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46"/>
  </p:notesMasterIdLst>
  <p:sldIdLst>
    <p:sldId id="256" r:id="rId2"/>
    <p:sldId id="449" r:id="rId3"/>
    <p:sldId id="450" r:id="rId4"/>
    <p:sldId id="472" r:id="rId5"/>
    <p:sldId id="451" r:id="rId6"/>
    <p:sldId id="452" r:id="rId7"/>
    <p:sldId id="474" r:id="rId8"/>
    <p:sldId id="453" r:id="rId9"/>
    <p:sldId id="454" r:id="rId10"/>
    <p:sldId id="455" r:id="rId11"/>
    <p:sldId id="456" r:id="rId12"/>
    <p:sldId id="376" r:id="rId13"/>
    <p:sldId id="471" r:id="rId14"/>
    <p:sldId id="457" r:id="rId15"/>
    <p:sldId id="459" r:id="rId16"/>
    <p:sldId id="460" r:id="rId17"/>
    <p:sldId id="458" r:id="rId18"/>
    <p:sldId id="475" r:id="rId19"/>
    <p:sldId id="470" r:id="rId20"/>
    <p:sldId id="461" r:id="rId21"/>
    <p:sldId id="462" r:id="rId22"/>
    <p:sldId id="463" r:id="rId23"/>
    <p:sldId id="464" r:id="rId24"/>
    <p:sldId id="465" r:id="rId25"/>
    <p:sldId id="466" r:id="rId26"/>
    <p:sldId id="469" r:id="rId27"/>
    <p:sldId id="429" r:id="rId28"/>
    <p:sldId id="467" r:id="rId29"/>
    <p:sldId id="468" r:id="rId30"/>
    <p:sldId id="400" r:id="rId31"/>
    <p:sldId id="401" r:id="rId32"/>
    <p:sldId id="473" r:id="rId33"/>
    <p:sldId id="476" r:id="rId34"/>
    <p:sldId id="477" r:id="rId35"/>
    <p:sldId id="478" r:id="rId36"/>
    <p:sldId id="479" r:id="rId37"/>
    <p:sldId id="482" r:id="rId38"/>
    <p:sldId id="483" r:id="rId39"/>
    <p:sldId id="484" r:id="rId40"/>
    <p:sldId id="485" r:id="rId41"/>
    <p:sldId id="481" r:id="rId42"/>
    <p:sldId id="480" r:id="rId43"/>
    <p:sldId id="486" r:id="rId44"/>
    <p:sldId id="487" r:id="rId45"/>
  </p:sldIdLst>
  <p:sldSz cx="9144000" cy="6858000" type="screen4x3"/>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1FED9A2-1EA4-4618-B478-02B68A6BEAAC}">
          <p14:sldIdLst>
            <p14:sldId id="256"/>
            <p14:sldId id="449"/>
            <p14:sldId id="450"/>
            <p14:sldId id="472"/>
            <p14:sldId id="451"/>
            <p14:sldId id="452"/>
            <p14:sldId id="474"/>
            <p14:sldId id="453"/>
            <p14:sldId id="454"/>
            <p14:sldId id="455"/>
            <p14:sldId id="456"/>
            <p14:sldId id="376"/>
            <p14:sldId id="471"/>
            <p14:sldId id="457"/>
            <p14:sldId id="459"/>
            <p14:sldId id="460"/>
            <p14:sldId id="458"/>
            <p14:sldId id="475"/>
            <p14:sldId id="470"/>
            <p14:sldId id="461"/>
            <p14:sldId id="462"/>
            <p14:sldId id="463"/>
            <p14:sldId id="464"/>
            <p14:sldId id="465"/>
            <p14:sldId id="466"/>
            <p14:sldId id="469"/>
            <p14:sldId id="429"/>
            <p14:sldId id="467"/>
            <p14:sldId id="468"/>
            <p14:sldId id="400"/>
            <p14:sldId id="401"/>
            <p14:sldId id="473"/>
            <p14:sldId id="476"/>
            <p14:sldId id="477"/>
            <p14:sldId id="478"/>
            <p14:sldId id="479"/>
            <p14:sldId id="482"/>
            <p14:sldId id="483"/>
            <p14:sldId id="484"/>
            <p14:sldId id="485"/>
            <p14:sldId id="481"/>
            <p14:sldId id="480"/>
            <p14:sldId id="486"/>
            <p14:sldId id="48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CEC"/>
    <a:srgbClr val="3F3B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86722" autoAdjust="0"/>
  </p:normalViewPr>
  <p:slideViewPr>
    <p:cSldViewPr>
      <p:cViewPr varScale="1">
        <p:scale>
          <a:sx n="99" d="100"/>
          <a:sy n="99" d="100"/>
        </p:scale>
        <p:origin x="1950" y="78"/>
      </p:cViewPr>
      <p:guideLst>
        <p:guide orient="horz" pos="2160"/>
        <p:guide pos="2880"/>
      </p:guideLst>
    </p:cSldViewPr>
  </p:slideViewPr>
  <p:outlineViewPr>
    <p:cViewPr>
      <p:scale>
        <a:sx n="33" d="100"/>
        <a:sy n="33" d="100"/>
      </p:scale>
      <p:origin x="0" y="-26814"/>
    </p:cViewPr>
  </p:outlineViewPr>
  <p:notesTextViewPr>
    <p:cViewPr>
      <p:scale>
        <a:sx n="100" d="100"/>
        <a:sy n="100" d="100"/>
      </p:scale>
      <p:origin x="0" y="0"/>
    </p:cViewPr>
  </p:notesTextViewPr>
  <p:notesViewPr>
    <p:cSldViewPr>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6BCD00-A5F1-4865-BF11-6F1982AE5A7D}" type="datetimeFigureOut">
              <a:rPr lang="en-GB" smtClean="0"/>
              <a:t>27/11/2020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solidFill>
            <a:schemeClr val="bg1"/>
          </a:solid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163C61-DD4E-466E-B8FB-A3A30945AEC0}" type="slidenum">
              <a:rPr lang="en-GB" smtClean="0"/>
              <a:t>‹#›</a:t>
            </a:fld>
            <a:endParaRPr lang="en-GB"/>
          </a:p>
        </p:txBody>
      </p:sp>
    </p:spTree>
    <p:extLst>
      <p:ext uri="{BB962C8B-B14F-4D97-AF65-F5344CB8AC3E}">
        <p14:creationId xmlns:p14="http://schemas.microsoft.com/office/powerpoint/2010/main" val="69902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E163C61-DD4E-466E-B8FB-A3A30945AEC0}" type="slidenum">
              <a:rPr lang="en-GB" smtClean="0"/>
              <a:t>1</a:t>
            </a:fld>
            <a:endParaRPr lang="en-GB"/>
          </a:p>
        </p:txBody>
      </p:sp>
    </p:spTree>
    <p:extLst>
      <p:ext uri="{BB962C8B-B14F-4D97-AF65-F5344CB8AC3E}">
        <p14:creationId xmlns:p14="http://schemas.microsoft.com/office/powerpoint/2010/main" val="178197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757F6-E087-484E-93CD-65CB90C0D4F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0B43E9B5-8DA6-4E11-9B6F-6913F3015A6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F50AFCA-35CB-4ED3-BF42-C953D86A59D1}"/>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5" name="Footer Placeholder 4">
            <a:extLst>
              <a:ext uri="{FF2B5EF4-FFF2-40B4-BE49-F238E27FC236}">
                <a16:creationId xmlns:a16="http://schemas.microsoft.com/office/drawing/2014/main" id="{A5761EC3-2564-447D-BE7A-E4768768CCC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A50C15E8-F6E7-4B05-97C5-91ACCFF6976C}"/>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3068958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DA7E-E7D5-4DFA-90FA-0AD3C90FE8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DE17983-1E99-4DF0-8423-133C5CDEEA38}"/>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C8DD6F96-F205-45ED-B1DA-1D1A44D6D1EF}"/>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5" name="Footer Placeholder 4">
            <a:extLst>
              <a:ext uri="{FF2B5EF4-FFF2-40B4-BE49-F238E27FC236}">
                <a16:creationId xmlns:a16="http://schemas.microsoft.com/office/drawing/2014/main" id="{C17D8A61-7438-43C7-9B6C-F13B2B72808B}"/>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7B0BD78A-7FB2-49E0-8AE3-5E5E13E016B7}"/>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819971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06A6-D214-4C2D-B865-201845C1E66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456E027-1223-4ADE-88B1-C0A491289C8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0D9B5F-2064-4F35-81FA-12C335964308}"/>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5" name="Footer Placeholder 4">
            <a:extLst>
              <a:ext uri="{FF2B5EF4-FFF2-40B4-BE49-F238E27FC236}">
                <a16:creationId xmlns:a16="http://schemas.microsoft.com/office/drawing/2014/main" id="{590CCC51-90B2-4FC2-B876-4E505CC97DD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AA02DD69-E9F0-4FED-B8DC-05CEB4BDC597}"/>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2565887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210E1-6961-4F17-950F-8FC8E01AB26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B06882-A776-419E-B810-F40BD97D9F70}"/>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E09F5A5-3D06-41AC-927E-911D74D196D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1306648-922D-46B9-A790-1C3FCEE88828}"/>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6" name="Footer Placeholder 5">
            <a:extLst>
              <a:ext uri="{FF2B5EF4-FFF2-40B4-BE49-F238E27FC236}">
                <a16:creationId xmlns:a16="http://schemas.microsoft.com/office/drawing/2014/main" id="{EA9164C6-8161-45C2-9DF6-4BBCA38AF6CC}"/>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546A00CB-22FB-4611-9769-2C018409D81A}"/>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2178692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107DE-7B83-4C22-AE23-33FCB4030FD0}"/>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B762C71-2DAA-4D99-8CA0-3587A910C11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D0F20C9-DAC4-4C1B-86E5-B9D2F59B4AF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1B9450E-5D78-4A6F-8EDE-570E265E384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319ABBF0-5E28-4756-AF20-F11FB4431AAD}"/>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AF2D5A5-409D-4617-BE47-D195A8CBE262}"/>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8" name="Footer Placeholder 7">
            <a:extLst>
              <a:ext uri="{FF2B5EF4-FFF2-40B4-BE49-F238E27FC236}">
                <a16:creationId xmlns:a16="http://schemas.microsoft.com/office/drawing/2014/main" id="{E6B2D425-97EA-490B-9026-22842CBB2F4B}"/>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1B2F206B-E74F-44B0-BF47-69A4650A5830}"/>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336900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10109-8FF5-49CA-8B32-52008BCCC12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0AAD598-EBF9-4E65-B8DB-598E9C41519F}"/>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4" name="Footer Placeholder 3">
            <a:extLst>
              <a:ext uri="{FF2B5EF4-FFF2-40B4-BE49-F238E27FC236}">
                <a16:creationId xmlns:a16="http://schemas.microsoft.com/office/drawing/2014/main" id="{12622883-9A97-438B-91E7-C75A43207C1B}"/>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FD71E9C5-C66A-47DA-B80C-52B370A032CC}"/>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3705671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135B2A-62F6-443F-8BC3-D575856AD5A9}"/>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3" name="Footer Placeholder 2">
            <a:extLst>
              <a:ext uri="{FF2B5EF4-FFF2-40B4-BE49-F238E27FC236}">
                <a16:creationId xmlns:a16="http://schemas.microsoft.com/office/drawing/2014/main" id="{2581E2AA-F27D-40A7-BD7C-EB30A8AEBDD2}"/>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68CA33A8-FC64-4F6D-B297-B7B49960CE2B}"/>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699904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6D0AA-176F-45A1-8D7E-8D505FC73A8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16C3D3A-85E9-4246-B5BB-DA668E43A43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D2C7298-B3A8-4D37-95BF-AD6D8474B8E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EEABCD7-AD1D-4F54-AB55-EF36C334D453}"/>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6" name="Footer Placeholder 5">
            <a:extLst>
              <a:ext uri="{FF2B5EF4-FFF2-40B4-BE49-F238E27FC236}">
                <a16:creationId xmlns:a16="http://schemas.microsoft.com/office/drawing/2014/main" id="{FDA2E899-4D1B-4EE0-98C7-BCA31A6E394F}"/>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E7106B14-87B1-4ABF-B6E5-07CD49947E69}"/>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66005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F4383-7066-4775-B2E4-05CD848AFAA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DB82074-FE8F-4FB7-9D2B-A833914A19F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FE54DE93-8C02-42F2-8314-72AC2E72660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4D71A3C-B4D5-42AC-9A99-B560866EE752}"/>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6" name="Footer Placeholder 5">
            <a:extLst>
              <a:ext uri="{FF2B5EF4-FFF2-40B4-BE49-F238E27FC236}">
                <a16:creationId xmlns:a16="http://schemas.microsoft.com/office/drawing/2014/main" id="{6931324E-FB0C-4CDD-8B7F-33F037A8C905}"/>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D10FA977-4973-4AA2-82AF-0A6B09B0DFE9}"/>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1089822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59608-FEE9-41E0-8E8A-B9B88B837EF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72E6E15-F4BB-4771-9A60-5220864E98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6E9985-212A-47C8-B5A5-1F064DAA12EA}"/>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5" name="Footer Placeholder 4">
            <a:extLst>
              <a:ext uri="{FF2B5EF4-FFF2-40B4-BE49-F238E27FC236}">
                <a16:creationId xmlns:a16="http://schemas.microsoft.com/office/drawing/2014/main" id="{D6A13646-084F-497C-A696-63483174D191}"/>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D9EDFD57-3CAF-479A-9FF3-535C93FF5AD8}"/>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2568537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1DB29B-53C7-4984-9F72-82D2224463A4}"/>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E906282-4D47-45B6-9CFA-C7BE23F817B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A1D264-1405-4FAB-B194-EDDEC600C8AA}"/>
              </a:ext>
            </a:extLst>
          </p:cNvPr>
          <p:cNvSpPr>
            <a:spLocks noGrp="1"/>
          </p:cNvSpPr>
          <p:nvPr>
            <p:ph type="dt" sz="half" idx="10"/>
          </p:nvPr>
        </p:nvSpPr>
        <p:spPr/>
        <p:txBody>
          <a:bodyPr/>
          <a:lstStyle/>
          <a:p>
            <a:fld id="{3D636C07-7E76-46D3-B86B-6AF7C60E533E}" type="datetimeFigureOut">
              <a:rPr lang="nl-NL" smtClean="0"/>
              <a:t>27-11-2020</a:t>
            </a:fld>
            <a:endParaRPr lang="nl-NL"/>
          </a:p>
        </p:txBody>
      </p:sp>
      <p:sp>
        <p:nvSpPr>
          <p:cNvPr id="5" name="Footer Placeholder 4">
            <a:extLst>
              <a:ext uri="{FF2B5EF4-FFF2-40B4-BE49-F238E27FC236}">
                <a16:creationId xmlns:a16="http://schemas.microsoft.com/office/drawing/2014/main" id="{FF3060D4-FA71-43E8-984A-D4D8FF0F7B0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57E807EF-24D8-43C0-82AF-B08CEDBA26CD}"/>
              </a:ext>
            </a:extLst>
          </p:cNvPr>
          <p:cNvSpPr>
            <a:spLocks noGrp="1"/>
          </p:cNvSpPr>
          <p:nvPr>
            <p:ph type="sldNum" sz="quarter" idx="12"/>
          </p:nvPr>
        </p:nvSpPr>
        <p:spPr/>
        <p:txBody>
          <a:bodyPr/>
          <a:lstStyle/>
          <a:p>
            <a:fld id="{A9096D49-DAE3-40DE-93E0-41688E0A5016}" type="slidenum">
              <a:rPr lang="nl-NL" smtClean="0"/>
              <a:t>‹#›</a:t>
            </a:fld>
            <a:endParaRPr lang="nl-NL"/>
          </a:p>
        </p:txBody>
      </p:sp>
    </p:spTree>
    <p:extLst>
      <p:ext uri="{BB962C8B-B14F-4D97-AF65-F5344CB8AC3E}">
        <p14:creationId xmlns:p14="http://schemas.microsoft.com/office/powerpoint/2010/main" val="437663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ECB268-73B8-474C-9719-F594DC87C29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E1D1C3F-DF02-492F-B548-856076B8F92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79C85F0F-E547-46A1-95D0-BF9BE4ACFC0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D636C07-7E76-46D3-B86B-6AF7C60E533E}" type="datetimeFigureOut">
              <a:rPr lang="nl-NL" smtClean="0"/>
              <a:t>27-11-2020</a:t>
            </a:fld>
            <a:endParaRPr lang="nl-NL"/>
          </a:p>
        </p:txBody>
      </p:sp>
      <p:sp>
        <p:nvSpPr>
          <p:cNvPr id="5" name="Footer Placeholder 4">
            <a:extLst>
              <a:ext uri="{FF2B5EF4-FFF2-40B4-BE49-F238E27FC236}">
                <a16:creationId xmlns:a16="http://schemas.microsoft.com/office/drawing/2014/main" id="{6D66D786-E1ED-4B36-955B-D1E0372E8CE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F4C60819-1A62-48BA-BCC4-7885118839E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096D49-DAE3-40DE-93E0-41688E0A5016}" type="slidenum">
              <a:rPr lang="nl-NL" smtClean="0"/>
              <a:t>‹#›</a:t>
            </a:fld>
            <a:endParaRPr lang="nl-NL"/>
          </a:p>
        </p:txBody>
      </p:sp>
    </p:spTree>
    <p:extLst>
      <p:ext uri="{BB962C8B-B14F-4D97-AF65-F5344CB8AC3E}">
        <p14:creationId xmlns:p14="http://schemas.microsoft.com/office/powerpoint/2010/main" val="3193468150"/>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B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im.goedeme@spi.ox.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euromod.ac.uk/"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www.garanteprivacy.it/"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opendatarepository.org/" TargetMode="External"/><Relationship Id="rId2" Type="http://schemas.openxmlformats.org/officeDocument/2006/relationships/hyperlink" Target="https://www.nature.com/sdata/policies/repositories#social"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br>
              <a:rPr lang="en-GB" sz="2500" dirty="0"/>
            </a:br>
            <a:r>
              <a:rPr lang="en-GB" sz="2500" dirty="0"/>
              <a:t>Methods in Social Research – Quantitative research</a:t>
            </a:r>
            <a:br>
              <a:rPr lang="en-GB" sz="2500" dirty="0"/>
            </a:br>
            <a:br>
              <a:rPr lang="en-GB" sz="2500" dirty="0"/>
            </a:br>
            <a:r>
              <a:rPr lang="en-GB" sz="2500" dirty="0"/>
              <a:t>Ph.D. Programme in Global studies</a:t>
            </a:r>
            <a:br>
              <a:rPr lang="en-GB" sz="2500" dirty="0"/>
            </a:br>
            <a:r>
              <a:rPr lang="en-GB" sz="2500" dirty="0" err="1"/>
              <a:t>Università</a:t>
            </a:r>
            <a:r>
              <a:rPr lang="en-GB" sz="2500" dirty="0"/>
              <a:t> </a:t>
            </a:r>
            <a:r>
              <a:rPr lang="en-GB" sz="2500" dirty="0" err="1"/>
              <a:t>degli</a:t>
            </a:r>
            <a:r>
              <a:rPr lang="en-GB" sz="2500" dirty="0"/>
              <a:t> </a:t>
            </a:r>
            <a:r>
              <a:rPr lang="en-GB" sz="2500" dirty="0" err="1"/>
              <a:t>studi</a:t>
            </a:r>
            <a:r>
              <a:rPr lang="en-GB" sz="2500" dirty="0"/>
              <a:t> di Urbino Carlo Bo</a:t>
            </a:r>
          </a:p>
        </p:txBody>
      </p:sp>
      <p:sp>
        <p:nvSpPr>
          <p:cNvPr id="3" name="Subtitle 2"/>
          <p:cNvSpPr>
            <a:spLocks noGrp="1"/>
          </p:cNvSpPr>
          <p:nvPr>
            <p:ph type="subTitle" idx="1"/>
          </p:nvPr>
        </p:nvSpPr>
        <p:spPr>
          <a:xfrm>
            <a:off x="1259632" y="4149080"/>
            <a:ext cx="6400800" cy="769640"/>
          </a:xfrm>
        </p:spPr>
        <p:txBody>
          <a:bodyPr>
            <a:noAutofit/>
          </a:bodyPr>
          <a:lstStyle/>
          <a:p>
            <a:r>
              <a:rPr lang="en-GB" sz="2000" dirty="0"/>
              <a:t>Tim Goedemé, PhD</a:t>
            </a:r>
          </a:p>
          <a:p>
            <a:r>
              <a:rPr lang="en-GB" sz="2000" dirty="0">
                <a:hlinkClick r:id="rId3"/>
              </a:rPr>
              <a:t>tim.goedeme@spi.ox.ac.uk</a:t>
            </a:r>
            <a:r>
              <a:rPr lang="en-GB" sz="2000" dirty="0"/>
              <a:t> </a:t>
            </a:r>
          </a:p>
          <a:p>
            <a:endParaRPr lang="en-GB" sz="2000" dirty="0"/>
          </a:p>
          <a:p>
            <a:r>
              <a:rPr lang="en-GB" sz="2000" dirty="0"/>
              <a:t>Lecture 4 – 26/11/2020</a:t>
            </a:r>
          </a:p>
        </p:txBody>
      </p:sp>
    </p:spTree>
    <p:extLst>
      <p:ext uri="{BB962C8B-B14F-4D97-AF65-F5344CB8AC3E}">
        <p14:creationId xmlns:p14="http://schemas.microsoft.com/office/powerpoint/2010/main" val="3601386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81C94-B1CE-4589-8D58-8669EAF36979}"/>
              </a:ext>
            </a:extLst>
          </p:cNvPr>
          <p:cNvSpPr>
            <a:spLocks noGrp="1"/>
          </p:cNvSpPr>
          <p:nvPr>
            <p:ph type="title"/>
          </p:nvPr>
        </p:nvSpPr>
        <p:spPr/>
        <p:txBody>
          <a:bodyPr/>
          <a:lstStyle/>
          <a:p>
            <a:r>
              <a:rPr lang="en-GB" dirty="0"/>
              <a:t>Overview of the course</a:t>
            </a:r>
          </a:p>
        </p:txBody>
      </p:sp>
      <p:sp>
        <p:nvSpPr>
          <p:cNvPr id="3" name="Content Placeholder 2">
            <a:extLst>
              <a:ext uri="{FF2B5EF4-FFF2-40B4-BE49-F238E27FC236}">
                <a16:creationId xmlns:a16="http://schemas.microsoft.com/office/drawing/2014/main" id="{F23EF992-377F-4BC0-8A03-281303EF92FE}"/>
              </a:ext>
            </a:extLst>
          </p:cNvPr>
          <p:cNvSpPr>
            <a:spLocks noGrp="1"/>
          </p:cNvSpPr>
          <p:nvPr>
            <p:ph idx="1"/>
          </p:nvPr>
        </p:nvSpPr>
        <p:spPr/>
        <p:txBody>
          <a:bodyPr>
            <a:normAutofit/>
          </a:bodyPr>
          <a:lstStyle/>
          <a:p>
            <a:pPr marL="457200" indent="-457200">
              <a:spcBef>
                <a:spcPts val="1800"/>
              </a:spcBef>
              <a:spcAft>
                <a:spcPts val="1800"/>
              </a:spcAft>
              <a:buFont typeface="+mj-lt"/>
              <a:buAutoNum type="arabicPeriod"/>
            </a:pPr>
            <a:r>
              <a:rPr lang="en-GB" dirty="0"/>
              <a:t>Introduction to quantitative research and social indicators</a:t>
            </a:r>
          </a:p>
          <a:p>
            <a:pPr marL="457200" indent="-457200">
              <a:spcBef>
                <a:spcPts val="1800"/>
              </a:spcBef>
              <a:spcAft>
                <a:spcPts val="1800"/>
              </a:spcAft>
              <a:buFont typeface="+mj-lt"/>
              <a:buAutoNum type="arabicPeriod"/>
            </a:pPr>
            <a:r>
              <a:rPr lang="en-GB" dirty="0"/>
              <a:t>Survey data and total survey error, including sampling variance</a:t>
            </a:r>
          </a:p>
          <a:p>
            <a:pPr marL="457200" indent="-457200">
              <a:spcBef>
                <a:spcPts val="1800"/>
              </a:spcBef>
              <a:spcAft>
                <a:spcPts val="1800"/>
              </a:spcAft>
              <a:buFont typeface="+mj-lt"/>
              <a:buAutoNum type="arabicPeriod"/>
            </a:pPr>
            <a:r>
              <a:rPr lang="en-GB" dirty="0"/>
              <a:t>Social indicators and policy indicators</a:t>
            </a:r>
          </a:p>
          <a:p>
            <a:pPr marL="457200" indent="-457200">
              <a:spcBef>
                <a:spcPts val="1800"/>
              </a:spcBef>
              <a:spcAft>
                <a:spcPts val="1800"/>
              </a:spcAft>
              <a:buFont typeface="+mj-lt"/>
              <a:buAutoNum type="arabicPeriod"/>
            </a:pPr>
            <a:r>
              <a:rPr lang="en-GB" b="1" dirty="0"/>
              <a:t>Quantitative research techniques to identify drivers</a:t>
            </a:r>
          </a:p>
          <a:p>
            <a:pPr marL="457200" indent="-457200">
              <a:spcBef>
                <a:spcPts val="1800"/>
              </a:spcBef>
              <a:spcAft>
                <a:spcPts val="1800"/>
              </a:spcAft>
              <a:buFont typeface="+mj-lt"/>
              <a:buAutoNum type="arabicPeriod"/>
            </a:pPr>
            <a:r>
              <a:rPr lang="en-GB" dirty="0"/>
              <a:t>Setting up your own research project</a:t>
            </a:r>
          </a:p>
        </p:txBody>
      </p:sp>
    </p:spTree>
    <p:extLst>
      <p:ext uri="{BB962C8B-B14F-4D97-AF65-F5344CB8AC3E}">
        <p14:creationId xmlns:p14="http://schemas.microsoft.com/office/powerpoint/2010/main" val="4050031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61682-253A-42DB-A157-911900D64D98}"/>
              </a:ext>
            </a:extLst>
          </p:cNvPr>
          <p:cNvSpPr>
            <a:spLocks noGrp="1"/>
          </p:cNvSpPr>
          <p:nvPr>
            <p:ph type="title"/>
          </p:nvPr>
        </p:nvSpPr>
        <p:spPr/>
        <p:txBody>
          <a:bodyPr/>
          <a:lstStyle/>
          <a:p>
            <a:r>
              <a:rPr lang="en-GB" dirty="0"/>
              <a:t>1. Identifying ‘drivers’ and ‘causes’ in social research</a:t>
            </a:r>
          </a:p>
        </p:txBody>
      </p:sp>
      <p:sp>
        <p:nvSpPr>
          <p:cNvPr id="3" name="Content Placeholder 2">
            <a:extLst>
              <a:ext uri="{FF2B5EF4-FFF2-40B4-BE49-F238E27FC236}">
                <a16:creationId xmlns:a16="http://schemas.microsoft.com/office/drawing/2014/main" id="{F36B0CD7-F99C-42E6-BE67-1B9750630CD6}"/>
              </a:ext>
            </a:extLst>
          </p:cNvPr>
          <p:cNvSpPr>
            <a:spLocks noGrp="1"/>
          </p:cNvSpPr>
          <p:nvPr>
            <p:ph idx="1"/>
          </p:nvPr>
        </p:nvSpPr>
        <p:spPr/>
        <p:txBody>
          <a:bodyPr>
            <a:normAutofit/>
          </a:bodyPr>
          <a:lstStyle/>
          <a:p>
            <a:r>
              <a:rPr lang="en-GB" dirty="0"/>
              <a:t>Lots of quantitative research is not just aimed at description and association, but at causation</a:t>
            </a:r>
          </a:p>
          <a:p>
            <a:endParaRPr lang="en-GB" dirty="0"/>
          </a:p>
          <a:p>
            <a:r>
              <a:rPr lang="en-GB" dirty="0"/>
              <a:t>Two possibilities: ‘causes of effects’ and ‘effects of causes’</a:t>
            </a:r>
          </a:p>
          <a:p>
            <a:endParaRPr lang="en-GB" dirty="0"/>
          </a:p>
          <a:p>
            <a:r>
              <a:rPr lang="en-GB" dirty="0"/>
              <a:t>The key trick that must be achieved: building a valid and convincing ‘counterfactual’ situation</a:t>
            </a:r>
          </a:p>
          <a:p>
            <a:endParaRPr lang="en-GB" dirty="0"/>
          </a:p>
          <a:p>
            <a:r>
              <a:rPr lang="en-GB" dirty="0"/>
              <a:t>‘Hard causes’ are often hard to identify</a:t>
            </a:r>
          </a:p>
          <a:p>
            <a:endParaRPr lang="en-GB" dirty="0"/>
          </a:p>
          <a:p>
            <a:endParaRPr lang="en-GB" dirty="0"/>
          </a:p>
        </p:txBody>
      </p:sp>
    </p:spTree>
    <p:extLst>
      <p:ext uri="{BB962C8B-B14F-4D97-AF65-F5344CB8AC3E}">
        <p14:creationId xmlns:p14="http://schemas.microsoft.com/office/powerpoint/2010/main" val="1081563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43943-1540-482F-9330-12FC018BF6A2}"/>
              </a:ext>
            </a:extLst>
          </p:cNvPr>
          <p:cNvSpPr>
            <a:spLocks noGrp="1"/>
          </p:cNvSpPr>
          <p:nvPr>
            <p:ph type="title"/>
          </p:nvPr>
        </p:nvSpPr>
        <p:spPr/>
        <p:txBody>
          <a:bodyPr/>
          <a:lstStyle/>
          <a:p>
            <a:r>
              <a:rPr lang="en-GB" dirty="0"/>
              <a:t>1. Identifying ‘drivers’ and ‘causes’ in social research</a:t>
            </a:r>
          </a:p>
        </p:txBody>
      </p:sp>
      <p:sp>
        <p:nvSpPr>
          <p:cNvPr id="3" name="Content Placeholder 2">
            <a:extLst>
              <a:ext uri="{FF2B5EF4-FFF2-40B4-BE49-F238E27FC236}">
                <a16:creationId xmlns:a16="http://schemas.microsoft.com/office/drawing/2014/main" id="{0F829F37-0A8C-4466-B910-70DF7F53C7DC}"/>
              </a:ext>
            </a:extLst>
          </p:cNvPr>
          <p:cNvSpPr>
            <a:spLocks noGrp="1"/>
          </p:cNvSpPr>
          <p:nvPr>
            <p:ph idx="1"/>
          </p:nvPr>
        </p:nvSpPr>
        <p:spPr/>
        <p:txBody>
          <a:bodyPr/>
          <a:lstStyle/>
          <a:p>
            <a:pPr marL="0" indent="0">
              <a:buNone/>
            </a:pPr>
            <a:r>
              <a:rPr lang="en-GB" dirty="0"/>
              <a:t>Three techniques discussed in this lecture:</a:t>
            </a:r>
          </a:p>
          <a:p>
            <a:pPr marL="0" indent="0">
              <a:buNone/>
            </a:pPr>
            <a:endParaRPr lang="en-GB" dirty="0"/>
          </a:p>
          <a:p>
            <a:r>
              <a:rPr lang="en-GB" dirty="0"/>
              <a:t>Experiments</a:t>
            </a:r>
          </a:p>
          <a:p>
            <a:endParaRPr lang="en-GB" dirty="0"/>
          </a:p>
          <a:p>
            <a:pPr marL="0" indent="0">
              <a:buNone/>
            </a:pPr>
            <a:r>
              <a:rPr lang="en-GB" dirty="0"/>
              <a:t>(Interlude: causes vs. ‘drivers’ and ‘determinants’)</a:t>
            </a:r>
          </a:p>
          <a:p>
            <a:endParaRPr lang="en-GB" dirty="0"/>
          </a:p>
          <a:p>
            <a:r>
              <a:rPr lang="en-GB" dirty="0"/>
              <a:t>Regression analysis (also applied in experiments)</a:t>
            </a:r>
          </a:p>
          <a:p>
            <a:endParaRPr lang="en-GB" dirty="0"/>
          </a:p>
          <a:p>
            <a:r>
              <a:rPr lang="en-GB" dirty="0"/>
              <a:t>Tax-benefit microsimulation</a:t>
            </a:r>
          </a:p>
        </p:txBody>
      </p:sp>
    </p:spTree>
    <p:extLst>
      <p:ext uri="{BB962C8B-B14F-4D97-AF65-F5344CB8AC3E}">
        <p14:creationId xmlns:p14="http://schemas.microsoft.com/office/powerpoint/2010/main" val="1122135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C23D3-8C30-40E6-B1DD-07933C339DC6}"/>
              </a:ext>
            </a:extLst>
          </p:cNvPr>
          <p:cNvSpPr>
            <a:spLocks noGrp="1"/>
          </p:cNvSpPr>
          <p:nvPr>
            <p:ph type="title"/>
          </p:nvPr>
        </p:nvSpPr>
        <p:spPr/>
        <p:txBody>
          <a:bodyPr/>
          <a:lstStyle/>
          <a:p>
            <a:r>
              <a:rPr lang="en-GB" dirty="0"/>
              <a:t>Experimental design</a:t>
            </a:r>
          </a:p>
        </p:txBody>
      </p:sp>
      <p:sp>
        <p:nvSpPr>
          <p:cNvPr id="3" name="Content Placeholder 2">
            <a:extLst>
              <a:ext uri="{FF2B5EF4-FFF2-40B4-BE49-F238E27FC236}">
                <a16:creationId xmlns:a16="http://schemas.microsoft.com/office/drawing/2014/main" id="{956616A0-5FAF-4ABB-BF7D-485123DAF4E9}"/>
              </a:ext>
            </a:extLst>
          </p:cNvPr>
          <p:cNvSpPr>
            <a:spLocks noGrp="1"/>
          </p:cNvSpPr>
          <p:nvPr>
            <p:ph idx="1"/>
          </p:nvPr>
        </p:nvSpPr>
        <p:spPr>
          <a:xfrm>
            <a:off x="628650" y="1556792"/>
            <a:ext cx="7886700" cy="5301208"/>
          </a:xfrm>
        </p:spPr>
        <p:txBody>
          <a:bodyPr>
            <a:normAutofit/>
          </a:bodyPr>
          <a:lstStyle/>
          <a:p>
            <a:pPr marL="0" indent="0">
              <a:buNone/>
            </a:pPr>
            <a:r>
              <a:rPr lang="en-GB" sz="2000" dirty="0"/>
              <a:t>Typically an ‘experimental design’ is required for identifying causal relationships:</a:t>
            </a:r>
          </a:p>
          <a:p>
            <a:pPr>
              <a:spcBef>
                <a:spcPts val="1200"/>
              </a:spcBef>
              <a:spcAft>
                <a:spcPts val="1200"/>
              </a:spcAft>
            </a:pPr>
            <a:r>
              <a:rPr lang="en-GB" sz="2000" dirty="0"/>
              <a:t>People are randomly assigned to groups (control and treatment/intervention group) =&gt; solves problem of selection bias</a:t>
            </a:r>
          </a:p>
          <a:p>
            <a:pPr lvl="1">
              <a:spcBef>
                <a:spcPts val="0"/>
              </a:spcBef>
              <a:spcAft>
                <a:spcPts val="1200"/>
              </a:spcAft>
            </a:pPr>
            <a:r>
              <a:rPr lang="en-GB" sz="2000" dirty="0"/>
              <a:t>Both observed and unobserved heterogeneity</a:t>
            </a:r>
          </a:p>
          <a:p>
            <a:pPr>
              <a:spcBef>
                <a:spcPts val="1200"/>
              </a:spcBef>
              <a:spcAft>
                <a:spcPts val="1200"/>
              </a:spcAft>
            </a:pPr>
            <a:r>
              <a:rPr lang="en-GB" sz="2000" dirty="0"/>
              <a:t>Manipulate one or more factor in treatment group: however, be conscious about what ‘one factor’ is (e.g. ‘placebo effect’)</a:t>
            </a:r>
          </a:p>
          <a:p>
            <a:pPr>
              <a:spcBef>
                <a:spcPts val="1200"/>
              </a:spcBef>
              <a:spcAft>
                <a:spcPts val="1200"/>
              </a:spcAft>
            </a:pPr>
            <a:r>
              <a:rPr lang="en-GB" sz="2000" dirty="0"/>
              <a:t>More sophisticated designs which test more variations</a:t>
            </a:r>
          </a:p>
          <a:p>
            <a:pPr>
              <a:spcBef>
                <a:spcPts val="1200"/>
              </a:spcBef>
              <a:spcAft>
                <a:spcPts val="1200"/>
              </a:spcAft>
            </a:pPr>
            <a:r>
              <a:rPr lang="en-GB" sz="2000" dirty="0"/>
              <a:t>Independence assumption: if treatment is assigned randomly, then difference in outcome between treated and non-treated equals expected </a:t>
            </a:r>
            <a:r>
              <a:rPr lang="en-GB" sz="2000" i="1" dirty="0"/>
              <a:t>average causal effect </a:t>
            </a:r>
          </a:p>
          <a:p>
            <a:pPr>
              <a:spcBef>
                <a:spcPts val="1200"/>
              </a:spcBef>
              <a:spcAft>
                <a:spcPts val="1200"/>
              </a:spcAft>
            </a:pPr>
            <a:r>
              <a:rPr lang="en-GB" sz="2000" dirty="0"/>
              <a:t>Field experiment vs. lab experiment</a:t>
            </a:r>
            <a:endParaRPr lang="en-GB" dirty="0"/>
          </a:p>
        </p:txBody>
      </p:sp>
    </p:spTree>
    <p:extLst>
      <p:ext uri="{BB962C8B-B14F-4D97-AF65-F5344CB8AC3E}">
        <p14:creationId xmlns:p14="http://schemas.microsoft.com/office/powerpoint/2010/main" val="3107534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3ECD5-2F47-4411-B290-EC16CF5D6239}"/>
              </a:ext>
            </a:extLst>
          </p:cNvPr>
          <p:cNvSpPr>
            <a:spLocks noGrp="1"/>
          </p:cNvSpPr>
          <p:nvPr>
            <p:ph type="title"/>
          </p:nvPr>
        </p:nvSpPr>
        <p:spPr/>
        <p:txBody>
          <a:bodyPr/>
          <a:lstStyle/>
          <a:p>
            <a:r>
              <a:rPr lang="en-GB" dirty="0"/>
              <a:t>Experimental design</a:t>
            </a:r>
          </a:p>
        </p:txBody>
      </p:sp>
      <p:sp>
        <p:nvSpPr>
          <p:cNvPr id="3" name="Content Placeholder 2">
            <a:extLst>
              <a:ext uri="{FF2B5EF4-FFF2-40B4-BE49-F238E27FC236}">
                <a16:creationId xmlns:a16="http://schemas.microsoft.com/office/drawing/2014/main" id="{C022AD90-6CC7-4732-B9CC-9DFBCD57D579}"/>
              </a:ext>
            </a:extLst>
          </p:cNvPr>
          <p:cNvSpPr>
            <a:spLocks noGrp="1"/>
          </p:cNvSpPr>
          <p:nvPr>
            <p:ph idx="1"/>
          </p:nvPr>
        </p:nvSpPr>
        <p:spPr>
          <a:xfrm>
            <a:off x="628650" y="1825624"/>
            <a:ext cx="7886700" cy="5032376"/>
          </a:xfrm>
        </p:spPr>
        <p:txBody>
          <a:bodyPr>
            <a:normAutofit fontScale="85000" lnSpcReduction="20000"/>
          </a:bodyPr>
          <a:lstStyle/>
          <a:p>
            <a:pPr marL="0" indent="0">
              <a:buNone/>
            </a:pPr>
            <a:r>
              <a:rPr lang="en-GB" dirty="0"/>
              <a:t>Risks and limitations of experimental designs include:</a:t>
            </a:r>
          </a:p>
          <a:p>
            <a:pPr>
              <a:spcBef>
                <a:spcPts val="1200"/>
              </a:spcBef>
              <a:spcAft>
                <a:spcPts val="600"/>
              </a:spcAft>
            </a:pPr>
            <a:r>
              <a:rPr lang="en-GB" dirty="0"/>
              <a:t>Random biased assignment to control and intervention groups (‘random bad luck’)</a:t>
            </a:r>
          </a:p>
          <a:p>
            <a:pPr>
              <a:spcBef>
                <a:spcPts val="1200"/>
              </a:spcBef>
              <a:spcAft>
                <a:spcPts val="600"/>
              </a:spcAft>
            </a:pPr>
            <a:r>
              <a:rPr lang="en-GB" dirty="0"/>
              <a:t>Only feasible for specific questions and specific interventions:</a:t>
            </a:r>
          </a:p>
          <a:p>
            <a:pPr marL="342900" lvl="1" indent="0">
              <a:spcBef>
                <a:spcPts val="0"/>
              </a:spcBef>
              <a:spcAft>
                <a:spcPts val="600"/>
              </a:spcAft>
              <a:buNone/>
            </a:pPr>
            <a:r>
              <a:rPr lang="en-GB" sz="2100" dirty="0"/>
              <a:t>Big policy changes, ethical issues</a:t>
            </a:r>
          </a:p>
          <a:p>
            <a:pPr>
              <a:spcBef>
                <a:spcPts val="1200"/>
              </a:spcBef>
              <a:spcAft>
                <a:spcPts val="600"/>
              </a:spcAft>
            </a:pPr>
            <a:r>
              <a:rPr lang="en-GB" dirty="0"/>
              <a:t>Often with specific sub-populations: strong internal validity, weak external validity</a:t>
            </a:r>
          </a:p>
          <a:p>
            <a:pPr>
              <a:spcBef>
                <a:spcPts val="1200"/>
              </a:spcBef>
              <a:spcAft>
                <a:spcPts val="600"/>
              </a:spcAft>
            </a:pPr>
            <a:r>
              <a:rPr lang="en-GB" dirty="0"/>
              <a:t>Assumption of constant effect: effect on each unit is equal to average causal effect</a:t>
            </a:r>
          </a:p>
          <a:p>
            <a:pPr>
              <a:spcBef>
                <a:spcPts val="1200"/>
              </a:spcBef>
              <a:spcAft>
                <a:spcPts val="600"/>
              </a:spcAft>
            </a:pPr>
            <a:r>
              <a:rPr lang="en-GB" dirty="0"/>
              <a:t>Stable-Unit-Treatment Value Assumption (SUTVA): non-interference of units (treatment of one unit does not affect outcome of other unit) (micro-meso-macro level) =&gt; external validity?</a:t>
            </a:r>
          </a:p>
          <a:p>
            <a:pPr>
              <a:spcBef>
                <a:spcPts val="1200"/>
              </a:spcBef>
              <a:spcAft>
                <a:spcPts val="600"/>
              </a:spcAft>
            </a:pPr>
            <a:r>
              <a:rPr lang="en-GB" dirty="0"/>
              <a:t>Many experiments are required before fully understanding mechanisms: good theories and other types of research are required (including qualitative research)</a:t>
            </a:r>
          </a:p>
          <a:p>
            <a:pPr>
              <a:spcBef>
                <a:spcPts val="1200"/>
              </a:spcBef>
              <a:spcAft>
                <a:spcPts val="600"/>
              </a:spcAft>
            </a:pPr>
            <a:r>
              <a:rPr lang="en-GB" dirty="0"/>
              <a:t>Feasible with effects of causes, not causes of effects</a:t>
            </a:r>
          </a:p>
          <a:p>
            <a:pPr>
              <a:spcBef>
                <a:spcPts val="1200"/>
              </a:spcBef>
              <a:spcAft>
                <a:spcPts val="600"/>
              </a:spcAft>
            </a:pPr>
            <a:endParaRPr lang="en-GB" dirty="0"/>
          </a:p>
          <a:p>
            <a:pPr lvl="1"/>
            <a:endParaRPr lang="en-GB" dirty="0"/>
          </a:p>
        </p:txBody>
      </p:sp>
    </p:spTree>
    <p:extLst>
      <p:ext uri="{BB962C8B-B14F-4D97-AF65-F5344CB8AC3E}">
        <p14:creationId xmlns:p14="http://schemas.microsoft.com/office/powerpoint/2010/main" val="3773977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DA9C9-99B7-49C6-9BC0-B92978F1CB38}"/>
              </a:ext>
            </a:extLst>
          </p:cNvPr>
          <p:cNvSpPr>
            <a:spLocks noGrp="1"/>
          </p:cNvSpPr>
          <p:nvPr>
            <p:ph type="title"/>
          </p:nvPr>
        </p:nvSpPr>
        <p:spPr/>
        <p:txBody>
          <a:bodyPr/>
          <a:lstStyle/>
          <a:p>
            <a:r>
              <a:rPr lang="en-GB" dirty="0"/>
              <a:t>1. Identifying ‘drivers’ and ‘causes’ in social research</a:t>
            </a:r>
          </a:p>
        </p:txBody>
      </p:sp>
      <p:sp>
        <p:nvSpPr>
          <p:cNvPr id="3" name="Content Placeholder 2">
            <a:extLst>
              <a:ext uri="{FF2B5EF4-FFF2-40B4-BE49-F238E27FC236}">
                <a16:creationId xmlns:a16="http://schemas.microsoft.com/office/drawing/2014/main" id="{B8EE774D-372D-4973-A5D4-024AC544F70D}"/>
              </a:ext>
            </a:extLst>
          </p:cNvPr>
          <p:cNvSpPr>
            <a:spLocks noGrp="1"/>
          </p:cNvSpPr>
          <p:nvPr>
            <p:ph idx="1"/>
          </p:nvPr>
        </p:nvSpPr>
        <p:spPr/>
        <p:txBody>
          <a:bodyPr/>
          <a:lstStyle/>
          <a:p>
            <a:endParaRPr lang="en-GB" dirty="0"/>
          </a:p>
          <a:p>
            <a:endParaRPr lang="en-GB" dirty="0"/>
          </a:p>
          <a:p>
            <a:endParaRPr lang="en-GB" dirty="0"/>
          </a:p>
          <a:p>
            <a:pPr marL="0" indent="0">
              <a:buNone/>
            </a:pPr>
            <a:endParaRPr lang="en-GB" dirty="0"/>
          </a:p>
          <a:p>
            <a:pPr marL="0" indent="0">
              <a:buNone/>
            </a:pPr>
            <a:r>
              <a:rPr lang="en-GB" dirty="0"/>
              <a:t>So what if experimental setup is not feasible or desirable?</a:t>
            </a:r>
          </a:p>
        </p:txBody>
      </p:sp>
    </p:spTree>
    <p:extLst>
      <p:ext uri="{BB962C8B-B14F-4D97-AF65-F5344CB8AC3E}">
        <p14:creationId xmlns:p14="http://schemas.microsoft.com/office/powerpoint/2010/main" val="1051207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92C28-7483-46EC-B714-4CEB8D98EBD0}"/>
              </a:ext>
            </a:extLst>
          </p:cNvPr>
          <p:cNvSpPr>
            <a:spLocks noGrp="1"/>
          </p:cNvSpPr>
          <p:nvPr>
            <p:ph type="title"/>
          </p:nvPr>
        </p:nvSpPr>
        <p:spPr/>
        <p:txBody>
          <a:bodyPr/>
          <a:lstStyle/>
          <a:p>
            <a:r>
              <a:rPr lang="en-GB" dirty="0"/>
              <a:t>1. Identifying ‘drivers’ and ‘causes’ in social research</a:t>
            </a:r>
          </a:p>
        </p:txBody>
      </p:sp>
      <p:sp>
        <p:nvSpPr>
          <p:cNvPr id="3" name="Content Placeholder 2">
            <a:extLst>
              <a:ext uri="{FF2B5EF4-FFF2-40B4-BE49-F238E27FC236}">
                <a16:creationId xmlns:a16="http://schemas.microsoft.com/office/drawing/2014/main" id="{1FA69662-7E03-44E8-B9A0-689927B8B831}"/>
              </a:ext>
            </a:extLst>
          </p:cNvPr>
          <p:cNvSpPr>
            <a:spLocks noGrp="1"/>
          </p:cNvSpPr>
          <p:nvPr>
            <p:ph idx="1"/>
          </p:nvPr>
        </p:nvSpPr>
        <p:spPr/>
        <p:txBody>
          <a:bodyPr>
            <a:normAutofit lnSpcReduction="10000"/>
          </a:bodyPr>
          <a:lstStyle/>
          <a:p>
            <a:pPr marL="0" indent="0">
              <a:buNone/>
            </a:pPr>
            <a:endParaRPr lang="en-GB" dirty="0"/>
          </a:p>
          <a:p>
            <a:pPr marL="0" indent="0">
              <a:buNone/>
            </a:pPr>
            <a:r>
              <a:rPr lang="en-GB" sz="2000" dirty="0"/>
              <a:t>If a study does not include random assignment, selection bias is probably a very important challenge for causal statements.</a:t>
            </a:r>
          </a:p>
          <a:p>
            <a:pPr marL="0" indent="0">
              <a:buNone/>
            </a:pPr>
            <a:endParaRPr lang="en-GB" sz="2000" dirty="0"/>
          </a:p>
          <a:p>
            <a:pPr marL="0" indent="0">
              <a:buNone/>
            </a:pPr>
            <a:r>
              <a:rPr lang="en-GB" sz="2000" dirty="0"/>
              <a:t>Given that random assignment is not always feasible (e.g. when studying causes of effects, or effects of causes happened in the past): lots of ‘quasi-experimental’ designs.</a:t>
            </a:r>
          </a:p>
          <a:p>
            <a:pPr marL="0" indent="0">
              <a:buNone/>
            </a:pPr>
            <a:endParaRPr lang="en-GB" sz="2000" dirty="0"/>
          </a:p>
          <a:p>
            <a:pPr marL="0" indent="0">
              <a:buNone/>
            </a:pPr>
            <a:r>
              <a:rPr lang="en-GB" sz="2000" dirty="0"/>
              <a:t>This usually involves panel data: multiple measurements on the same subjects spread out in time.</a:t>
            </a:r>
          </a:p>
          <a:p>
            <a:pPr marL="0" indent="0">
              <a:buNone/>
            </a:pPr>
            <a:endParaRPr lang="en-GB" sz="2000" dirty="0"/>
          </a:p>
          <a:p>
            <a:pPr marL="0" indent="0">
              <a:buNone/>
            </a:pPr>
            <a:r>
              <a:rPr lang="en-GB" sz="2000" dirty="0"/>
              <a:t>For effects of entire welfare states or big policies that include entire populations: comparative research</a:t>
            </a:r>
          </a:p>
          <a:p>
            <a:pPr marL="0" indent="0">
              <a:buNone/>
            </a:pPr>
            <a:endParaRPr lang="en-GB" sz="2000" dirty="0"/>
          </a:p>
          <a:p>
            <a:endParaRPr lang="en-GB" dirty="0"/>
          </a:p>
        </p:txBody>
      </p:sp>
    </p:spTree>
    <p:extLst>
      <p:ext uri="{BB962C8B-B14F-4D97-AF65-F5344CB8AC3E}">
        <p14:creationId xmlns:p14="http://schemas.microsoft.com/office/powerpoint/2010/main" val="2137863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1EA61-34E9-49AA-BC19-B0BD0973C5D9}"/>
              </a:ext>
            </a:extLst>
          </p:cNvPr>
          <p:cNvSpPr>
            <a:spLocks noGrp="1"/>
          </p:cNvSpPr>
          <p:nvPr>
            <p:ph type="title"/>
          </p:nvPr>
        </p:nvSpPr>
        <p:spPr/>
        <p:txBody>
          <a:bodyPr/>
          <a:lstStyle/>
          <a:p>
            <a:r>
              <a:rPr lang="en-GB" dirty="0"/>
              <a:t>1. Identifying ‘drivers’ and ‘causes’ in social research</a:t>
            </a:r>
          </a:p>
        </p:txBody>
      </p:sp>
      <p:sp>
        <p:nvSpPr>
          <p:cNvPr id="3" name="Content Placeholder 2">
            <a:extLst>
              <a:ext uri="{FF2B5EF4-FFF2-40B4-BE49-F238E27FC236}">
                <a16:creationId xmlns:a16="http://schemas.microsoft.com/office/drawing/2014/main" id="{9D6B5939-BC12-4B24-8D86-B3DE5B3D8447}"/>
              </a:ext>
            </a:extLst>
          </p:cNvPr>
          <p:cNvSpPr>
            <a:spLocks noGrp="1"/>
          </p:cNvSpPr>
          <p:nvPr>
            <p:ph idx="1"/>
          </p:nvPr>
        </p:nvSpPr>
        <p:spPr/>
        <p:txBody>
          <a:bodyPr/>
          <a:lstStyle/>
          <a:p>
            <a:r>
              <a:rPr lang="en-GB" dirty="0"/>
              <a:t>Key question is always: can one situation / unit of observation / group / group of countries be a good counterfactual for the other?</a:t>
            </a:r>
          </a:p>
          <a:p>
            <a:endParaRPr lang="en-GB" dirty="0"/>
          </a:p>
          <a:p>
            <a:r>
              <a:rPr lang="en-GB" dirty="0"/>
              <a:t>Counterfactuals in comparative research: what ‘could be’ if something would be different</a:t>
            </a:r>
          </a:p>
          <a:p>
            <a:pPr marL="342900" lvl="1" indent="0">
              <a:buNone/>
            </a:pPr>
            <a:r>
              <a:rPr lang="en-GB" dirty="0"/>
              <a:t>e.g. can one country be the counterfactual of another country?</a:t>
            </a:r>
          </a:p>
          <a:p>
            <a:pPr marL="342900" lvl="1" indent="0">
              <a:buNone/>
            </a:pPr>
            <a:r>
              <a:rPr lang="en-GB" dirty="0"/>
              <a:t>Can a country’s past be a counterfactual for the present or future? </a:t>
            </a:r>
          </a:p>
        </p:txBody>
      </p:sp>
    </p:spTree>
    <p:extLst>
      <p:ext uri="{BB962C8B-B14F-4D97-AF65-F5344CB8AC3E}">
        <p14:creationId xmlns:p14="http://schemas.microsoft.com/office/powerpoint/2010/main" val="741644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9ACBAC-FA09-4DD6-A4AB-9D3E55C6C619}"/>
              </a:ext>
            </a:extLst>
          </p:cNvPr>
          <p:cNvSpPr>
            <a:spLocks noGrp="1"/>
          </p:cNvSpPr>
          <p:nvPr>
            <p:ph idx="1"/>
          </p:nvPr>
        </p:nvSpPr>
        <p:spPr>
          <a:xfrm>
            <a:off x="467544" y="6458170"/>
            <a:ext cx="7886700" cy="299691"/>
          </a:xfrm>
        </p:spPr>
        <p:txBody>
          <a:bodyPr>
            <a:normAutofit fontScale="40000" lnSpcReduction="20000"/>
          </a:bodyPr>
          <a:lstStyle/>
          <a:p>
            <a:pPr marL="0" indent="0">
              <a:buNone/>
            </a:pPr>
            <a:r>
              <a:rPr lang="en-US" dirty="0"/>
              <a:t>Source: </a:t>
            </a:r>
            <a:r>
              <a:rPr lang="en-US" dirty="0" err="1"/>
              <a:t>Ostry</a:t>
            </a:r>
            <a:r>
              <a:rPr lang="en-US" dirty="0"/>
              <a:t>, J. D., A. Berg, and C. G. </a:t>
            </a:r>
            <a:r>
              <a:rPr lang="en-US" dirty="0" err="1"/>
              <a:t>Tsangarides</a:t>
            </a:r>
            <a:r>
              <a:rPr lang="en-US" dirty="0"/>
              <a:t>. (2014), </a:t>
            </a:r>
            <a:r>
              <a:rPr lang="en-US" i="1" dirty="0"/>
              <a:t>Redistribution, Inequality, and Growth</a:t>
            </a:r>
            <a:r>
              <a:rPr lang="en-US" dirty="0"/>
              <a:t>, International Monetary Fund, Washington, D.C., p. 16</a:t>
            </a:r>
            <a:endParaRPr lang="en-GB" dirty="0"/>
          </a:p>
        </p:txBody>
      </p:sp>
      <p:pic>
        <p:nvPicPr>
          <p:cNvPr id="5" name="Picture 4">
            <a:extLst>
              <a:ext uri="{FF2B5EF4-FFF2-40B4-BE49-F238E27FC236}">
                <a16:creationId xmlns:a16="http://schemas.microsoft.com/office/drawing/2014/main" id="{3292A679-74DD-4DA5-A237-148238DD4379}"/>
              </a:ext>
            </a:extLst>
          </p:cNvPr>
          <p:cNvPicPr>
            <a:picLocks noChangeAspect="1"/>
          </p:cNvPicPr>
          <p:nvPr/>
        </p:nvPicPr>
        <p:blipFill>
          <a:blip r:embed="rId2"/>
          <a:stretch>
            <a:fillRect/>
          </a:stretch>
        </p:blipFill>
        <p:spPr>
          <a:xfrm>
            <a:off x="827584" y="200207"/>
            <a:ext cx="7200800" cy="6109113"/>
          </a:xfrm>
          <a:prstGeom prst="rect">
            <a:avLst/>
          </a:prstGeom>
        </p:spPr>
      </p:pic>
    </p:spTree>
    <p:extLst>
      <p:ext uri="{BB962C8B-B14F-4D97-AF65-F5344CB8AC3E}">
        <p14:creationId xmlns:p14="http://schemas.microsoft.com/office/powerpoint/2010/main" val="3451666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F33C5-59E5-4B76-980C-29BE7300107D}"/>
              </a:ext>
            </a:extLst>
          </p:cNvPr>
          <p:cNvSpPr>
            <a:spLocks noGrp="1"/>
          </p:cNvSpPr>
          <p:nvPr>
            <p:ph type="title"/>
          </p:nvPr>
        </p:nvSpPr>
        <p:spPr/>
        <p:txBody>
          <a:bodyPr/>
          <a:lstStyle/>
          <a:p>
            <a:r>
              <a:rPr lang="en-GB" dirty="0"/>
              <a:t>1. Identifying ‘drivers’ and ‘causes’ in social research</a:t>
            </a:r>
          </a:p>
        </p:txBody>
      </p:sp>
      <p:sp>
        <p:nvSpPr>
          <p:cNvPr id="3" name="Content Placeholder 2">
            <a:extLst>
              <a:ext uri="{FF2B5EF4-FFF2-40B4-BE49-F238E27FC236}">
                <a16:creationId xmlns:a16="http://schemas.microsoft.com/office/drawing/2014/main" id="{8270441F-32BF-445D-8952-47D176080411}"/>
              </a:ext>
            </a:extLst>
          </p:cNvPr>
          <p:cNvSpPr>
            <a:spLocks noGrp="1"/>
          </p:cNvSpPr>
          <p:nvPr>
            <p:ph idx="1"/>
          </p:nvPr>
        </p:nvSpPr>
        <p:spPr/>
        <p:txBody>
          <a:bodyPr/>
          <a:lstStyle/>
          <a:p>
            <a:r>
              <a:rPr lang="en-GB" dirty="0"/>
              <a:t>Important to always think about limitations</a:t>
            </a:r>
          </a:p>
          <a:p>
            <a:endParaRPr lang="en-GB" dirty="0"/>
          </a:p>
          <a:p>
            <a:r>
              <a:rPr lang="en-GB" dirty="0"/>
              <a:t>Many studies are required to arrive at solid conclusions, using different data and approaches</a:t>
            </a:r>
          </a:p>
          <a:p>
            <a:endParaRPr lang="en-GB" dirty="0"/>
          </a:p>
          <a:p>
            <a:r>
              <a:rPr lang="en-GB" dirty="0"/>
              <a:t>Yet, can build a ‘body of evidence’, which increases insight and maximises potential for better understanding causes of effects, or potential causes when experimental designs are not possible</a:t>
            </a:r>
          </a:p>
          <a:p>
            <a:endParaRPr lang="en-GB" dirty="0"/>
          </a:p>
          <a:p>
            <a:r>
              <a:rPr lang="en-GB" dirty="0"/>
              <a:t>Often less need for the Stable-Unit-Treatment Value Assumption (SUTVA): Allows for taking account of effect treatment of one unit has on the outcome of other unit</a:t>
            </a:r>
          </a:p>
          <a:p>
            <a:endParaRPr lang="en-GB" dirty="0"/>
          </a:p>
          <a:p>
            <a:endParaRPr lang="en-GB" dirty="0"/>
          </a:p>
        </p:txBody>
      </p:sp>
    </p:spTree>
    <p:extLst>
      <p:ext uri="{BB962C8B-B14F-4D97-AF65-F5344CB8AC3E}">
        <p14:creationId xmlns:p14="http://schemas.microsoft.com/office/powerpoint/2010/main" val="1308703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1. Identifying ‘drivers’ and ‘causes’ in social research</a:t>
            </a:r>
          </a:p>
        </p:txBody>
      </p:sp>
      <p:sp>
        <p:nvSpPr>
          <p:cNvPr id="3" name="Content Placeholder 2"/>
          <p:cNvSpPr>
            <a:spLocks noGrp="1"/>
          </p:cNvSpPr>
          <p:nvPr>
            <p:ph idx="1"/>
          </p:nvPr>
        </p:nvSpPr>
        <p:spPr/>
        <p:txBody>
          <a:bodyPr>
            <a:normAutofit fontScale="92500" lnSpcReduction="10000"/>
          </a:bodyPr>
          <a:lstStyle/>
          <a:p>
            <a:r>
              <a:rPr lang="en-GB" dirty="0"/>
              <a:t>A driving factor / determinant: something which makes a clear contribution, even as an intermediate step in a causal link, but is not a ‘pure’ cause in itself</a:t>
            </a:r>
          </a:p>
          <a:p>
            <a:endParaRPr lang="en-GB" dirty="0"/>
          </a:p>
          <a:p>
            <a:r>
              <a:rPr lang="en-GB" dirty="0"/>
              <a:t>May be useful to understand for policy makers and helpful for designing policies, even if no direct causal link</a:t>
            </a:r>
          </a:p>
          <a:p>
            <a:endParaRPr lang="en-GB" dirty="0"/>
          </a:p>
          <a:p>
            <a:r>
              <a:rPr lang="en-GB" dirty="0"/>
              <a:t>Are an essential part of theory building, exploring likely causal mechanisms and also testing hypotheses.</a:t>
            </a:r>
          </a:p>
          <a:p>
            <a:endParaRPr lang="en-GB" dirty="0"/>
          </a:p>
          <a:p>
            <a:r>
              <a:rPr lang="en-GB" dirty="0"/>
              <a:t>For instance:</a:t>
            </a:r>
          </a:p>
          <a:p>
            <a:pPr lvl="1"/>
            <a:r>
              <a:rPr lang="en-GB" dirty="0"/>
              <a:t>Differences in demographic composition and poverty rates</a:t>
            </a:r>
          </a:p>
          <a:p>
            <a:pPr lvl="1"/>
            <a:r>
              <a:rPr lang="en-GB" dirty="0"/>
              <a:t>Differences in earnings distributions and inequality</a:t>
            </a:r>
          </a:p>
          <a:p>
            <a:pPr lvl="1"/>
            <a:r>
              <a:rPr lang="en-GB" dirty="0"/>
              <a:t>Association between education and willingness to vaccinate (“controlling” for other factors)</a:t>
            </a:r>
          </a:p>
          <a:p>
            <a:pPr lvl="1"/>
            <a:endParaRPr lang="en-GB" dirty="0"/>
          </a:p>
        </p:txBody>
      </p:sp>
    </p:spTree>
    <p:extLst>
      <p:ext uri="{BB962C8B-B14F-4D97-AF65-F5344CB8AC3E}">
        <p14:creationId xmlns:p14="http://schemas.microsoft.com/office/powerpoint/2010/main" val="3406932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C81AC-DEFF-403A-9F07-79FB496E3EEA}"/>
              </a:ext>
            </a:extLst>
          </p:cNvPr>
          <p:cNvSpPr>
            <a:spLocks noGrp="1"/>
          </p:cNvSpPr>
          <p:nvPr>
            <p:ph type="title"/>
          </p:nvPr>
        </p:nvSpPr>
        <p:spPr/>
        <p:txBody>
          <a:bodyPr/>
          <a:lstStyle/>
          <a:p>
            <a:r>
              <a:rPr lang="en-GB" dirty="0"/>
              <a:t>1. Identifying ‘drivers’ and ‘causes’ in social research</a:t>
            </a:r>
          </a:p>
        </p:txBody>
      </p:sp>
      <p:sp>
        <p:nvSpPr>
          <p:cNvPr id="3" name="Content Placeholder 2">
            <a:extLst>
              <a:ext uri="{FF2B5EF4-FFF2-40B4-BE49-F238E27FC236}">
                <a16:creationId xmlns:a16="http://schemas.microsoft.com/office/drawing/2014/main" id="{6A7EC83D-316F-43EB-A5D6-A729E86D1430}"/>
              </a:ext>
            </a:extLst>
          </p:cNvPr>
          <p:cNvSpPr>
            <a:spLocks noGrp="1"/>
          </p:cNvSpPr>
          <p:nvPr>
            <p:ph idx="1"/>
          </p:nvPr>
        </p:nvSpPr>
        <p:spPr/>
        <p:txBody>
          <a:bodyPr/>
          <a:lstStyle/>
          <a:p>
            <a:pPr marL="0" indent="0">
              <a:buNone/>
            </a:pPr>
            <a:r>
              <a:rPr lang="en-GB" dirty="0"/>
              <a:t>In what follows to very different techniques to analyse drivers/determinants, ‘causes’ and ‘effects’:</a:t>
            </a:r>
          </a:p>
          <a:p>
            <a:pPr marL="0" indent="0">
              <a:buNone/>
            </a:pPr>
            <a:endParaRPr lang="en-GB" dirty="0"/>
          </a:p>
          <a:p>
            <a:pPr marL="0" indent="0">
              <a:buNone/>
            </a:pPr>
            <a:r>
              <a:rPr lang="en-GB" dirty="0"/>
              <a:t>Regression analysis</a:t>
            </a:r>
          </a:p>
          <a:p>
            <a:pPr marL="0" indent="0">
              <a:buNone/>
            </a:pPr>
            <a:endParaRPr lang="en-GB" dirty="0"/>
          </a:p>
          <a:p>
            <a:pPr marL="0" indent="0">
              <a:buNone/>
            </a:pPr>
            <a:r>
              <a:rPr lang="en-GB" dirty="0"/>
              <a:t>Tax-benefit microsimulation</a:t>
            </a:r>
          </a:p>
          <a:p>
            <a:pPr marL="0" indent="0">
              <a:buNone/>
            </a:pPr>
            <a:endParaRPr lang="en-GB" dirty="0"/>
          </a:p>
          <a:p>
            <a:pPr marL="0" indent="0">
              <a:buNone/>
            </a:pPr>
            <a:r>
              <a:rPr lang="en-GB" dirty="0"/>
              <a:t>Both refer to a group of techniques, and both types of analysis can have an appropriate causal interpretation only in very specific setups, circumstances and under specific assumptions.</a:t>
            </a:r>
          </a:p>
        </p:txBody>
      </p:sp>
    </p:spTree>
    <p:extLst>
      <p:ext uri="{BB962C8B-B14F-4D97-AF65-F5344CB8AC3E}">
        <p14:creationId xmlns:p14="http://schemas.microsoft.com/office/powerpoint/2010/main" val="1619905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26B39-25B3-4E6E-9A0C-0AAFF59C7D3E}"/>
              </a:ext>
            </a:extLst>
          </p:cNvPr>
          <p:cNvSpPr>
            <a:spLocks noGrp="1"/>
          </p:cNvSpPr>
          <p:nvPr>
            <p:ph type="title"/>
          </p:nvPr>
        </p:nvSpPr>
        <p:spPr/>
        <p:txBody>
          <a:bodyPr/>
          <a:lstStyle/>
          <a:p>
            <a:r>
              <a:rPr lang="en-GB" dirty="0"/>
              <a:t>Regression analysis</a:t>
            </a:r>
          </a:p>
        </p:txBody>
      </p:sp>
      <p:sp>
        <p:nvSpPr>
          <p:cNvPr id="3" name="Content Placeholder 2">
            <a:extLst>
              <a:ext uri="{FF2B5EF4-FFF2-40B4-BE49-F238E27FC236}">
                <a16:creationId xmlns:a16="http://schemas.microsoft.com/office/drawing/2014/main" id="{27627A48-4F4D-43EF-8640-E2DDD2D4CEA0}"/>
              </a:ext>
            </a:extLst>
          </p:cNvPr>
          <p:cNvSpPr>
            <a:spLocks noGrp="1"/>
          </p:cNvSpPr>
          <p:nvPr>
            <p:ph idx="1"/>
          </p:nvPr>
        </p:nvSpPr>
        <p:spPr/>
        <p:txBody>
          <a:bodyPr>
            <a:normAutofit/>
          </a:bodyPr>
          <a:lstStyle/>
          <a:p>
            <a:endParaRPr lang="en-GB" dirty="0"/>
          </a:p>
          <a:p>
            <a:r>
              <a:rPr lang="en-GB" dirty="0"/>
              <a:t>studying how multiple ‘independent’ and ‘control’ variables are simultaneously associated with a dependent variable of interest</a:t>
            </a:r>
          </a:p>
          <a:p>
            <a:endParaRPr lang="en-GB" dirty="0"/>
          </a:p>
          <a:p>
            <a:r>
              <a:rPr lang="en-GB" dirty="0"/>
              <a:t>A massive amount of different regression techniques, from simple to very advanced</a:t>
            </a:r>
          </a:p>
          <a:p>
            <a:endParaRPr lang="en-GB" dirty="0"/>
          </a:p>
          <a:p>
            <a:r>
              <a:rPr lang="en-GB" dirty="0"/>
              <a:t>Should always fit the research question and purpose of the exercise as well as possible</a:t>
            </a:r>
          </a:p>
        </p:txBody>
      </p:sp>
    </p:spTree>
    <p:extLst>
      <p:ext uri="{BB962C8B-B14F-4D97-AF65-F5344CB8AC3E}">
        <p14:creationId xmlns:p14="http://schemas.microsoft.com/office/powerpoint/2010/main" val="1388396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D7A9F05-F315-495D-A42E-67E4AC80BFB1}"/>
              </a:ext>
            </a:extLst>
          </p:cNvPr>
          <p:cNvPicPr>
            <a:picLocks noChangeAspect="1"/>
          </p:cNvPicPr>
          <p:nvPr/>
        </p:nvPicPr>
        <p:blipFill>
          <a:blip r:embed="rId2"/>
          <a:stretch>
            <a:fillRect/>
          </a:stretch>
        </p:blipFill>
        <p:spPr>
          <a:xfrm>
            <a:off x="323529" y="116632"/>
            <a:ext cx="6400032" cy="6741368"/>
          </a:xfrm>
          <a:prstGeom prst="rect">
            <a:avLst/>
          </a:prstGeom>
        </p:spPr>
      </p:pic>
      <p:sp>
        <p:nvSpPr>
          <p:cNvPr id="10" name="Rectangle 9">
            <a:extLst>
              <a:ext uri="{FF2B5EF4-FFF2-40B4-BE49-F238E27FC236}">
                <a16:creationId xmlns:a16="http://schemas.microsoft.com/office/drawing/2014/main" id="{4027BA1E-6A62-47D2-9FAC-D1AE05283745}"/>
              </a:ext>
            </a:extLst>
          </p:cNvPr>
          <p:cNvSpPr/>
          <p:nvPr/>
        </p:nvSpPr>
        <p:spPr>
          <a:xfrm>
            <a:off x="354306" y="1700808"/>
            <a:ext cx="1872208" cy="3672408"/>
          </a:xfrm>
          <a:prstGeom prst="rect">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A348F75B-5432-49D2-BABD-D8E77A221CAB}"/>
              </a:ext>
            </a:extLst>
          </p:cNvPr>
          <p:cNvCxnSpPr>
            <a:cxnSpLocks/>
            <a:stCxn id="10" idx="3"/>
          </p:cNvCxnSpPr>
          <p:nvPr/>
        </p:nvCxnSpPr>
        <p:spPr>
          <a:xfrm flipV="1">
            <a:off x="2226514" y="3429002"/>
            <a:ext cx="4649742" cy="10801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7350F56-B707-498A-9E54-ABE374BDBED1}"/>
              </a:ext>
            </a:extLst>
          </p:cNvPr>
          <p:cNvSpPr txBox="1"/>
          <p:nvPr/>
        </p:nvSpPr>
        <p:spPr>
          <a:xfrm>
            <a:off x="6917486" y="3206217"/>
            <a:ext cx="2304256" cy="369332"/>
          </a:xfrm>
          <a:prstGeom prst="rect">
            <a:avLst/>
          </a:prstGeom>
          <a:noFill/>
        </p:spPr>
        <p:txBody>
          <a:bodyPr wrap="square" rtlCol="0">
            <a:spAutoFit/>
          </a:bodyPr>
          <a:lstStyle/>
          <a:p>
            <a:r>
              <a:rPr lang="en-GB" dirty="0"/>
              <a:t>variables</a:t>
            </a:r>
          </a:p>
        </p:txBody>
      </p:sp>
      <p:sp>
        <p:nvSpPr>
          <p:cNvPr id="17" name="TextBox 16">
            <a:extLst>
              <a:ext uri="{FF2B5EF4-FFF2-40B4-BE49-F238E27FC236}">
                <a16:creationId xmlns:a16="http://schemas.microsoft.com/office/drawing/2014/main" id="{169FCAF9-9B3A-4E40-89AA-A0AECCAB2C01}"/>
              </a:ext>
            </a:extLst>
          </p:cNvPr>
          <p:cNvSpPr txBox="1"/>
          <p:nvPr/>
        </p:nvSpPr>
        <p:spPr>
          <a:xfrm>
            <a:off x="6876256" y="1700808"/>
            <a:ext cx="1728192" cy="646331"/>
          </a:xfrm>
          <a:prstGeom prst="rect">
            <a:avLst/>
          </a:prstGeom>
          <a:noFill/>
        </p:spPr>
        <p:txBody>
          <a:bodyPr wrap="square" rtlCol="0">
            <a:spAutoFit/>
          </a:bodyPr>
          <a:lstStyle/>
          <a:p>
            <a:r>
              <a:rPr lang="en-GB" dirty="0"/>
              <a:t>Regression coefficients</a:t>
            </a:r>
          </a:p>
        </p:txBody>
      </p:sp>
      <p:sp>
        <p:nvSpPr>
          <p:cNvPr id="19" name="Rectangle 18">
            <a:extLst>
              <a:ext uri="{FF2B5EF4-FFF2-40B4-BE49-F238E27FC236}">
                <a16:creationId xmlns:a16="http://schemas.microsoft.com/office/drawing/2014/main" id="{20AFD0C0-0A33-4AE1-B4E5-FBF1B531C9BB}"/>
              </a:ext>
            </a:extLst>
          </p:cNvPr>
          <p:cNvSpPr/>
          <p:nvPr/>
        </p:nvSpPr>
        <p:spPr>
          <a:xfrm>
            <a:off x="2339752" y="1700808"/>
            <a:ext cx="545286" cy="3672408"/>
          </a:xfrm>
          <a:prstGeom prst="rect">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 name="Straight Connector 20">
            <a:extLst>
              <a:ext uri="{FF2B5EF4-FFF2-40B4-BE49-F238E27FC236}">
                <a16:creationId xmlns:a16="http://schemas.microsoft.com/office/drawing/2014/main" id="{29C5DE69-B535-4D75-B7BD-CFF60C336E38}"/>
              </a:ext>
            </a:extLst>
          </p:cNvPr>
          <p:cNvCxnSpPr>
            <a:endCxn id="17" idx="1"/>
          </p:cNvCxnSpPr>
          <p:nvPr/>
        </p:nvCxnSpPr>
        <p:spPr>
          <a:xfrm flipV="1">
            <a:off x="2885038" y="2023974"/>
            <a:ext cx="3991218" cy="7569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C0E55F-A398-4DDD-8E48-61BB6523112E}"/>
              </a:ext>
            </a:extLst>
          </p:cNvPr>
          <p:cNvCxnSpPr/>
          <p:nvPr/>
        </p:nvCxnSpPr>
        <p:spPr>
          <a:xfrm>
            <a:off x="2987824" y="6525344"/>
            <a:ext cx="187220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46650CD2-3A07-494B-ACD9-894B8E2E71DC}"/>
              </a:ext>
            </a:extLst>
          </p:cNvPr>
          <p:cNvSpPr txBox="1"/>
          <p:nvPr/>
        </p:nvSpPr>
        <p:spPr>
          <a:xfrm>
            <a:off x="6407696" y="5520861"/>
            <a:ext cx="2736304" cy="784830"/>
          </a:xfrm>
          <a:prstGeom prst="rect">
            <a:avLst/>
          </a:prstGeom>
          <a:noFill/>
        </p:spPr>
        <p:txBody>
          <a:bodyPr wrap="square" rtlCol="0">
            <a:spAutoFit/>
          </a:bodyPr>
          <a:lstStyle/>
          <a:p>
            <a:r>
              <a:rPr lang="en-GB" sz="1500" dirty="0"/>
              <a:t>R² = % of ‘explained variance’ compared to variance around the (unconditional) mean</a:t>
            </a:r>
          </a:p>
        </p:txBody>
      </p:sp>
      <p:sp>
        <p:nvSpPr>
          <p:cNvPr id="26" name="Rectangle 25">
            <a:extLst>
              <a:ext uri="{FF2B5EF4-FFF2-40B4-BE49-F238E27FC236}">
                <a16:creationId xmlns:a16="http://schemas.microsoft.com/office/drawing/2014/main" id="{C509D535-F9D2-4725-A1B7-14D762451FF2}"/>
              </a:ext>
            </a:extLst>
          </p:cNvPr>
          <p:cNvSpPr/>
          <p:nvPr/>
        </p:nvSpPr>
        <p:spPr>
          <a:xfrm>
            <a:off x="354306" y="5373216"/>
            <a:ext cx="704692" cy="216025"/>
          </a:xfrm>
          <a:prstGeom prst="rect">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8" name="Straight Connector 27">
            <a:extLst>
              <a:ext uri="{FF2B5EF4-FFF2-40B4-BE49-F238E27FC236}">
                <a16:creationId xmlns:a16="http://schemas.microsoft.com/office/drawing/2014/main" id="{36A19E92-B1C3-4E6C-9C5F-4E3977524AE2}"/>
              </a:ext>
            </a:extLst>
          </p:cNvPr>
          <p:cNvCxnSpPr>
            <a:stCxn id="26" idx="3"/>
          </p:cNvCxnSpPr>
          <p:nvPr/>
        </p:nvCxnSpPr>
        <p:spPr>
          <a:xfrm flipV="1">
            <a:off x="1058998" y="5157192"/>
            <a:ext cx="5961274" cy="324037"/>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3363A012-54B8-4AB2-9394-2EE0B0A29431}"/>
              </a:ext>
            </a:extLst>
          </p:cNvPr>
          <p:cNvSpPr txBox="1"/>
          <p:nvPr/>
        </p:nvSpPr>
        <p:spPr>
          <a:xfrm>
            <a:off x="7164288" y="4964146"/>
            <a:ext cx="1656183" cy="369332"/>
          </a:xfrm>
          <a:prstGeom prst="rect">
            <a:avLst/>
          </a:prstGeom>
          <a:noFill/>
        </p:spPr>
        <p:txBody>
          <a:bodyPr wrap="square" rtlCol="0">
            <a:spAutoFit/>
          </a:bodyPr>
          <a:lstStyle/>
          <a:p>
            <a:r>
              <a:rPr lang="en-GB" dirty="0"/>
              <a:t>intercept</a:t>
            </a:r>
          </a:p>
        </p:txBody>
      </p:sp>
      <p:sp>
        <p:nvSpPr>
          <p:cNvPr id="30" name="Rectangle 29">
            <a:extLst>
              <a:ext uri="{FF2B5EF4-FFF2-40B4-BE49-F238E27FC236}">
                <a16:creationId xmlns:a16="http://schemas.microsoft.com/office/drawing/2014/main" id="{17CECF32-46AB-407A-95C1-07FB0A42CCE2}"/>
              </a:ext>
            </a:extLst>
          </p:cNvPr>
          <p:cNvSpPr/>
          <p:nvPr/>
        </p:nvSpPr>
        <p:spPr>
          <a:xfrm>
            <a:off x="6781652" y="113727"/>
            <a:ext cx="2304256" cy="938719"/>
          </a:xfrm>
          <a:prstGeom prst="rect">
            <a:avLst/>
          </a:prstGeom>
        </p:spPr>
        <p:txBody>
          <a:bodyPr wrap="square">
            <a:spAutoFit/>
          </a:bodyPr>
          <a:lstStyle/>
          <a:p>
            <a:r>
              <a:rPr lang="en-US" sz="1100" dirty="0" err="1">
                <a:latin typeface="Segoe UI" panose="020B0502040204020203" pitchFamily="34" charset="0"/>
              </a:rPr>
              <a:t>Kyzyma</a:t>
            </a:r>
            <a:r>
              <a:rPr lang="en-US" sz="1100" dirty="0">
                <a:latin typeface="Segoe UI" panose="020B0502040204020203" pitchFamily="34" charset="0"/>
              </a:rPr>
              <a:t>, I. (2020), 'How Poor Are the Poor? Looking beyond the Binary Measure of Income Poverty', </a:t>
            </a:r>
            <a:r>
              <a:rPr lang="en-US" sz="1100" i="1" dirty="0">
                <a:latin typeface="Segoe UI" panose="020B0502040204020203" pitchFamily="34" charset="0"/>
              </a:rPr>
              <a:t>The Journal of Economic Inequality</a:t>
            </a:r>
            <a:r>
              <a:rPr lang="en-US" sz="1100" dirty="0">
                <a:latin typeface="Segoe UI" panose="020B0502040204020203" pitchFamily="34" charset="0"/>
              </a:rPr>
              <a:t>, Vol. 18, pp. 525-49.</a:t>
            </a:r>
            <a:endParaRPr lang="en-GB" sz="1100" dirty="0"/>
          </a:p>
        </p:txBody>
      </p:sp>
    </p:spTree>
    <p:extLst>
      <p:ext uri="{BB962C8B-B14F-4D97-AF65-F5344CB8AC3E}">
        <p14:creationId xmlns:p14="http://schemas.microsoft.com/office/powerpoint/2010/main" val="840635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C5B64-6E06-41B7-8F9B-072CBE27B8E6}"/>
              </a:ext>
            </a:extLst>
          </p:cNvPr>
          <p:cNvSpPr>
            <a:spLocks noGrp="1"/>
          </p:cNvSpPr>
          <p:nvPr>
            <p:ph type="title"/>
          </p:nvPr>
        </p:nvSpPr>
        <p:spPr/>
        <p:txBody>
          <a:bodyPr/>
          <a:lstStyle/>
          <a:p>
            <a:r>
              <a:rPr lang="en-GB" dirty="0"/>
              <a:t>Regression analysis</a:t>
            </a:r>
          </a:p>
        </p:txBody>
      </p:sp>
      <p:sp>
        <p:nvSpPr>
          <p:cNvPr id="3" name="Content Placeholder 2">
            <a:extLst>
              <a:ext uri="{FF2B5EF4-FFF2-40B4-BE49-F238E27FC236}">
                <a16:creationId xmlns:a16="http://schemas.microsoft.com/office/drawing/2014/main" id="{4EB8B234-73E8-4867-8DEF-538082068E52}"/>
              </a:ext>
            </a:extLst>
          </p:cNvPr>
          <p:cNvSpPr>
            <a:spLocks noGrp="1"/>
          </p:cNvSpPr>
          <p:nvPr>
            <p:ph idx="1"/>
          </p:nvPr>
        </p:nvSpPr>
        <p:spPr>
          <a:xfrm>
            <a:off x="628650" y="1412776"/>
            <a:ext cx="7886700" cy="5328591"/>
          </a:xfrm>
        </p:spPr>
        <p:txBody>
          <a:bodyPr>
            <a:normAutofit fontScale="85000" lnSpcReduction="20000"/>
          </a:bodyPr>
          <a:lstStyle/>
          <a:p>
            <a:pPr marL="0" indent="0">
              <a:buNone/>
            </a:pPr>
            <a:r>
              <a:rPr lang="en-GB" dirty="0"/>
              <a:t>Interpretation</a:t>
            </a:r>
          </a:p>
          <a:p>
            <a:r>
              <a:rPr lang="en-GB" dirty="0"/>
              <a:t>Regressions plot a line / fit an equation which minimizes the distance between the ‘predicted’ value and the original observations (i.e. the residuals)</a:t>
            </a:r>
          </a:p>
          <a:p>
            <a:endParaRPr lang="en-GB" dirty="0"/>
          </a:p>
          <a:p>
            <a:r>
              <a:rPr lang="en-GB" dirty="0"/>
              <a:t>Regressions can always be written in an equation. E.g. for the previous table (first regression):</a:t>
            </a:r>
          </a:p>
          <a:p>
            <a:pPr marL="342900" lvl="1" indent="0">
              <a:lnSpc>
                <a:spcPct val="170000"/>
              </a:lnSpc>
              <a:buNone/>
            </a:pPr>
            <a:r>
              <a:rPr lang="en-GB" sz="1900" dirty="0"/>
              <a:t>Normalised poverty gap = 0.2879+0.0029*age -0.0001*age² - 0.0006(females) – 0.0002*age(females)-0.0408(Couple)-0.0681(Single parent)-0.0072(Other)-0.0072*</a:t>
            </a:r>
            <a:r>
              <a:rPr lang="en-GB" sz="1900" dirty="0" err="1"/>
              <a:t>nchildren</a:t>
            </a:r>
            <a:r>
              <a:rPr lang="en-GB" sz="1900" dirty="0"/>
              <a:t> + …</a:t>
            </a:r>
          </a:p>
          <a:p>
            <a:pPr marL="342900" lvl="1" indent="0">
              <a:buNone/>
            </a:pPr>
            <a:r>
              <a:rPr lang="en-GB" sz="1900" dirty="0"/>
              <a:t>Normalised poverty gap = (poverty line -  income)/poverty line</a:t>
            </a:r>
          </a:p>
          <a:p>
            <a:endParaRPr lang="en-GB" dirty="0"/>
          </a:p>
          <a:p>
            <a:r>
              <a:rPr lang="en-GB" dirty="0"/>
              <a:t>Coefficient&gt;0 =&gt; the association with the dependent variable is positive (if one increases, so does the other); coefficient &lt;0 =&gt; negative association (if one increases, the other decreases)</a:t>
            </a:r>
          </a:p>
          <a:p>
            <a:endParaRPr lang="en-GB" dirty="0"/>
          </a:p>
          <a:p>
            <a:r>
              <a:rPr lang="en-GB" dirty="0"/>
              <a:t>Interactions: variables are multiplied with each other. </a:t>
            </a:r>
          </a:p>
          <a:p>
            <a:pPr lvl="1"/>
            <a:r>
              <a:rPr lang="en-GB" dirty="0"/>
              <a:t>when there are good reasons to suspect that the association with one variable, depends on the value of another variable </a:t>
            </a:r>
          </a:p>
          <a:p>
            <a:pPr lvl="1"/>
            <a:r>
              <a:rPr lang="en-GB" dirty="0"/>
              <a:t>Association between reading books and IQ can be expected to be stronger for those who can read than for those who cannot: IQ = </a:t>
            </a:r>
            <a:r>
              <a:rPr lang="en-GB" dirty="0" err="1"/>
              <a:t>nbooks</a:t>
            </a:r>
            <a:r>
              <a:rPr lang="en-GB" dirty="0"/>
              <a:t> + ability to read + </a:t>
            </a:r>
            <a:r>
              <a:rPr lang="en-GB" dirty="0" err="1"/>
              <a:t>nbooks</a:t>
            </a:r>
            <a:r>
              <a:rPr lang="en-GB" dirty="0"/>
              <a:t>*ability to read</a:t>
            </a:r>
          </a:p>
        </p:txBody>
      </p:sp>
    </p:spTree>
    <p:extLst>
      <p:ext uri="{BB962C8B-B14F-4D97-AF65-F5344CB8AC3E}">
        <p14:creationId xmlns:p14="http://schemas.microsoft.com/office/powerpoint/2010/main" val="1864702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26B39-25B3-4E6E-9A0C-0AAFF59C7D3E}"/>
              </a:ext>
            </a:extLst>
          </p:cNvPr>
          <p:cNvSpPr>
            <a:spLocks noGrp="1"/>
          </p:cNvSpPr>
          <p:nvPr>
            <p:ph type="title"/>
          </p:nvPr>
        </p:nvSpPr>
        <p:spPr/>
        <p:txBody>
          <a:bodyPr/>
          <a:lstStyle/>
          <a:p>
            <a:r>
              <a:rPr lang="en-GB" dirty="0"/>
              <a:t>Regression analysis</a:t>
            </a:r>
          </a:p>
        </p:txBody>
      </p:sp>
      <p:sp>
        <p:nvSpPr>
          <p:cNvPr id="3" name="Content Placeholder 2">
            <a:extLst>
              <a:ext uri="{FF2B5EF4-FFF2-40B4-BE49-F238E27FC236}">
                <a16:creationId xmlns:a16="http://schemas.microsoft.com/office/drawing/2014/main" id="{27627A48-4F4D-43EF-8640-E2DDD2D4CEA0}"/>
              </a:ext>
            </a:extLst>
          </p:cNvPr>
          <p:cNvSpPr>
            <a:spLocks noGrp="1"/>
          </p:cNvSpPr>
          <p:nvPr>
            <p:ph idx="1"/>
          </p:nvPr>
        </p:nvSpPr>
        <p:spPr>
          <a:xfrm>
            <a:off x="628650" y="1412776"/>
            <a:ext cx="7886700" cy="5445224"/>
          </a:xfrm>
        </p:spPr>
        <p:txBody>
          <a:bodyPr>
            <a:normAutofit/>
          </a:bodyPr>
          <a:lstStyle/>
          <a:p>
            <a:pPr marL="0" indent="0">
              <a:buNone/>
            </a:pPr>
            <a:r>
              <a:rPr lang="en-GB" dirty="0"/>
              <a:t>Interpretation</a:t>
            </a:r>
          </a:p>
          <a:p>
            <a:r>
              <a:rPr lang="en-GB" dirty="0"/>
              <a:t>Unless experimental setup/quasi-experimental design: coefficients indicate association, not causation =&gt; don’t write/read them as ‘effects of X on Y’.</a:t>
            </a:r>
          </a:p>
          <a:p>
            <a:endParaRPr lang="en-GB" dirty="0"/>
          </a:p>
          <a:p>
            <a:r>
              <a:rPr lang="en-GB" dirty="0"/>
              <a:t>(Pseudo) R squared is a ‘goodness-of-fit’ measure, varying between 0 (equation does not fit the data better than the mean) and 1 (the observations can be perfectly predicted by the equation)</a:t>
            </a:r>
          </a:p>
          <a:p>
            <a:endParaRPr lang="en-GB" dirty="0"/>
          </a:p>
          <a:p>
            <a:r>
              <a:rPr lang="en-GB" dirty="0"/>
              <a:t>In cross-sectional regressions related to human behaviour/situations, R² is often lower than 0.5. The significance of regression coefficients of individual variables is more telling in that case</a:t>
            </a:r>
          </a:p>
          <a:p>
            <a:endParaRPr lang="en-GB" dirty="0"/>
          </a:p>
          <a:p>
            <a:endParaRPr lang="en-GB" dirty="0"/>
          </a:p>
        </p:txBody>
      </p:sp>
    </p:spTree>
    <p:extLst>
      <p:ext uri="{BB962C8B-B14F-4D97-AF65-F5344CB8AC3E}">
        <p14:creationId xmlns:p14="http://schemas.microsoft.com/office/powerpoint/2010/main" val="2524606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8A283-4DF8-4F94-AB0F-C92D5B765485}"/>
              </a:ext>
            </a:extLst>
          </p:cNvPr>
          <p:cNvSpPr>
            <a:spLocks noGrp="1"/>
          </p:cNvSpPr>
          <p:nvPr>
            <p:ph type="title"/>
          </p:nvPr>
        </p:nvSpPr>
        <p:spPr/>
        <p:txBody>
          <a:bodyPr/>
          <a:lstStyle/>
          <a:p>
            <a:r>
              <a:rPr lang="en-GB" dirty="0"/>
              <a:t>Regression analysis</a:t>
            </a:r>
          </a:p>
        </p:txBody>
      </p:sp>
      <p:sp>
        <p:nvSpPr>
          <p:cNvPr id="3" name="Content Placeholder 2">
            <a:extLst>
              <a:ext uri="{FF2B5EF4-FFF2-40B4-BE49-F238E27FC236}">
                <a16:creationId xmlns:a16="http://schemas.microsoft.com/office/drawing/2014/main" id="{8CE95F64-8E98-4F16-A17A-29A947885829}"/>
              </a:ext>
            </a:extLst>
          </p:cNvPr>
          <p:cNvSpPr>
            <a:spLocks noGrp="1"/>
          </p:cNvSpPr>
          <p:nvPr>
            <p:ph idx="1"/>
          </p:nvPr>
        </p:nvSpPr>
        <p:spPr/>
        <p:txBody>
          <a:bodyPr>
            <a:normAutofit fontScale="85000" lnSpcReduction="20000"/>
          </a:bodyPr>
          <a:lstStyle/>
          <a:p>
            <a:pPr marL="457200" indent="-457200">
              <a:spcBef>
                <a:spcPts val="600"/>
              </a:spcBef>
              <a:spcAft>
                <a:spcPts val="600"/>
              </a:spcAft>
              <a:buFont typeface="+mj-lt"/>
              <a:buAutoNum type="arabicPeriod"/>
            </a:pPr>
            <a:r>
              <a:rPr lang="en-GB" dirty="0"/>
              <a:t>Check dependent variable</a:t>
            </a:r>
          </a:p>
          <a:p>
            <a:pPr marL="457200" indent="-457200">
              <a:spcBef>
                <a:spcPts val="600"/>
              </a:spcBef>
              <a:spcAft>
                <a:spcPts val="600"/>
              </a:spcAft>
              <a:buFont typeface="+mj-lt"/>
              <a:buAutoNum type="arabicPeriod"/>
            </a:pPr>
            <a:r>
              <a:rPr lang="en-GB" dirty="0"/>
              <a:t>Check characteristics of model, number of observations and goodness-of-fit</a:t>
            </a:r>
          </a:p>
          <a:p>
            <a:pPr marL="457200" indent="-457200">
              <a:spcBef>
                <a:spcPts val="600"/>
              </a:spcBef>
              <a:spcAft>
                <a:spcPts val="600"/>
              </a:spcAft>
              <a:buFont typeface="+mj-lt"/>
              <a:buAutoNum type="arabicPeriod"/>
            </a:pPr>
            <a:r>
              <a:rPr lang="en-GB" dirty="0"/>
              <a:t>What kind of relation is being estimated: correlation or causation? Which variables are considered ‘treatment variables’? Does this correspond to a (quasi-)experimental design?</a:t>
            </a:r>
          </a:p>
          <a:p>
            <a:pPr marL="457200" indent="-457200">
              <a:spcBef>
                <a:spcPts val="600"/>
              </a:spcBef>
              <a:spcAft>
                <a:spcPts val="600"/>
              </a:spcAft>
              <a:buFont typeface="+mj-lt"/>
              <a:buAutoNum type="arabicPeriod"/>
            </a:pPr>
            <a:r>
              <a:rPr lang="en-GB" dirty="0"/>
              <a:t>Check the type of variables that are included: dummy, nominal, ordinal, continuous?</a:t>
            </a:r>
          </a:p>
          <a:p>
            <a:pPr marL="457200" indent="-457200">
              <a:spcBef>
                <a:spcPts val="600"/>
              </a:spcBef>
              <a:spcAft>
                <a:spcPts val="600"/>
              </a:spcAft>
              <a:buFont typeface="+mj-lt"/>
              <a:buAutoNum type="arabicPeriod"/>
            </a:pPr>
            <a:r>
              <a:rPr lang="en-GB" dirty="0"/>
              <a:t>Check for interactions: if there is an interaction the variable has to be interpreted in conjunction with the interaction</a:t>
            </a:r>
          </a:p>
          <a:p>
            <a:pPr marL="457200" indent="-457200">
              <a:spcBef>
                <a:spcPts val="600"/>
              </a:spcBef>
              <a:spcAft>
                <a:spcPts val="600"/>
              </a:spcAft>
              <a:buFont typeface="+mj-lt"/>
              <a:buAutoNum type="arabicPeriod"/>
            </a:pPr>
            <a:r>
              <a:rPr lang="en-GB" dirty="0"/>
              <a:t>Write out the underlying equation to see what is exactly estimated</a:t>
            </a:r>
          </a:p>
          <a:p>
            <a:pPr marL="457200" indent="-457200">
              <a:spcBef>
                <a:spcPts val="600"/>
              </a:spcBef>
              <a:spcAft>
                <a:spcPts val="600"/>
              </a:spcAft>
              <a:buFont typeface="+mj-lt"/>
              <a:buAutoNum type="arabicPeriod"/>
            </a:pPr>
            <a:r>
              <a:rPr lang="en-GB" dirty="0"/>
              <a:t>Are coefficients significant? Is the effect size substantial and does it make sense? (coefficients have to be compared to the variation of the variable in the dataset)</a:t>
            </a:r>
          </a:p>
          <a:p>
            <a:pPr marL="457200" indent="-457200">
              <a:spcBef>
                <a:spcPts val="600"/>
              </a:spcBef>
              <a:spcAft>
                <a:spcPts val="600"/>
              </a:spcAft>
              <a:buFont typeface="+mj-lt"/>
              <a:buAutoNum type="arabicPeriod"/>
            </a:pPr>
            <a:r>
              <a:rPr lang="en-GB" dirty="0"/>
              <a:t>What have the authors done to validate the model? Do they describe how well it fits the data? Do they point to the limitations and potential bias in the estimated coefficients? Are sensitivity tests available and discussed?</a:t>
            </a:r>
          </a:p>
          <a:p>
            <a:endParaRPr lang="en-GB" dirty="0"/>
          </a:p>
        </p:txBody>
      </p:sp>
    </p:spTree>
    <p:extLst>
      <p:ext uri="{BB962C8B-B14F-4D97-AF65-F5344CB8AC3E}">
        <p14:creationId xmlns:p14="http://schemas.microsoft.com/office/powerpoint/2010/main" val="1882019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F0AC8-E132-4C3A-9E51-9603E4012D21}"/>
              </a:ext>
            </a:extLst>
          </p:cNvPr>
          <p:cNvSpPr>
            <a:spLocks noGrp="1"/>
          </p:cNvSpPr>
          <p:nvPr>
            <p:ph type="title"/>
          </p:nvPr>
        </p:nvSpPr>
        <p:spPr/>
        <p:txBody>
          <a:bodyPr/>
          <a:lstStyle/>
          <a:p>
            <a:r>
              <a:rPr lang="en-GB" dirty="0"/>
              <a:t>Regression analysis</a:t>
            </a:r>
          </a:p>
        </p:txBody>
      </p:sp>
      <p:sp>
        <p:nvSpPr>
          <p:cNvPr id="3" name="Content Placeholder 2">
            <a:extLst>
              <a:ext uri="{FF2B5EF4-FFF2-40B4-BE49-F238E27FC236}">
                <a16:creationId xmlns:a16="http://schemas.microsoft.com/office/drawing/2014/main" id="{4066A1FB-F209-445D-9DDE-57FB80F58BCE}"/>
              </a:ext>
            </a:extLst>
          </p:cNvPr>
          <p:cNvSpPr>
            <a:spLocks noGrp="1"/>
          </p:cNvSpPr>
          <p:nvPr>
            <p:ph idx="1"/>
          </p:nvPr>
        </p:nvSpPr>
        <p:spPr/>
        <p:txBody>
          <a:bodyPr>
            <a:normAutofit fontScale="92500" lnSpcReduction="20000"/>
          </a:bodyPr>
          <a:lstStyle/>
          <a:p>
            <a:r>
              <a:rPr lang="en-GB" dirty="0"/>
              <a:t>Regression analysis is a very common technique to study the association between variables</a:t>
            </a:r>
          </a:p>
          <a:p>
            <a:endParaRPr lang="en-GB" dirty="0"/>
          </a:p>
          <a:p>
            <a:r>
              <a:rPr lang="en-GB" dirty="0"/>
              <a:t>Very powerful technique which helps to gain insight into social phenomena, but most of the time cannot have a causal interpretation: association is not (necessarily) causation!</a:t>
            </a:r>
          </a:p>
          <a:p>
            <a:endParaRPr lang="en-GB" dirty="0"/>
          </a:p>
          <a:p>
            <a:r>
              <a:rPr lang="en-GB" dirty="0"/>
              <a:t>Simplification is required, with too complex models, interpretation becomes too complex as well (unless prediction is more important than interpretation)</a:t>
            </a:r>
          </a:p>
          <a:p>
            <a:endParaRPr lang="en-GB" dirty="0"/>
          </a:p>
          <a:p>
            <a:r>
              <a:rPr lang="en-GB" dirty="0"/>
              <a:t>There are an immense amount of regression-based techniques, with lots of different specifications</a:t>
            </a:r>
          </a:p>
          <a:p>
            <a:endParaRPr lang="en-GB" dirty="0"/>
          </a:p>
          <a:p>
            <a:pPr marL="0" indent="0">
              <a:buNone/>
            </a:pPr>
            <a:r>
              <a:rPr lang="en-GB" dirty="0"/>
              <a:t>(There are also many other multivariate techniques, with different purposes (e.g. latent class analysis, factor analysis, cluster analysis, …))</a:t>
            </a:r>
          </a:p>
          <a:p>
            <a:endParaRPr lang="en-GB" dirty="0"/>
          </a:p>
          <a:p>
            <a:endParaRPr lang="en-GB" dirty="0"/>
          </a:p>
        </p:txBody>
      </p:sp>
    </p:spTree>
    <p:extLst>
      <p:ext uri="{BB962C8B-B14F-4D97-AF65-F5344CB8AC3E}">
        <p14:creationId xmlns:p14="http://schemas.microsoft.com/office/powerpoint/2010/main" val="541023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76534-DEFE-418E-99C9-6F64007C95ED}"/>
              </a:ext>
            </a:extLst>
          </p:cNvPr>
          <p:cNvSpPr>
            <a:spLocks noGrp="1"/>
          </p:cNvSpPr>
          <p:nvPr>
            <p:ph type="title"/>
          </p:nvPr>
        </p:nvSpPr>
        <p:spPr/>
        <p:txBody>
          <a:bodyPr/>
          <a:lstStyle/>
          <a:p>
            <a:r>
              <a:rPr lang="en-GB" dirty="0"/>
              <a:t>Tax-benefit microsimulation</a:t>
            </a:r>
          </a:p>
        </p:txBody>
      </p:sp>
      <p:sp>
        <p:nvSpPr>
          <p:cNvPr id="3" name="Content Placeholder 2">
            <a:extLst>
              <a:ext uri="{FF2B5EF4-FFF2-40B4-BE49-F238E27FC236}">
                <a16:creationId xmlns:a16="http://schemas.microsoft.com/office/drawing/2014/main" id="{90A55568-5890-46D4-9F6A-9570B007573F}"/>
              </a:ext>
            </a:extLst>
          </p:cNvPr>
          <p:cNvSpPr>
            <a:spLocks noGrp="1"/>
          </p:cNvSpPr>
          <p:nvPr>
            <p:ph idx="1"/>
          </p:nvPr>
        </p:nvSpPr>
        <p:spPr>
          <a:xfrm>
            <a:off x="628650" y="1825624"/>
            <a:ext cx="7886700" cy="4771727"/>
          </a:xfrm>
        </p:spPr>
        <p:txBody>
          <a:bodyPr>
            <a:normAutofit fontScale="92500" lnSpcReduction="20000"/>
          </a:bodyPr>
          <a:lstStyle/>
          <a:p>
            <a:pPr>
              <a:spcBef>
                <a:spcPts val="1200"/>
              </a:spcBef>
              <a:spcAft>
                <a:spcPts val="1200"/>
              </a:spcAft>
            </a:pPr>
            <a:r>
              <a:rPr lang="en-GB" dirty="0"/>
              <a:t>“</a:t>
            </a:r>
            <a:r>
              <a:rPr lang="en-US" dirty="0"/>
              <a:t>Microsimulation is a term used to describe a wide variety of modelling techniques that all operate at the level of individual units (such as persons, firms or vehicles) to which a set of rules is applied to simulate changes in state or </a:t>
            </a:r>
            <a:r>
              <a:rPr lang="en-US" dirty="0" err="1"/>
              <a:t>behaviour</a:t>
            </a:r>
            <a:r>
              <a:rPr lang="en-US" dirty="0"/>
              <a:t>.” (Figari et al., 2014 =&gt; see text on Google Drive)</a:t>
            </a:r>
          </a:p>
          <a:p>
            <a:pPr>
              <a:spcBef>
                <a:spcPts val="1200"/>
              </a:spcBef>
              <a:spcAft>
                <a:spcPts val="1200"/>
              </a:spcAft>
            </a:pPr>
            <a:r>
              <a:rPr lang="en-US" dirty="0"/>
              <a:t>With tax-benefit microsimulation, the legislation, rules and regulations of tax liabilities and benefit entitlements are programmed in a software package. </a:t>
            </a:r>
          </a:p>
          <a:p>
            <a:pPr>
              <a:spcBef>
                <a:spcPts val="1200"/>
              </a:spcBef>
              <a:spcAft>
                <a:spcPts val="1200"/>
              </a:spcAft>
            </a:pPr>
            <a:r>
              <a:rPr lang="en-US" dirty="0"/>
              <a:t>This is subsequently applied to individuals and households, to compute the taxes and social contributions they have to pay and the social benefits they would receive, as well as their disposable income, given their characteristics, situation and various sources of income</a:t>
            </a:r>
          </a:p>
          <a:p>
            <a:pPr>
              <a:spcBef>
                <a:spcPts val="1200"/>
              </a:spcBef>
              <a:spcAft>
                <a:spcPts val="1200"/>
              </a:spcAft>
            </a:pPr>
            <a:r>
              <a:rPr lang="en-US" dirty="0"/>
              <a:t>This can be useful for: </a:t>
            </a:r>
          </a:p>
          <a:p>
            <a:pPr lvl="1">
              <a:spcBef>
                <a:spcPts val="600"/>
              </a:spcBef>
            </a:pPr>
            <a:r>
              <a:rPr lang="en-US" dirty="0"/>
              <a:t>Imputing missing information in datasets (e.g. gross or net incomes)</a:t>
            </a:r>
          </a:p>
          <a:p>
            <a:pPr lvl="1">
              <a:spcBef>
                <a:spcPts val="600"/>
              </a:spcBef>
            </a:pPr>
            <a:r>
              <a:rPr lang="en-US" dirty="0"/>
              <a:t>Ex-ante policy evaluations</a:t>
            </a:r>
          </a:p>
          <a:p>
            <a:pPr lvl="1">
              <a:spcBef>
                <a:spcPts val="600"/>
              </a:spcBef>
            </a:pPr>
            <a:r>
              <a:rPr lang="en-US" dirty="0"/>
              <a:t>Ex-post policy evaluations</a:t>
            </a:r>
          </a:p>
          <a:p>
            <a:pPr lvl="1">
              <a:spcBef>
                <a:spcPts val="600"/>
              </a:spcBef>
            </a:pPr>
            <a:r>
              <a:rPr lang="en-US" dirty="0"/>
              <a:t>Nowcasting and forecasting</a:t>
            </a:r>
          </a:p>
        </p:txBody>
      </p:sp>
    </p:spTree>
    <p:extLst>
      <p:ext uri="{BB962C8B-B14F-4D97-AF65-F5344CB8AC3E}">
        <p14:creationId xmlns:p14="http://schemas.microsoft.com/office/powerpoint/2010/main" val="3962029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25D53-0B31-46D4-9CC7-EBB2DADFEDA9}"/>
              </a:ext>
            </a:extLst>
          </p:cNvPr>
          <p:cNvSpPr>
            <a:spLocks noGrp="1"/>
          </p:cNvSpPr>
          <p:nvPr>
            <p:ph type="title"/>
          </p:nvPr>
        </p:nvSpPr>
        <p:spPr/>
        <p:txBody>
          <a:bodyPr/>
          <a:lstStyle/>
          <a:p>
            <a:r>
              <a:rPr lang="en-GB" dirty="0"/>
              <a:t>Tax-benefit microsimulation</a:t>
            </a:r>
          </a:p>
        </p:txBody>
      </p:sp>
      <p:sp>
        <p:nvSpPr>
          <p:cNvPr id="3" name="Content Placeholder 2">
            <a:extLst>
              <a:ext uri="{FF2B5EF4-FFF2-40B4-BE49-F238E27FC236}">
                <a16:creationId xmlns:a16="http://schemas.microsoft.com/office/drawing/2014/main" id="{36B1EE95-6439-478F-B2A8-EF8517CD9D1C}"/>
              </a:ext>
            </a:extLst>
          </p:cNvPr>
          <p:cNvSpPr>
            <a:spLocks noGrp="1"/>
          </p:cNvSpPr>
          <p:nvPr>
            <p:ph idx="1"/>
          </p:nvPr>
        </p:nvSpPr>
        <p:spPr/>
        <p:txBody>
          <a:bodyPr>
            <a:normAutofit/>
          </a:bodyPr>
          <a:lstStyle/>
          <a:p>
            <a:r>
              <a:rPr lang="en-US" dirty="0"/>
              <a:t>Two types: hypothetical household simulations vs. population-based simulations</a:t>
            </a:r>
            <a:endParaRPr lang="en-GB" dirty="0"/>
          </a:p>
          <a:p>
            <a:endParaRPr lang="en-GB" dirty="0"/>
          </a:p>
          <a:p>
            <a:r>
              <a:rPr lang="en-GB" dirty="0"/>
              <a:t>Hypothetical household simulations, model family simulations or standard simulations use ‘hypothetical households’, defined by the researcher</a:t>
            </a:r>
          </a:p>
          <a:p>
            <a:endParaRPr lang="en-GB" dirty="0"/>
          </a:p>
          <a:p>
            <a:r>
              <a:rPr lang="en-GB" dirty="0"/>
              <a:t>Population-based simulations start from a sample or population data, and work with ‘real’ households</a:t>
            </a:r>
          </a:p>
          <a:p>
            <a:endParaRPr lang="en-GB" dirty="0"/>
          </a:p>
          <a:p>
            <a:r>
              <a:rPr lang="en-GB" sz="1800" dirty="0"/>
              <a:t>EUROMOD is the tax-benefit microsimulation model for Europe, same platform is also used for many other countries </a:t>
            </a:r>
            <a:r>
              <a:rPr lang="en-GB" sz="1800" dirty="0">
                <a:hlinkClick r:id="rId2"/>
              </a:rPr>
              <a:t>https://www.euromod.ac.uk/</a:t>
            </a:r>
            <a:r>
              <a:rPr lang="en-GB" sz="1800" dirty="0"/>
              <a:t>. </a:t>
            </a:r>
          </a:p>
          <a:p>
            <a:endParaRPr lang="en-GB" sz="1800" dirty="0"/>
          </a:p>
        </p:txBody>
      </p:sp>
    </p:spTree>
    <p:extLst>
      <p:ext uri="{BB962C8B-B14F-4D97-AF65-F5344CB8AC3E}">
        <p14:creationId xmlns:p14="http://schemas.microsoft.com/office/powerpoint/2010/main" val="2882129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C47BE-C8E6-42F5-AAE1-9FFAFC1B3C3D}"/>
              </a:ext>
            </a:extLst>
          </p:cNvPr>
          <p:cNvSpPr>
            <a:spLocks noGrp="1"/>
          </p:cNvSpPr>
          <p:nvPr>
            <p:ph type="title"/>
          </p:nvPr>
        </p:nvSpPr>
        <p:spPr/>
        <p:txBody>
          <a:bodyPr/>
          <a:lstStyle/>
          <a:p>
            <a:r>
              <a:rPr lang="en-GB" dirty="0"/>
              <a:t>Tax-benefit microsimulation</a:t>
            </a:r>
          </a:p>
        </p:txBody>
      </p:sp>
      <p:sp>
        <p:nvSpPr>
          <p:cNvPr id="3" name="Content Placeholder 2">
            <a:extLst>
              <a:ext uri="{FF2B5EF4-FFF2-40B4-BE49-F238E27FC236}">
                <a16:creationId xmlns:a16="http://schemas.microsoft.com/office/drawing/2014/main" id="{28CA7291-1B55-4806-8ED9-DC8CD7899BDA}"/>
              </a:ext>
            </a:extLst>
          </p:cNvPr>
          <p:cNvSpPr>
            <a:spLocks noGrp="1"/>
          </p:cNvSpPr>
          <p:nvPr>
            <p:ph idx="1"/>
          </p:nvPr>
        </p:nvSpPr>
        <p:spPr/>
        <p:txBody>
          <a:bodyPr>
            <a:normAutofit/>
          </a:bodyPr>
          <a:lstStyle/>
          <a:p>
            <a:pPr marL="0" indent="0">
              <a:buNone/>
            </a:pPr>
            <a:r>
              <a:rPr lang="en-GB" sz="2000" dirty="0"/>
              <a:t>1. Example of an ex-ante evaluation: a ‘simple’ child benefit reform in German</a:t>
            </a:r>
          </a:p>
          <a:p>
            <a:pPr marL="0" indent="0">
              <a:buNone/>
            </a:pPr>
            <a:endParaRPr lang="en-GB" sz="2000" dirty="0"/>
          </a:p>
          <a:p>
            <a:pPr marL="0" indent="0">
              <a:buNone/>
            </a:pPr>
            <a:r>
              <a:rPr lang="en-GB" sz="2000" dirty="0"/>
              <a:t>Cf. Hufkens, T., T. Goedemé, K. Gasior, et al. (2019), 'The Hypothetical Household Tool (</a:t>
            </a:r>
            <a:r>
              <a:rPr lang="en-GB" sz="2000" dirty="0" err="1"/>
              <a:t>HHoT</a:t>
            </a:r>
            <a:r>
              <a:rPr lang="en-GB" sz="2000" dirty="0"/>
              <a:t>) in EUROMOD: a New Instrument for Comparative Research on Tax-Benefit Policies in Europe', International Journal of Microsimulation, Vol. 12, pp. 68-85.</a:t>
            </a:r>
          </a:p>
          <a:p>
            <a:pPr marL="0" indent="0">
              <a:buNone/>
            </a:pPr>
            <a:endParaRPr lang="en-GB" sz="2000" dirty="0"/>
          </a:p>
          <a:p>
            <a:pPr marL="0" indent="0">
              <a:buNone/>
            </a:pPr>
            <a:r>
              <a:rPr lang="en-GB" sz="2000" dirty="0"/>
              <a:t>We combine </a:t>
            </a:r>
          </a:p>
          <a:p>
            <a:r>
              <a:rPr lang="en-GB" sz="2000" dirty="0"/>
              <a:t>hypothetical household simulations to see how the policies interact in concrete cases, </a:t>
            </a:r>
          </a:p>
          <a:p>
            <a:r>
              <a:rPr lang="en-GB" sz="2000" dirty="0"/>
              <a:t>population-based simulations on EU-SILC to assess the distributive effects in the population (in this case poverty)</a:t>
            </a:r>
          </a:p>
        </p:txBody>
      </p:sp>
    </p:spTree>
    <p:extLst>
      <p:ext uri="{BB962C8B-B14F-4D97-AF65-F5344CB8AC3E}">
        <p14:creationId xmlns:p14="http://schemas.microsoft.com/office/powerpoint/2010/main" val="2753738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A0B14-8A69-4AAA-B1AD-836E12A2FE86}"/>
              </a:ext>
            </a:extLst>
          </p:cNvPr>
          <p:cNvSpPr>
            <a:spLocks noGrp="1"/>
          </p:cNvSpPr>
          <p:nvPr>
            <p:ph type="title"/>
          </p:nvPr>
        </p:nvSpPr>
        <p:spPr/>
        <p:txBody>
          <a:bodyPr/>
          <a:lstStyle/>
          <a:p>
            <a:r>
              <a:rPr lang="en-GB" dirty="0"/>
              <a:t>Tax-benefit microsimulation</a:t>
            </a:r>
          </a:p>
        </p:txBody>
      </p:sp>
      <p:sp>
        <p:nvSpPr>
          <p:cNvPr id="3" name="Content Placeholder 2">
            <a:extLst>
              <a:ext uri="{FF2B5EF4-FFF2-40B4-BE49-F238E27FC236}">
                <a16:creationId xmlns:a16="http://schemas.microsoft.com/office/drawing/2014/main" id="{B812786B-EAD4-4FCF-B347-C97578421DF4}"/>
              </a:ext>
            </a:extLst>
          </p:cNvPr>
          <p:cNvSpPr>
            <a:spLocks noGrp="1"/>
          </p:cNvSpPr>
          <p:nvPr>
            <p:ph idx="1"/>
          </p:nvPr>
        </p:nvSpPr>
        <p:spPr>
          <a:xfrm>
            <a:off x="628650" y="1484784"/>
            <a:ext cx="7886700" cy="4692179"/>
          </a:xfrm>
        </p:spPr>
        <p:txBody>
          <a:bodyPr>
            <a:normAutofit/>
          </a:bodyPr>
          <a:lstStyle/>
          <a:p>
            <a:r>
              <a:rPr lang="en-GB" sz="1800" dirty="0"/>
              <a:t>Children in single-parent families in Germany have a relatively high poverty risk</a:t>
            </a:r>
          </a:p>
          <a:p>
            <a:r>
              <a:rPr lang="en-US" sz="1800" dirty="0"/>
              <a:t>We reform the existing child benefit system: currently the amount/child increases with the number of children. </a:t>
            </a:r>
          </a:p>
          <a:p>
            <a:r>
              <a:rPr lang="en-US" sz="1800" dirty="0"/>
              <a:t>We replace this with a system of equal amounts/child, independently of the number of children, but with much higher benefits for single-parent families</a:t>
            </a:r>
          </a:p>
          <a:p>
            <a:r>
              <a:rPr lang="en-US" sz="1800" dirty="0"/>
              <a:t>This is a ‘budget-neutral’ reform: the total volume of child benefits is not changed</a:t>
            </a:r>
          </a:p>
          <a:p>
            <a:endParaRPr lang="en-US" sz="1800" dirty="0"/>
          </a:p>
          <a:p>
            <a:pPr marL="0" indent="0">
              <a:buNone/>
            </a:pPr>
            <a:r>
              <a:rPr lang="en-US" sz="1800" dirty="0"/>
              <a:t>Step 1: define the hypothetical households</a:t>
            </a:r>
            <a:endParaRPr lang="en-GB" sz="1800" dirty="0"/>
          </a:p>
        </p:txBody>
      </p:sp>
      <p:pic>
        <p:nvPicPr>
          <p:cNvPr id="4" name="Picture 3">
            <a:extLst>
              <a:ext uri="{FF2B5EF4-FFF2-40B4-BE49-F238E27FC236}">
                <a16:creationId xmlns:a16="http://schemas.microsoft.com/office/drawing/2014/main" id="{B9108A73-C022-448D-9883-FC18592CB4CF}"/>
              </a:ext>
            </a:extLst>
          </p:cNvPr>
          <p:cNvPicPr>
            <a:picLocks noChangeAspect="1"/>
          </p:cNvPicPr>
          <p:nvPr/>
        </p:nvPicPr>
        <p:blipFill>
          <a:blip r:embed="rId2"/>
          <a:stretch>
            <a:fillRect/>
          </a:stretch>
        </p:blipFill>
        <p:spPr>
          <a:xfrm>
            <a:off x="634820" y="4405510"/>
            <a:ext cx="6889508" cy="2444135"/>
          </a:xfrm>
          <a:prstGeom prst="rect">
            <a:avLst/>
          </a:prstGeom>
        </p:spPr>
      </p:pic>
    </p:spTree>
    <p:extLst>
      <p:ext uri="{BB962C8B-B14F-4D97-AF65-F5344CB8AC3E}">
        <p14:creationId xmlns:p14="http://schemas.microsoft.com/office/powerpoint/2010/main" val="32983312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138426-ACEA-4DB9-B8CF-70661376E500}"/>
              </a:ext>
            </a:extLst>
          </p:cNvPr>
          <p:cNvPicPr>
            <a:picLocks noChangeAspect="1"/>
          </p:cNvPicPr>
          <p:nvPr/>
        </p:nvPicPr>
        <p:blipFill>
          <a:blip r:embed="rId2"/>
          <a:stretch>
            <a:fillRect/>
          </a:stretch>
        </p:blipFill>
        <p:spPr>
          <a:xfrm>
            <a:off x="251519" y="241027"/>
            <a:ext cx="6811931" cy="3548013"/>
          </a:xfrm>
          <a:prstGeom prst="rect">
            <a:avLst/>
          </a:prstGeom>
        </p:spPr>
      </p:pic>
      <p:pic>
        <p:nvPicPr>
          <p:cNvPr id="7" name="Picture 6">
            <a:extLst>
              <a:ext uri="{FF2B5EF4-FFF2-40B4-BE49-F238E27FC236}">
                <a16:creationId xmlns:a16="http://schemas.microsoft.com/office/drawing/2014/main" id="{8A5EA1EF-ECE7-4DF9-BB0A-84A022812EB4}"/>
              </a:ext>
            </a:extLst>
          </p:cNvPr>
          <p:cNvPicPr>
            <a:picLocks noChangeAspect="1"/>
          </p:cNvPicPr>
          <p:nvPr/>
        </p:nvPicPr>
        <p:blipFill>
          <a:blip r:embed="rId3"/>
          <a:stretch>
            <a:fillRect/>
          </a:stretch>
        </p:blipFill>
        <p:spPr>
          <a:xfrm>
            <a:off x="2406948" y="3789040"/>
            <a:ext cx="6593036" cy="3068960"/>
          </a:xfrm>
          <a:prstGeom prst="rect">
            <a:avLst/>
          </a:prstGeom>
        </p:spPr>
      </p:pic>
      <p:sp>
        <p:nvSpPr>
          <p:cNvPr id="8" name="TextBox 7">
            <a:extLst>
              <a:ext uri="{FF2B5EF4-FFF2-40B4-BE49-F238E27FC236}">
                <a16:creationId xmlns:a16="http://schemas.microsoft.com/office/drawing/2014/main" id="{4B5E6010-C5FA-4D72-A259-D3D0534BA660}"/>
              </a:ext>
            </a:extLst>
          </p:cNvPr>
          <p:cNvSpPr txBox="1"/>
          <p:nvPr/>
        </p:nvSpPr>
        <p:spPr>
          <a:xfrm>
            <a:off x="40307" y="5661248"/>
            <a:ext cx="1944217" cy="784830"/>
          </a:xfrm>
          <a:prstGeom prst="rect">
            <a:avLst/>
          </a:prstGeom>
          <a:noFill/>
        </p:spPr>
        <p:txBody>
          <a:bodyPr wrap="square" rtlCol="0">
            <a:spAutoFit/>
          </a:bodyPr>
          <a:lstStyle/>
          <a:p>
            <a:r>
              <a:rPr lang="en-GB" sz="1500" dirty="0"/>
              <a:t>The means-test takes child benefits into account</a:t>
            </a:r>
          </a:p>
        </p:txBody>
      </p:sp>
      <p:cxnSp>
        <p:nvCxnSpPr>
          <p:cNvPr id="10" name="Straight Arrow Connector 9">
            <a:extLst>
              <a:ext uri="{FF2B5EF4-FFF2-40B4-BE49-F238E27FC236}">
                <a16:creationId xmlns:a16="http://schemas.microsoft.com/office/drawing/2014/main" id="{36855B30-C85C-4F03-A286-86A06EBD3CCF}"/>
              </a:ext>
            </a:extLst>
          </p:cNvPr>
          <p:cNvCxnSpPr/>
          <p:nvPr/>
        </p:nvCxnSpPr>
        <p:spPr>
          <a:xfrm>
            <a:off x="1763688" y="6053663"/>
            <a:ext cx="5760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08453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C973C-B93E-496E-95BD-2431C6F05E7C}"/>
              </a:ext>
            </a:extLst>
          </p:cNvPr>
          <p:cNvSpPr>
            <a:spLocks noGrp="1"/>
          </p:cNvSpPr>
          <p:nvPr>
            <p:ph type="title"/>
          </p:nvPr>
        </p:nvSpPr>
        <p:spPr/>
        <p:txBody>
          <a:bodyPr/>
          <a:lstStyle/>
          <a:p>
            <a:r>
              <a:rPr lang="en-GB" dirty="0"/>
              <a:t>Tax-benefit microsimulation</a:t>
            </a:r>
          </a:p>
        </p:txBody>
      </p:sp>
      <p:pic>
        <p:nvPicPr>
          <p:cNvPr id="4" name="Picture 3">
            <a:extLst>
              <a:ext uri="{FF2B5EF4-FFF2-40B4-BE49-F238E27FC236}">
                <a16:creationId xmlns:a16="http://schemas.microsoft.com/office/drawing/2014/main" id="{F1165E3C-C6DD-49CC-A5AB-4E1F7B1B6FD3}"/>
              </a:ext>
            </a:extLst>
          </p:cNvPr>
          <p:cNvPicPr>
            <a:picLocks noChangeAspect="1"/>
          </p:cNvPicPr>
          <p:nvPr/>
        </p:nvPicPr>
        <p:blipFill>
          <a:blip r:embed="rId2"/>
          <a:stretch>
            <a:fillRect/>
          </a:stretch>
        </p:blipFill>
        <p:spPr>
          <a:xfrm>
            <a:off x="827584" y="1690689"/>
            <a:ext cx="7875474" cy="3090004"/>
          </a:xfrm>
          <a:prstGeom prst="rect">
            <a:avLst/>
          </a:prstGeom>
        </p:spPr>
      </p:pic>
      <p:sp>
        <p:nvSpPr>
          <p:cNvPr id="5" name="TextBox 4">
            <a:extLst>
              <a:ext uri="{FF2B5EF4-FFF2-40B4-BE49-F238E27FC236}">
                <a16:creationId xmlns:a16="http://schemas.microsoft.com/office/drawing/2014/main" id="{20FC9499-91D8-4C79-AA6B-08121F726D53}"/>
              </a:ext>
            </a:extLst>
          </p:cNvPr>
          <p:cNvSpPr txBox="1"/>
          <p:nvPr/>
        </p:nvSpPr>
        <p:spPr>
          <a:xfrm>
            <a:off x="3923928" y="6090051"/>
            <a:ext cx="4968552" cy="584775"/>
          </a:xfrm>
          <a:prstGeom prst="rect">
            <a:avLst/>
          </a:prstGeom>
          <a:noFill/>
        </p:spPr>
        <p:txBody>
          <a:bodyPr wrap="square" rtlCol="0">
            <a:spAutoFit/>
          </a:bodyPr>
          <a:lstStyle/>
          <a:p>
            <a:r>
              <a:rPr lang="en-GB" sz="1600" dirty="0"/>
              <a:t>Note: with 90% confidence level, the S.E. must be multiplied with 1.65 to compute the confidence bounds</a:t>
            </a:r>
          </a:p>
        </p:txBody>
      </p:sp>
      <p:sp>
        <p:nvSpPr>
          <p:cNvPr id="6" name="TextBox 5">
            <a:extLst>
              <a:ext uri="{FF2B5EF4-FFF2-40B4-BE49-F238E27FC236}">
                <a16:creationId xmlns:a16="http://schemas.microsoft.com/office/drawing/2014/main" id="{AC780B98-0DA7-45B3-A1E5-5015EED0FA07}"/>
              </a:ext>
            </a:extLst>
          </p:cNvPr>
          <p:cNvSpPr txBox="1"/>
          <p:nvPr/>
        </p:nvSpPr>
        <p:spPr>
          <a:xfrm>
            <a:off x="628650" y="5384513"/>
            <a:ext cx="6624736" cy="553998"/>
          </a:xfrm>
          <a:prstGeom prst="rect">
            <a:avLst/>
          </a:prstGeom>
          <a:noFill/>
        </p:spPr>
        <p:txBody>
          <a:bodyPr wrap="square" rtlCol="0">
            <a:spAutoFit/>
          </a:bodyPr>
          <a:lstStyle/>
          <a:p>
            <a:r>
              <a:rPr lang="en-GB" sz="1500" dirty="0"/>
              <a:t>This is an example of comparing two dependent samples: the units of observation are the same in the baseline and the reform scenario</a:t>
            </a:r>
          </a:p>
        </p:txBody>
      </p:sp>
    </p:spTree>
    <p:extLst>
      <p:ext uri="{BB962C8B-B14F-4D97-AF65-F5344CB8AC3E}">
        <p14:creationId xmlns:p14="http://schemas.microsoft.com/office/powerpoint/2010/main" val="283030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80051-DAF3-4D50-B863-7BDADD2C4277}"/>
              </a:ext>
            </a:extLst>
          </p:cNvPr>
          <p:cNvSpPr>
            <a:spLocks noGrp="1"/>
          </p:cNvSpPr>
          <p:nvPr>
            <p:ph type="title"/>
          </p:nvPr>
        </p:nvSpPr>
        <p:spPr/>
        <p:txBody>
          <a:bodyPr/>
          <a:lstStyle/>
          <a:p>
            <a:r>
              <a:rPr lang="en-GB" dirty="0"/>
              <a:t>Tax-benefit microsimulation</a:t>
            </a:r>
          </a:p>
        </p:txBody>
      </p:sp>
      <p:sp>
        <p:nvSpPr>
          <p:cNvPr id="3" name="Content Placeholder 2">
            <a:extLst>
              <a:ext uri="{FF2B5EF4-FFF2-40B4-BE49-F238E27FC236}">
                <a16:creationId xmlns:a16="http://schemas.microsoft.com/office/drawing/2014/main" id="{70D69681-4636-478C-BBE1-C9D01BB201F5}"/>
              </a:ext>
            </a:extLst>
          </p:cNvPr>
          <p:cNvSpPr>
            <a:spLocks noGrp="1"/>
          </p:cNvSpPr>
          <p:nvPr>
            <p:ph idx="1"/>
          </p:nvPr>
        </p:nvSpPr>
        <p:spPr/>
        <p:txBody>
          <a:bodyPr>
            <a:normAutofit fontScale="85000" lnSpcReduction="20000"/>
          </a:bodyPr>
          <a:lstStyle/>
          <a:p>
            <a:pPr marL="0" indent="0">
              <a:buNone/>
            </a:pPr>
            <a:r>
              <a:rPr lang="en-GB" dirty="0"/>
              <a:t>2. Example of an ‘ex-post’ simulation</a:t>
            </a:r>
          </a:p>
          <a:p>
            <a:endParaRPr lang="en-GB" dirty="0"/>
          </a:p>
          <a:p>
            <a:r>
              <a:rPr lang="en-GB" dirty="0"/>
              <a:t>Have tax-benefit reforms contributed to more, or less inequality?</a:t>
            </a:r>
          </a:p>
          <a:p>
            <a:endParaRPr lang="en-GB" dirty="0"/>
          </a:p>
          <a:p>
            <a:r>
              <a:rPr lang="en-GB" dirty="0"/>
              <a:t>Authors use the sample of one year, and then apply the tax-benefit system of another year, recomputing all income components</a:t>
            </a:r>
          </a:p>
          <a:p>
            <a:endParaRPr lang="en-GB" dirty="0"/>
          </a:p>
          <a:p>
            <a:r>
              <a:rPr lang="en-GB" dirty="0"/>
              <a:t>This way, other population characteristics stay fixed (employment, distribution of market incomes, demographic composition)</a:t>
            </a:r>
          </a:p>
          <a:p>
            <a:endParaRPr lang="en-GB" dirty="0"/>
          </a:p>
          <a:p>
            <a:r>
              <a:rPr lang="en-GB" dirty="0"/>
              <a:t>The result is the ‘pure’ effect of policy changes, with some assumptions (cf. below)</a:t>
            </a:r>
          </a:p>
          <a:p>
            <a:endParaRPr lang="en-GB" dirty="0"/>
          </a:p>
          <a:p>
            <a:r>
              <a:rPr lang="en-US" dirty="0"/>
              <a:t>Decoster, A., S. Perelman, D. Vandelannoote, et al. (2018), </a:t>
            </a:r>
            <a:r>
              <a:rPr lang="en-US" i="1" dirty="0"/>
              <a:t>Which way the pendulum swings? Equity and efficiency of 26 years of tax-benefit reforms in Belgium</a:t>
            </a:r>
            <a:r>
              <a:rPr lang="en-US" dirty="0"/>
              <a:t>, Herman </a:t>
            </a:r>
            <a:r>
              <a:rPr lang="en-US" dirty="0" err="1"/>
              <a:t>Deleeck</a:t>
            </a:r>
            <a:r>
              <a:rPr lang="en-US" dirty="0"/>
              <a:t> Centre for Social Policy, Antwerp.</a:t>
            </a:r>
            <a:endParaRPr lang="en-GB" dirty="0"/>
          </a:p>
        </p:txBody>
      </p:sp>
    </p:spTree>
    <p:extLst>
      <p:ext uri="{BB962C8B-B14F-4D97-AF65-F5344CB8AC3E}">
        <p14:creationId xmlns:p14="http://schemas.microsoft.com/office/powerpoint/2010/main" val="1930510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Tax-benefit microsimulation</a:t>
            </a:r>
          </a:p>
        </p:txBody>
      </p:sp>
      <p:sp>
        <p:nvSpPr>
          <p:cNvPr id="3" name="Content Placeholder 2"/>
          <p:cNvSpPr>
            <a:spLocks noGrp="1"/>
          </p:cNvSpPr>
          <p:nvPr>
            <p:ph idx="1"/>
          </p:nvPr>
        </p:nvSpPr>
        <p:spPr>
          <a:xfrm>
            <a:off x="457200" y="6093296"/>
            <a:ext cx="8229600" cy="764704"/>
          </a:xfrm>
        </p:spPr>
        <p:txBody>
          <a:bodyPr>
            <a:normAutofit fontScale="77500" lnSpcReduction="20000"/>
          </a:bodyPr>
          <a:lstStyle/>
          <a:p>
            <a:pPr marL="0" indent="0">
              <a:buNone/>
            </a:pPr>
            <a:r>
              <a:rPr lang="en-GB" dirty="0"/>
              <a:t>How much better off are were people living in Belgium under the 2018 system compared to the 1992 tax-benefit system?</a:t>
            </a:r>
          </a:p>
          <a:p>
            <a:pPr marL="0" indent="0">
              <a:buNone/>
            </a:pPr>
            <a:r>
              <a:rPr lang="en-GB" dirty="0"/>
              <a:t>Source: Decoster et al., 2018</a:t>
            </a:r>
          </a:p>
        </p:txBody>
      </p:sp>
      <p:pic>
        <p:nvPicPr>
          <p:cNvPr id="4" name="Picture 3">
            <a:extLst>
              <a:ext uri="{FF2B5EF4-FFF2-40B4-BE49-F238E27FC236}">
                <a16:creationId xmlns:a16="http://schemas.microsoft.com/office/drawing/2014/main" id="{99EC69C2-8D8F-4B9E-9E03-C3E6AD186169}"/>
              </a:ext>
            </a:extLst>
          </p:cNvPr>
          <p:cNvPicPr>
            <a:picLocks noChangeAspect="1"/>
          </p:cNvPicPr>
          <p:nvPr/>
        </p:nvPicPr>
        <p:blipFill>
          <a:blip r:embed="rId2"/>
          <a:stretch>
            <a:fillRect/>
          </a:stretch>
        </p:blipFill>
        <p:spPr>
          <a:xfrm>
            <a:off x="628650" y="1263121"/>
            <a:ext cx="8058150" cy="4425928"/>
          </a:xfrm>
          <a:prstGeom prst="rect">
            <a:avLst/>
          </a:prstGeom>
        </p:spPr>
      </p:pic>
      <p:pic>
        <p:nvPicPr>
          <p:cNvPr id="5" name="Picture 4">
            <a:extLst>
              <a:ext uri="{FF2B5EF4-FFF2-40B4-BE49-F238E27FC236}">
                <a16:creationId xmlns:a16="http://schemas.microsoft.com/office/drawing/2014/main" id="{9D9D9959-416B-4260-8053-D0A81397E1E5}"/>
              </a:ext>
            </a:extLst>
          </p:cNvPr>
          <p:cNvPicPr>
            <a:picLocks noChangeAspect="1"/>
          </p:cNvPicPr>
          <p:nvPr/>
        </p:nvPicPr>
        <p:blipFill>
          <a:blip r:embed="rId3"/>
          <a:stretch>
            <a:fillRect/>
          </a:stretch>
        </p:blipFill>
        <p:spPr>
          <a:xfrm>
            <a:off x="457200" y="5594879"/>
            <a:ext cx="4315204" cy="393232"/>
          </a:xfrm>
          <a:prstGeom prst="rect">
            <a:avLst/>
          </a:prstGeom>
        </p:spPr>
      </p:pic>
    </p:spTree>
    <p:extLst>
      <p:ext uri="{BB962C8B-B14F-4D97-AF65-F5344CB8AC3E}">
        <p14:creationId xmlns:p14="http://schemas.microsoft.com/office/powerpoint/2010/main" val="21874462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9D59E-9232-4B1C-A70B-815DCB1BB2C4}"/>
              </a:ext>
            </a:extLst>
          </p:cNvPr>
          <p:cNvSpPr>
            <a:spLocks noGrp="1"/>
          </p:cNvSpPr>
          <p:nvPr>
            <p:ph type="title"/>
          </p:nvPr>
        </p:nvSpPr>
        <p:spPr/>
        <p:txBody>
          <a:bodyPr/>
          <a:lstStyle/>
          <a:p>
            <a:r>
              <a:rPr lang="en-GB" dirty="0"/>
              <a:t>Tax-benefit microsimulation</a:t>
            </a:r>
          </a:p>
        </p:txBody>
      </p:sp>
      <p:sp>
        <p:nvSpPr>
          <p:cNvPr id="3" name="Content Placeholder 2">
            <a:extLst>
              <a:ext uri="{FF2B5EF4-FFF2-40B4-BE49-F238E27FC236}">
                <a16:creationId xmlns:a16="http://schemas.microsoft.com/office/drawing/2014/main" id="{E63CB6F7-503B-4E6D-9285-BE7AB4E480E9}"/>
              </a:ext>
            </a:extLst>
          </p:cNvPr>
          <p:cNvSpPr>
            <a:spLocks noGrp="1"/>
          </p:cNvSpPr>
          <p:nvPr>
            <p:ph idx="1"/>
          </p:nvPr>
        </p:nvSpPr>
        <p:spPr>
          <a:xfrm>
            <a:off x="628650" y="1825624"/>
            <a:ext cx="7886700" cy="4987751"/>
          </a:xfrm>
        </p:spPr>
        <p:txBody>
          <a:bodyPr>
            <a:normAutofit fontScale="92500" lnSpcReduction="20000"/>
          </a:bodyPr>
          <a:lstStyle/>
          <a:p>
            <a:pPr marL="0" indent="0">
              <a:buNone/>
            </a:pPr>
            <a:r>
              <a:rPr lang="en-GB" b="1" dirty="0"/>
              <a:t>Hypothetical household simulations</a:t>
            </a:r>
          </a:p>
          <a:p>
            <a:pPr marL="0" indent="0">
              <a:buNone/>
            </a:pPr>
            <a:r>
              <a:rPr lang="en-GB" dirty="0"/>
              <a:t>Strengths</a:t>
            </a:r>
          </a:p>
          <a:p>
            <a:r>
              <a:rPr lang="en-GB" dirty="0"/>
              <a:t>Easy to interpret</a:t>
            </a:r>
          </a:p>
          <a:p>
            <a:r>
              <a:rPr lang="en-GB" dirty="0"/>
              <a:t>Show in detail how policies interact with each other</a:t>
            </a:r>
          </a:p>
          <a:p>
            <a:r>
              <a:rPr lang="en-GB" dirty="0"/>
              <a:t>Can be used to construct policy (input) indicators which are not dependent on the composition of the population</a:t>
            </a:r>
          </a:p>
          <a:p>
            <a:pPr marL="0" indent="0">
              <a:buNone/>
            </a:pPr>
            <a:endParaRPr lang="en-GB" dirty="0"/>
          </a:p>
          <a:p>
            <a:pPr marL="0" indent="0">
              <a:buNone/>
            </a:pPr>
            <a:r>
              <a:rPr lang="en-GB" dirty="0"/>
              <a:t>Limitations</a:t>
            </a:r>
          </a:p>
          <a:p>
            <a:r>
              <a:rPr lang="en-GB" dirty="0"/>
              <a:t>Cannot be used to extrapolate to total effects in the population (population-based </a:t>
            </a:r>
            <a:r>
              <a:rPr lang="en-GB" dirty="0" err="1"/>
              <a:t>microsims</a:t>
            </a:r>
            <a:r>
              <a:rPr lang="en-GB" dirty="0"/>
              <a:t> required)</a:t>
            </a:r>
          </a:p>
          <a:p>
            <a:r>
              <a:rPr lang="en-GB" dirty="0"/>
              <a:t>Representative for the tax-benefit system?</a:t>
            </a:r>
          </a:p>
          <a:p>
            <a:pPr lvl="1"/>
            <a:r>
              <a:rPr lang="en-GB" dirty="0"/>
              <a:t>Hard to aggregate effects across hypothetical households</a:t>
            </a:r>
          </a:p>
          <a:p>
            <a:pPr lvl="1"/>
            <a:r>
              <a:rPr lang="en-GB" dirty="0"/>
              <a:t>Only when effect is relatively similar across households, or when a large number of households is simulated</a:t>
            </a:r>
          </a:p>
          <a:p>
            <a:r>
              <a:rPr lang="en-GB" dirty="0"/>
              <a:t>Often illustrative rather than conclusive, except when similar findings can be expected for other household types</a:t>
            </a:r>
          </a:p>
          <a:p>
            <a:r>
              <a:rPr lang="en-GB" dirty="0"/>
              <a:t>A good selection of characteristics of the hypothetical households is key</a:t>
            </a:r>
          </a:p>
        </p:txBody>
      </p:sp>
    </p:spTree>
    <p:extLst>
      <p:ext uri="{BB962C8B-B14F-4D97-AF65-F5344CB8AC3E}">
        <p14:creationId xmlns:p14="http://schemas.microsoft.com/office/powerpoint/2010/main" val="3165821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52231-AFD6-4A53-B8E5-7FC5FAB01137}"/>
              </a:ext>
            </a:extLst>
          </p:cNvPr>
          <p:cNvSpPr>
            <a:spLocks noGrp="1"/>
          </p:cNvSpPr>
          <p:nvPr>
            <p:ph type="title"/>
          </p:nvPr>
        </p:nvSpPr>
        <p:spPr/>
        <p:txBody>
          <a:bodyPr/>
          <a:lstStyle/>
          <a:p>
            <a:r>
              <a:rPr lang="en-GB" dirty="0"/>
              <a:t>Tax-benefit microsimulation</a:t>
            </a:r>
          </a:p>
        </p:txBody>
      </p:sp>
      <p:sp>
        <p:nvSpPr>
          <p:cNvPr id="3" name="Content Placeholder 2">
            <a:extLst>
              <a:ext uri="{FF2B5EF4-FFF2-40B4-BE49-F238E27FC236}">
                <a16:creationId xmlns:a16="http://schemas.microsoft.com/office/drawing/2014/main" id="{9F6ED401-2CBE-4C67-A48C-C871D1EE232E}"/>
              </a:ext>
            </a:extLst>
          </p:cNvPr>
          <p:cNvSpPr>
            <a:spLocks noGrp="1"/>
          </p:cNvSpPr>
          <p:nvPr>
            <p:ph idx="1"/>
          </p:nvPr>
        </p:nvSpPr>
        <p:spPr/>
        <p:txBody>
          <a:bodyPr>
            <a:normAutofit fontScale="62500" lnSpcReduction="20000"/>
          </a:bodyPr>
          <a:lstStyle/>
          <a:p>
            <a:pPr marL="0" indent="0">
              <a:buNone/>
            </a:pPr>
            <a:r>
              <a:rPr lang="en-GB" b="1" dirty="0"/>
              <a:t>Population-based microsimulations</a:t>
            </a:r>
          </a:p>
          <a:p>
            <a:pPr marL="0" indent="0">
              <a:spcBef>
                <a:spcPts val="1800"/>
              </a:spcBef>
              <a:spcAft>
                <a:spcPts val="1200"/>
              </a:spcAft>
              <a:buNone/>
            </a:pPr>
            <a:r>
              <a:rPr lang="en-GB" sz="2900" dirty="0"/>
              <a:t>Strengths</a:t>
            </a:r>
          </a:p>
          <a:p>
            <a:pPr>
              <a:spcBef>
                <a:spcPts val="1800"/>
              </a:spcBef>
              <a:spcAft>
                <a:spcPts val="1200"/>
              </a:spcAft>
            </a:pPr>
            <a:r>
              <a:rPr lang="en-GB" sz="2900" dirty="0"/>
              <a:t>Full heterogeneity of population =&gt; beyond ‘average effects’, and representative of population</a:t>
            </a:r>
          </a:p>
          <a:p>
            <a:pPr>
              <a:spcBef>
                <a:spcPts val="1800"/>
              </a:spcBef>
              <a:spcAft>
                <a:spcPts val="1200"/>
              </a:spcAft>
            </a:pPr>
            <a:r>
              <a:rPr lang="en-GB" sz="2900" dirty="0"/>
              <a:t>Ex ante evaluations (effects of causes) + ex-post evaluations (causes of effects)</a:t>
            </a:r>
          </a:p>
          <a:p>
            <a:pPr>
              <a:spcBef>
                <a:spcPts val="1800"/>
              </a:spcBef>
              <a:spcAft>
                <a:spcPts val="1200"/>
              </a:spcAft>
            </a:pPr>
            <a:r>
              <a:rPr lang="en-GB" sz="2900" dirty="0"/>
              <a:t>Analysis of singular cases (i.e. specific events, e.g. what was the inequality impact of the great recession?</a:t>
            </a:r>
          </a:p>
          <a:p>
            <a:pPr>
              <a:spcBef>
                <a:spcPts val="1800"/>
              </a:spcBef>
              <a:spcAft>
                <a:spcPts val="1200"/>
              </a:spcAft>
            </a:pPr>
            <a:r>
              <a:rPr lang="en-GB" sz="2900" dirty="0"/>
              <a:t>Counterfactual for same persons (cf. ‘fundamental problem of causality’)</a:t>
            </a:r>
          </a:p>
          <a:p>
            <a:pPr>
              <a:spcBef>
                <a:spcPts val="1800"/>
              </a:spcBef>
              <a:spcAft>
                <a:spcPts val="1200"/>
              </a:spcAft>
            </a:pPr>
            <a:r>
              <a:rPr lang="en-GB" sz="3200" dirty="0"/>
              <a:t>Interactions between policies + interactions between individuals to some extent taken into account: weaker SUTVA assumption required</a:t>
            </a:r>
          </a:p>
          <a:p>
            <a:pPr>
              <a:spcAft>
                <a:spcPts val="1200"/>
              </a:spcAft>
            </a:pPr>
            <a:endParaRPr lang="en-GB" sz="2900" dirty="0"/>
          </a:p>
          <a:p>
            <a:pPr>
              <a:spcAft>
                <a:spcPts val="1200"/>
              </a:spcAft>
            </a:pPr>
            <a:endParaRPr lang="en-GB" sz="2900" dirty="0"/>
          </a:p>
          <a:p>
            <a:pPr marL="0" indent="0">
              <a:buNone/>
            </a:pPr>
            <a:endParaRPr lang="en-GB" b="1" dirty="0"/>
          </a:p>
        </p:txBody>
      </p:sp>
    </p:spTree>
    <p:extLst>
      <p:ext uri="{BB962C8B-B14F-4D97-AF65-F5344CB8AC3E}">
        <p14:creationId xmlns:p14="http://schemas.microsoft.com/office/powerpoint/2010/main" val="689497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Tax-benefit microsimulation</a:t>
            </a:r>
          </a:p>
        </p:txBody>
      </p:sp>
      <p:sp>
        <p:nvSpPr>
          <p:cNvPr id="3" name="Content Placeholder 2"/>
          <p:cNvSpPr>
            <a:spLocks noGrp="1"/>
          </p:cNvSpPr>
          <p:nvPr>
            <p:ph idx="1"/>
          </p:nvPr>
        </p:nvSpPr>
        <p:spPr>
          <a:xfrm>
            <a:off x="457200" y="1600200"/>
            <a:ext cx="8229600" cy="4853136"/>
          </a:xfrm>
        </p:spPr>
        <p:txBody>
          <a:bodyPr>
            <a:normAutofit/>
          </a:bodyPr>
          <a:lstStyle/>
          <a:p>
            <a:pPr marL="0" indent="0">
              <a:buNone/>
            </a:pPr>
            <a:r>
              <a:rPr lang="en-GB" dirty="0"/>
              <a:t>Limitations</a:t>
            </a:r>
          </a:p>
          <a:p>
            <a:r>
              <a:rPr lang="en-GB" dirty="0"/>
              <a:t>Data quality </a:t>
            </a:r>
          </a:p>
          <a:p>
            <a:pPr lvl="1"/>
            <a:r>
              <a:rPr lang="en-GB" dirty="0"/>
              <a:t>measurement error, missing variables (e.g. wealth, contribution record), representativeness,  sample size…</a:t>
            </a:r>
          </a:p>
          <a:p>
            <a:pPr lvl="1"/>
            <a:r>
              <a:rPr lang="en-GB" dirty="0"/>
              <a:t>Sampling &amp; non-sampling errors are important!</a:t>
            </a:r>
          </a:p>
          <a:p>
            <a:pPr lvl="1"/>
            <a:r>
              <a:rPr lang="en-GB" dirty="0"/>
              <a:t>Mismatch with existing administrative aggregate data</a:t>
            </a:r>
          </a:p>
          <a:p>
            <a:endParaRPr lang="en-GB" dirty="0"/>
          </a:p>
          <a:p>
            <a:r>
              <a:rPr lang="en-GB" dirty="0"/>
              <a:t>Quality simulation model:</a:t>
            </a:r>
          </a:p>
          <a:p>
            <a:pPr lvl="1"/>
            <a:r>
              <a:rPr lang="en-GB" dirty="0"/>
              <a:t>Not all policies simulated (lack of data &amp; complexity, e.g. pensions)</a:t>
            </a:r>
          </a:p>
          <a:p>
            <a:pPr lvl="1"/>
            <a:r>
              <a:rPr lang="en-GB" dirty="0"/>
              <a:t>Non-take up and tax evasion not adequately modelled</a:t>
            </a:r>
          </a:p>
          <a:p>
            <a:pPr lvl="1"/>
            <a:r>
              <a:rPr lang="en-GB" dirty="0"/>
              <a:t>Discretionary and local measures not adequately modelled</a:t>
            </a:r>
          </a:p>
          <a:p>
            <a:endParaRPr lang="en-GB" dirty="0"/>
          </a:p>
        </p:txBody>
      </p:sp>
    </p:spTree>
    <p:extLst>
      <p:ext uri="{BB962C8B-B14F-4D97-AF65-F5344CB8AC3E}">
        <p14:creationId xmlns:p14="http://schemas.microsoft.com/office/powerpoint/2010/main" val="3794435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Tax-benefit microsimulation</a:t>
            </a:r>
          </a:p>
        </p:txBody>
      </p:sp>
      <p:sp>
        <p:nvSpPr>
          <p:cNvPr id="3" name="Content Placeholder 2"/>
          <p:cNvSpPr>
            <a:spLocks noGrp="1"/>
          </p:cNvSpPr>
          <p:nvPr>
            <p:ph idx="1"/>
          </p:nvPr>
        </p:nvSpPr>
        <p:spPr>
          <a:xfrm>
            <a:off x="457200" y="1340768"/>
            <a:ext cx="8229600" cy="5328592"/>
          </a:xfrm>
        </p:spPr>
        <p:txBody>
          <a:bodyPr>
            <a:normAutofit/>
          </a:bodyPr>
          <a:lstStyle/>
          <a:p>
            <a:pPr marL="0" indent="0">
              <a:buNone/>
            </a:pPr>
            <a:r>
              <a:rPr lang="en-GB" dirty="0"/>
              <a:t>Limitations</a:t>
            </a:r>
          </a:p>
          <a:p>
            <a:r>
              <a:rPr lang="en-GB" dirty="0"/>
              <a:t>First-order effects: direct effect (“morning-after effect”)</a:t>
            </a:r>
          </a:p>
          <a:p>
            <a:endParaRPr lang="en-GB" dirty="0"/>
          </a:p>
          <a:p>
            <a:r>
              <a:rPr lang="en-GB" dirty="0"/>
              <a:t>Second-order effects: behavioural changes</a:t>
            </a:r>
          </a:p>
          <a:p>
            <a:pPr lvl="1"/>
            <a:r>
              <a:rPr lang="en-GB" dirty="0"/>
              <a:t>Labour supply models</a:t>
            </a:r>
          </a:p>
          <a:p>
            <a:pPr lvl="1"/>
            <a:r>
              <a:rPr lang="en-GB" dirty="0"/>
              <a:t>Models of consumption (e.g. estimate effect on VAT)</a:t>
            </a:r>
          </a:p>
          <a:p>
            <a:pPr lvl="1"/>
            <a:r>
              <a:rPr lang="en-GB" dirty="0"/>
              <a:t>Demographic effects, …</a:t>
            </a:r>
          </a:p>
          <a:p>
            <a:pPr lvl="1"/>
            <a:r>
              <a:rPr lang="en-GB" dirty="0"/>
              <a:t>(Reweighting vs. simulation)</a:t>
            </a:r>
          </a:p>
          <a:p>
            <a:pPr lvl="1"/>
            <a:endParaRPr lang="en-GB" dirty="0"/>
          </a:p>
          <a:p>
            <a:r>
              <a:rPr lang="en-GB" dirty="0"/>
              <a:t>‘Third-order’: general equilibrium (inflation, labour demand, …)</a:t>
            </a:r>
          </a:p>
          <a:p>
            <a:endParaRPr lang="en-GB" dirty="0"/>
          </a:p>
          <a:p>
            <a:pPr marL="0" indent="0">
              <a:buNone/>
            </a:pPr>
            <a:r>
              <a:rPr lang="en-GB" dirty="0"/>
              <a:t>=&gt; Second, and third order effect may substantially change conclusion! In other words the ‘pure policy effect’ identified above, is only the direct effect.</a:t>
            </a:r>
          </a:p>
        </p:txBody>
      </p:sp>
    </p:spTree>
    <p:extLst>
      <p:ext uri="{BB962C8B-B14F-4D97-AF65-F5344CB8AC3E}">
        <p14:creationId xmlns:p14="http://schemas.microsoft.com/office/powerpoint/2010/main" val="33847417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87320-D20F-40B5-B7BC-252DF85C89FE}"/>
              </a:ext>
            </a:extLst>
          </p:cNvPr>
          <p:cNvSpPr>
            <a:spLocks noGrp="1"/>
          </p:cNvSpPr>
          <p:nvPr>
            <p:ph type="title"/>
          </p:nvPr>
        </p:nvSpPr>
        <p:spPr/>
        <p:txBody>
          <a:bodyPr/>
          <a:lstStyle/>
          <a:p>
            <a:r>
              <a:rPr lang="en-GB" dirty="0"/>
              <a:t>Conclusion</a:t>
            </a:r>
          </a:p>
        </p:txBody>
      </p:sp>
      <p:sp>
        <p:nvSpPr>
          <p:cNvPr id="3" name="Content Placeholder 2">
            <a:extLst>
              <a:ext uri="{FF2B5EF4-FFF2-40B4-BE49-F238E27FC236}">
                <a16:creationId xmlns:a16="http://schemas.microsoft.com/office/drawing/2014/main" id="{F2F13AC0-5911-44E4-AB83-788BFD9424E6}"/>
              </a:ext>
            </a:extLst>
          </p:cNvPr>
          <p:cNvSpPr>
            <a:spLocks noGrp="1"/>
          </p:cNvSpPr>
          <p:nvPr>
            <p:ph idx="1"/>
          </p:nvPr>
        </p:nvSpPr>
        <p:spPr/>
        <p:txBody>
          <a:bodyPr>
            <a:normAutofit/>
          </a:bodyPr>
          <a:lstStyle/>
          <a:p>
            <a:r>
              <a:rPr lang="en-GB" dirty="0"/>
              <a:t>Without (successful) random assignment, an identification of the effects of causes is very hard</a:t>
            </a:r>
          </a:p>
          <a:p>
            <a:endParaRPr lang="en-GB" dirty="0"/>
          </a:p>
          <a:p>
            <a:r>
              <a:rPr lang="en-GB" dirty="0"/>
              <a:t>Experiments are a very powerful tool to identify effects of causes, with a high level of internal validity</a:t>
            </a:r>
          </a:p>
          <a:p>
            <a:endParaRPr lang="en-GB" dirty="0"/>
          </a:p>
          <a:p>
            <a:r>
              <a:rPr lang="en-GB" dirty="0"/>
              <a:t>External validity is often limited, and often many experiments as well as lots of other types of research (and theory) are required to fully understand the causal mechanism</a:t>
            </a:r>
          </a:p>
          <a:p>
            <a:endParaRPr lang="en-GB" dirty="0"/>
          </a:p>
          <a:p>
            <a:r>
              <a:rPr lang="en-GB" dirty="0"/>
              <a:t>Experiments are not always feasible or desirable, and can be applied only in case of specific research questions</a:t>
            </a:r>
          </a:p>
          <a:p>
            <a:endParaRPr lang="en-GB" dirty="0"/>
          </a:p>
        </p:txBody>
      </p:sp>
    </p:spTree>
    <p:extLst>
      <p:ext uri="{BB962C8B-B14F-4D97-AF65-F5344CB8AC3E}">
        <p14:creationId xmlns:p14="http://schemas.microsoft.com/office/powerpoint/2010/main" val="2306489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D8233-320C-4ED2-B969-FC2EA9E0E8A8}"/>
              </a:ext>
            </a:extLst>
          </p:cNvPr>
          <p:cNvSpPr>
            <a:spLocks noGrp="1"/>
          </p:cNvSpPr>
          <p:nvPr>
            <p:ph type="title"/>
          </p:nvPr>
        </p:nvSpPr>
        <p:spPr/>
        <p:txBody>
          <a:bodyPr/>
          <a:lstStyle/>
          <a:p>
            <a:r>
              <a:rPr lang="en-GB" dirty="0"/>
              <a:t>Conclusion</a:t>
            </a:r>
          </a:p>
        </p:txBody>
      </p:sp>
      <p:sp>
        <p:nvSpPr>
          <p:cNvPr id="3" name="Content Placeholder 2">
            <a:extLst>
              <a:ext uri="{FF2B5EF4-FFF2-40B4-BE49-F238E27FC236}">
                <a16:creationId xmlns:a16="http://schemas.microsoft.com/office/drawing/2014/main" id="{C32F8F31-0151-4DDC-9C73-1320D9AA42F9}"/>
              </a:ext>
            </a:extLst>
          </p:cNvPr>
          <p:cNvSpPr>
            <a:spLocks noGrp="1"/>
          </p:cNvSpPr>
          <p:nvPr>
            <p:ph idx="1"/>
          </p:nvPr>
        </p:nvSpPr>
        <p:spPr/>
        <p:txBody>
          <a:bodyPr>
            <a:normAutofit fontScale="92500"/>
          </a:bodyPr>
          <a:lstStyle/>
          <a:p>
            <a:r>
              <a:rPr lang="en-GB" dirty="0"/>
              <a:t>Regression techniques are a powerful tool to analyse and understand the association between variables</a:t>
            </a:r>
          </a:p>
          <a:p>
            <a:endParaRPr lang="en-GB" dirty="0"/>
          </a:p>
          <a:p>
            <a:r>
              <a:rPr lang="en-GB" dirty="0"/>
              <a:t>Coefficients can only have a causal interpretation if observations on that variable were randomly assigned to a control and treatment group</a:t>
            </a:r>
          </a:p>
          <a:p>
            <a:endParaRPr lang="en-GB" dirty="0"/>
          </a:p>
          <a:p>
            <a:r>
              <a:rPr lang="en-GB" dirty="0"/>
              <a:t>Quasi-experimental designs try to ‘mimic’ this random assignment or try to find a convincing ‘counterfactual’ in other ways</a:t>
            </a:r>
          </a:p>
          <a:p>
            <a:endParaRPr lang="en-GB" dirty="0"/>
          </a:p>
          <a:p>
            <a:r>
              <a:rPr lang="en-GB" dirty="0"/>
              <a:t>Most often, this allows for identifying ‘drivers’ rather than point to causes</a:t>
            </a:r>
          </a:p>
          <a:p>
            <a:pPr lvl="1"/>
            <a:r>
              <a:rPr lang="en-GB" dirty="0"/>
              <a:t>But these ‘drivers’ and ‘determinants’ are often important pieces of the puzzle</a:t>
            </a:r>
          </a:p>
          <a:p>
            <a:pPr lvl="1"/>
            <a:r>
              <a:rPr lang="en-GB" dirty="0"/>
              <a:t>And this group of techniques has a much broader range of applications, including studying causes of effects, rather than just effects of causes</a:t>
            </a:r>
          </a:p>
        </p:txBody>
      </p:sp>
    </p:spTree>
    <p:extLst>
      <p:ext uri="{BB962C8B-B14F-4D97-AF65-F5344CB8AC3E}">
        <p14:creationId xmlns:p14="http://schemas.microsoft.com/office/powerpoint/2010/main" val="17845046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C94A3-4FCC-43D0-BF9F-4791D63F236A}"/>
              </a:ext>
            </a:extLst>
          </p:cNvPr>
          <p:cNvSpPr>
            <a:spLocks noGrp="1"/>
          </p:cNvSpPr>
          <p:nvPr>
            <p:ph type="title"/>
          </p:nvPr>
        </p:nvSpPr>
        <p:spPr/>
        <p:txBody>
          <a:bodyPr/>
          <a:lstStyle/>
          <a:p>
            <a:r>
              <a:rPr lang="en-GB" dirty="0"/>
              <a:t>Conclusion</a:t>
            </a:r>
          </a:p>
        </p:txBody>
      </p:sp>
      <p:sp>
        <p:nvSpPr>
          <p:cNvPr id="3" name="Content Placeholder 2">
            <a:extLst>
              <a:ext uri="{FF2B5EF4-FFF2-40B4-BE49-F238E27FC236}">
                <a16:creationId xmlns:a16="http://schemas.microsoft.com/office/drawing/2014/main" id="{5E8430D4-419B-4C1B-892E-9C5E9509298F}"/>
              </a:ext>
            </a:extLst>
          </p:cNvPr>
          <p:cNvSpPr>
            <a:spLocks noGrp="1"/>
          </p:cNvSpPr>
          <p:nvPr>
            <p:ph idx="1"/>
          </p:nvPr>
        </p:nvSpPr>
        <p:spPr/>
        <p:txBody>
          <a:bodyPr/>
          <a:lstStyle/>
          <a:p>
            <a:r>
              <a:rPr lang="en-GB" dirty="0"/>
              <a:t>Tax-benefit microsimulation: two types</a:t>
            </a:r>
          </a:p>
          <a:p>
            <a:endParaRPr lang="en-GB" dirty="0"/>
          </a:p>
          <a:p>
            <a:r>
              <a:rPr lang="en-GB" dirty="0"/>
              <a:t>A very powerful tool for ex-ante and ex-post policy evaluations</a:t>
            </a:r>
          </a:p>
          <a:p>
            <a:endParaRPr lang="en-GB" dirty="0"/>
          </a:p>
          <a:p>
            <a:r>
              <a:rPr lang="en-GB" dirty="0"/>
              <a:t>Can be used for building counterfactuals in a very different way</a:t>
            </a:r>
          </a:p>
        </p:txBody>
      </p:sp>
    </p:spTree>
    <p:extLst>
      <p:ext uri="{BB962C8B-B14F-4D97-AF65-F5344CB8AC3E}">
        <p14:creationId xmlns:p14="http://schemas.microsoft.com/office/powerpoint/2010/main" val="10223492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7C974-558A-426C-BBF8-8753EA271469}"/>
              </a:ext>
            </a:extLst>
          </p:cNvPr>
          <p:cNvSpPr>
            <a:spLocks noGrp="1"/>
          </p:cNvSpPr>
          <p:nvPr>
            <p:ph type="title"/>
          </p:nvPr>
        </p:nvSpPr>
        <p:spPr/>
        <p:txBody>
          <a:bodyPr/>
          <a:lstStyle/>
          <a:p>
            <a:r>
              <a:rPr lang="en-GB" dirty="0"/>
              <a:t>2. Setting up your own research project</a:t>
            </a:r>
          </a:p>
        </p:txBody>
      </p:sp>
      <p:sp>
        <p:nvSpPr>
          <p:cNvPr id="3" name="Content Placeholder 2">
            <a:extLst>
              <a:ext uri="{FF2B5EF4-FFF2-40B4-BE49-F238E27FC236}">
                <a16:creationId xmlns:a16="http://schemas.microsoft.com/office/drawing/2014/main" id="{8654732F-8651-4FE6-A9E1-215FF37CA079}"/>
              </a:ext>
            </a:extLst>
          </p:cNvPr>
          <p:cNvSpPr>
            <a:spLocks noGrp="1"/>
          </p:cNvSpPr>
          <p:nvPr>
            <p:ph idx="1"/>
          </p:nvPr>
        </p:nvSpPr>
        <p:spPr/>
        <p:txBody>
          <a:bodyPr/>
          <a:lstStyle/>
          <a:p>
            <a:pPr marL="457200" indent="-457200">
              <a:buFont typeface="+mj-lt"/>
              <a:buAutoNum type="arabicPeriod"/>
            </a:pPr>
            <a:endParaRPr lang="en-GB" dirty="0"/>
          </a:p>
          <a:p>
            <a:pPr marL="457200" indent="-457200">
              <a:buFont typeface="+mj-lt"/>
              <a:buAutoNum type="arabicPeriod"/>
            </a:pPr>
            <a:r>
              <a:rPr lang="en-GB" dirty="0"/>
              <a:t>Steps when doing survey data analysis</a:t>
            </a:r>
          </a:p>
          <a:p>
            <a:pPr marL="457200" indent="-457200">
              <a:buFont typeface="+mj-lt"/>
              <a:buAutoNum type="arabicPeriod"/>
            </a:pPr>
            <a:endParaRPr lang="en-GB" dirty="0"/>
          </a:p>
          <a:p>
            <a:pPr marL="457200" indent="-457200">
              <a:buFont typeface="+mj-lt"/>
              <a:buAutoNum type="arabicPeriod"/>
            </a:pPr>
            <a:r>
              <a:rPr lang="en-GB" dirty="0"/>
              <a:t>Tips, tricks and tools</a:t>
            </a:r>
          </a:p>
          <a:p>
            <a:pPr marL="457200" indent="-457200">
              <a:buFont typeface="+mj-lt"/>
              <a:buAutoNum type="arabicPeriod"/>
            </a:pPr>
            <a:endParaRPr lang="en-GB" dirty="0"/>
          </a:p>
          <a:p>
            <a:pPr marL="457200" indent="-457200">
              <a:buFont typeface="+mj-lt"/>
              <a:buAutoNum type="arabicPeriod"/>
            </a:pPr>
            <a:r>
              <a:rPr lang="en-GB" dirty="0"/>
              <a:t>Q &amp; A</a:t>
            </a:r>
          </a:p>
        </p:txBody>
      </p:sp>
    </p:spTree>
    <p:extLst>
      <p:ext uri="{BB962C8B-B14F-4D97-AF65-F5344CB8AC3E}">
        <p14:creationId xmlns:p14="http://schemas.microsoft.com/office/powerpoint/2010/main" val="2936319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7C974-558A-426C-BBF8-8753EA271469}"/>
              </a:ext>
            </a:extLst>
          </p:cNvPr>
          <p:cNvSpPr>
            <a:spLocks noGrp="1"/>
          </p:cNvSpPr>
          <p:nvPr>
            <p:ph type="title"/>
          </p:nvPr>
        </p:nvSpPr>
        <p:spPr/>
        <p:txBody>
          <a:bodyPr/>
          <a:lstStyle/>
          <a:p>
            <a:r>
              <a:rPr lang="en-GB" dirty="0"/>
              <a:t>2. Setting up your own research project</a:t>
            </a:r>
          </a:p>
        </p:txBody>
      </p:sp>
      <p:sp>
        <p:nvSpPr>
          <p:cNvPr id="3" name="Content Placeholder 2">
            <a:extLst>
              <a:ext uri="{FF2B5EF4-FFF2-40B4-BE49-F238E27FC236}">
                <a16:creationId xmlns:a16="http://schemas.microsoft.com/office/drawing/2014/main" id="{8654732F-8651-4FE6-A9E1-215FF37CA079}"/>
              </a:ext>
            </a:extLst>
          </p:cNvPr>
          <p:cNvSpPr>
            <a:spLocks noGrp="1"/>
          </p:cNvSpPr>
          <p:nvPr>
            <p:ph idx="1"/>
          </p:nvPr>
        </p:nvSpPr>
        <p:spPr>
          <a:xfrm>
            <a:off x="628650" y="1825624"/>
            <a:ext cx="7886700" cy="4915744"/>
          </a:xfrm>
        </p:spPr>
        <p:txBody>
          <a:bodyPr>
            <a:normAutofit fontScale="85000" lnSpcReduction="20000"/>
          </a:bodyPr>
          <a:lstStyle/>
          <a:p>
            <a:pPr marL="457200" indent="-457200">
              <a:buFont typeface="+mj-lt"/>
              <a:buAutoNum type="arabicPeriod"/>
            </a:pPr>
            <a:r>
              <a:rPr lang="en-GB" dirty="0"/>
              <a:t>Define research topic</a:t>
            </a:r>
          </a:p>
          <a:p>
            <a:pPr marL="457200" indent="-457200">
              <a:buFont typeface="+mj-lt"/>
              <a:buAutoNum type="arabicPeriod"/>
            </a:pPr>
            <a:endParaRPr lang="en-GB" dirty="0"/>
          </a:p>
          <a:p>
            <a:pPr marL="457200" indent="-457200">
              <a:buFont typeface="+mj-lt"/>
              <a:buAutoNum type="arabicPeriod"/>
            </a:pPr>
            <a:r>
              <a:rPr lang="en-GB" dirty="0"/>
              <a:t>Read and identify interesting research question</a:t>
            </a:r>
          </a:p>
          <a:p>
            <a:pPr lvl="1"/>
            <a:endParaRPr lang="en-GB" dirty="0"/>
          </a:p>
          <a:p>
            <a:pPr lvl="1"/>
            <a:r>
              <a:rPr lang="en-GB" dirty="0"/>
              <a:t>Exciting and interesting</a:t>
            </a:r>
          </a:p>
          <a:p>
            <a:pPr lvl="1"/>
            <a:r>
              <a:rPr lang="en-GB" dirty="0"/>
              <a:t>Relevant</a:t>
            </a:r>
          </a:p>
          <a:p>
            <a:pPr lvl="1"/>
            <a:r>
              <a:rPr lang="en-GB" dirty="0"/>
              <a:t>Within abilities and feasible within timeline</a:t>
            </a:r>
          </a:p>
          <a:p>
            <a:pPr lvl="1"/>
            <a:r>
              <a:rPr lang="en-GB" dirty="0"/>
              <a:t>Research nearly always takes more time than anticipated</a:t>
            </a:r>
          </a:p>
          <a:p>
            <a:pPr lvl="1"/>
            <a:endParaRPr lang="en-GB" dirty="0"/>
          </a:p>
          <a:p>
            <a:pPr marL="457200" indent="-457200">
              <a:buFont typeface="+mj-lt"/>
              <a:buAutoNum type="arabicPeriod"/>
            </a:pPr>
            <a:r>
              <a:rPr lang="en-GB" dirty="0"/>
              <a:t>What would the ideal data and research setup look like to answer the question in a valid and reliable way?</a:t>
            </a:r>
          </a:p>
          <a:p>
            <a:pPr lvl="1"/>
            <a:endParaRPr lang="en-GB" dirty="0"/>
          </a:p>
          <a:p>
            <a:pPr lvl="1"/>
            <a:r>
              <a:rPr lang="en-GB" dirty="0"/>
              <a:t>Is generalisation required?</a:t>
            </a:r>
          </a:p>
          <a:p>
            <a:pPr lvl="1"/>
            <a:r>
              <a:rPr lang="en-GB" dirty="0"/>
              <a:t>Is it a descriptive, correlation or causal question?</a:t>
            </a:r>
          </a:p>
          <a:p>
            <a:pPr lvl="1"/>
            <a:r>
              <a:rPr lang="en-GB" dirty="0"/>
              <a:t>What kind of qualitative and quantitative information is required? What would be the most convincing way of proving your point/finding out what you want to know?</a:t>
            </a:r>
          </a:p>
          <a:p>
            <a:pPr lvl="1"/>
            <a:r>
              <a:rPr lang="en-GB" dirty="0"/>
              <a:t>Is it a question that can be answered with real-world data and methods?</a:t>
            </a:r>
          </a:p>
          <a:p>
            <a:pPr lvl="1"/>
            <a:r>
              <a:rPr lang="en-GB" dirty="0"/>
              <a:t>Is the research question of adequate size for one research project?</a:t>
            </a:r>
          </a:p>
          <a:p>
            <a:pPr lvl="1"/>
            <a:r>
              <a:rPr lang="en-GB" dirty="0"/>
              <a:t>How should it be broken down into steps/research projects?</a:t>
            </a:r>
          </a:p>
          <a:p>
            <a:pPr lvl="1"/>
            <a:r>
              <a:rPr lang="en-GB" dirty="0"/>
              <a:t>Repeat process to identify one project and the ideal data and methods</a:t>
            </a:r>
          </a:p>
          <a:p>
            <a:pPr marL="457200" indent="-457200">
              <a:buFont typeface="+mj-lt"/>
              <a:buAutoNum type="arabicPeriod"/>
            </a:pPr>
            <a:endParaRPr lang="en-GB" dirty="0"/>
          </a:p>
          <a:p>
            <a:pPr marL="457200" indent="-457200">
              <a:buFont typeface="+mj-lt"/>
              <a:buAutoNum type="arabicPeriod"/>
            </a:pPr>
            <a:endParaRPr lang="en-GB" dirty="0"/>
          </a:p>
        </p:txBody>
      </p:sp>
    </p:spTree>
    <p:extLst>
      <p:ext uri="{BB962C8B-B14F-4D97-AF65-F5344CB8AC3E}">
        <p14:creationId xmlns:p14="http://schemas.microsoft.com/office/powerpoint/2010/main" val="29347918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7C974-558A-426C-BBF8-8753EA271469}"/>
              </a:ext>
            </a:extLst>
          </p:cNvPr>
          <p:cNvSpPr>
            <a:spLocks noGrp="1"/>
          </p:cNvSpPr>
          <p:nvPr>
            <p:ph type="title"/>
          </p:nvPr>
        </p:nvSpPr>
        <p:spPr/>
        <p:txBody>
          <a:bodyPr/>
          <a:lstStyle/>
          <a:p>
            <a:r>
              <a:rPr lang="en-GB" dirty="0"/>
              <a:t>2. Setting up your own research project</a:t>
            </a:r>
          </a:p>
        </p:txBody>
      </p:sp>
      <p:sp>
        <p:nvSpPr>
          <p:cNvPr id="3" name="Content Placeholder 2">
            <a:extLst>
              <a:ext uri="{FF2B5EF4-FFF2-40B4-BE49-F238E27FC236}">
                <a16:creationId xmlns:a16="http://schemas.microsoft.com/office/drawing/2014/main" id="{8654732F-8651-4FE6-A9E1-215FF37CA079}"/>
              </a:ext>
            </a:extLst>
          </p:cNvPr>
          <p:cNvSpPr>
            <a:spLocks noGrp="1"/>
          </p:cNvSpPr>
          <p:nvPr>
            <p:ph idx="1"/>
          </p:nvPr>
        </p:nvSpPr>
        <p:spPr>
          <a:xfrm>
            <a:off x="628650" y="1825624"/>
            <a:ext cx="7886700" cy="4915744"/>
          </a:xfrm>
        </p:spPr>
        <p:txBody>
          <a:bodyPr>
            <a:normAutofit fontScale="92500" lnSpcReduction="20000"/>
          </a:bodyPr>
          <a:lstStyle/>
          <a:p>
            <a:pPr marL="457200" indent="-457200">
              <a:buFont typeface="+mj-lt"/>
              <a:buAutoNum type="arabicPeriod" startAt="4"/>
            </a:pPr>
            <a:r>
              <a:rPr lang="en-GB" dirty="0"/>
              <a:t>Identify real-life data and research strategy</a:t>
            </a:r>
          </a:p>
          <a:p>
            <a:pPr lvl="1"/>
            <a:endParaRPr lang="en-GB" dirty="0"/>
          </a:p>
          <a:p>
            <a:pPr lvl="1"/>
            <a:r>
              <a:rPr lang="en-GB" dirty="0"/>
              <a:t>Data and research strategy are connected</a:t>
            </a:r>
          </a:p>
          <a:p>
            <a:pPr lvl="1"/>
            <a:r>
              <a:rPr lang="en-GB" dirty="0"/>
              <a:t>Make sure research question, data and research strategy match (iterative process!)</a:t>
            </a:r>
          </a:p>
          <a:p>
            <a:pPr lvl="1"/>
            <a:r>
              <a:rPr lang="en-GB" dirty="0"/>
              <a:t>Do the data exist already? Of sufficient quality (check papers that use the data!)? Do they include the variables you need? Should you collect your own data?</a:t>
            </a:r>
          </a:p>
          <a:p>
            <a:pPr lvl="1"/>
            <a:r>
              <a:rPr lang="en-GB" dirty="0"/>
              <a:t>Explore options for accessing existing data</a:t>
            </a:r>
          </a:p>
          <a:p>
            <a:pPr lvl="1"/>
            <a:r>
              <a:rPr lang="en-GB" dirty="0"/>
              <a:t>Try to think now already about what kind of numbers, tables and graphs would be required / be most informative for answering the research question</a:t>
            </a:r>
          </a:p>
          <a:p>
            <a:pPr lvl="1"/>
            <a:r>
              <a:rPr lang="en-GB" dirty="0"/>
              <a:t>Update your methodological knowledge and make sure you fully understand the required research technique</a:t>
            </a:r>
          </a:p>
          <a:p>
            <a:pPr lvl="1"/>
            <a:endParaRPr lang="en-GB" dirty="0"/>
          </a:p>
          <a:p>
            <a:pPr marL="457200" indent="-457200">
              <a:buFont typeface="+mj-lt"/>
              <a:buAutoNum type="arabicPeriod" startAt="5"/>
            </a:pPr>
            <a:r>
              <a:rPr lang="en-GB" dirty="0"/>
              <a:t>Starting the project</a:t>
            </a:r>
          </a:p>
          <a:p>
            <a:pPr lvl="1"/>
            <a:r>
              <a:rPr lang="en-GB" dirty="0"/>
              <a:t>Identify, contact and, if necessary apply for approval from Ethical committees</a:t>
            </a:r>
          </a:p>
          <a:p>
            <a:pPr lvl="1"/>
            <a:r>
              <a:rPr lang="en-GB" dirty="0"/>
              <a:t>Get in touch with your DPO = Data Protection Officer: how should you store the data? What does the university offer you? What is the level of security required?</a:t>
            </a:r>
          </a:p>
          <a:p>
            <a:pPr lvl="1"/>
            <a:r>
              <a:rPr lang="en-GB" dirty="0"/>
              <a:t>Existing data: Apply for the data, in case of access to admin data: Data protection authority (</a:t>
            </a:r>
            <a:r>
              <a:rPr lang="en-GB" dirty="0">
                <a:hlinkClick r:id="rId2"/>
              </a:rPr>
              <a:t>https://www.garanteprivacy.it/</a:t>
            </a:r>
            <a:r>
              <a:rPr lang="en-GB" dirty="0"/>
              <a:t>)  (follow local regulations)</a:t>
            </a:r>
          </a:p>
          <a:p>
            <a:pPr lvl="1"/>
            <a:r>
              <a:rPr lang="en-GB" dirty="0"/>
              <a:t>Open access?</a:t>
            </a:r>
          </a:p>
          <a:p>
            <a:pPr marL="457200" indent="-457200">
              <a:buFont typeface="+mj-lt"/>
              <a:buAutoNum type="arabicPeriod" startAt="4"/>
            </a:pPr>
            <a:endParaRPr lang="en-GB" dirty="0"/>
          </a:p>
        </p:txBody>
      </p:sp>
    </p:spTree>
    <p:extLst>
      <p:ext uri="{BB962C8B-B14F-4D97-AF65-F5344CB8AC3E}">
        <p14:creationId xmlns:p14="http://schemas.microsoft.com/office/powerpoint/2010/main" val="11521296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7C974-558A-426C-BBF8-8753EA271469}"/>
              </a:ext>
            </a:extLst>
          </p:cNvPr>
          <p:cNvSpPr>
            <a:spLocks noGrp="1"/>
          </p:cNvSpPr>
          <p:nvPr>
            <p:ph type="title"/>
          </p:nvPr>
        </p:nvSpPr>
        <p:spPr/>
        <p:txBody>
          <a:bodyPr/>
          <a:lstStyle/>
          <a:p>
            <a:r>
              <a:rPr lang="en-GB" dirty="0"/>
              <a:t>2. Setting up your own research project</a:t>
            </a:r>
          </a:p>
        </p:txBody>
      </p:sp>
      <p:sp>
        <p:nvSpPr>
          <p:cNvPr id="3" name="Content Placeholder 2">
            <a:extLst>
              <a:ext uri="{FF2B5EF4-FFF2-40B4-BE49-F238E27FC236}">
                <a16:creationId xmlns:a16="http://schemas.microsoft.com/office/drawing/2014/main" id="{8654732F-8651-4FE6-A9E1-215FF37CA079}"/>
              </a:ext>
            </a:extLst>
          </p:cNvPr>
          <p:cNvSpPr>
            <a:spLocks noGrp="1"/>
          </p:cNvSpPr>
          <p:nvPr>
            <p:ph idx="1"/>
          </p:nvPr>
        </p:nvSpPr>
        <p:spPr>
          <a:xfrm>
            <a:off x="628650" y="1825624"/>
            <a:ext cx="7886700" cy="4915744"/>
          </a:xfrm>
        </p:spPr>
        <p:txBody>
          <a:bodyPr>
            <a:normAutofit/>
          </a:bodyPr>
          <a:lstStyle/>
          <a:p>
            <a:pPr marL="457200" indent="-457200">
              <a:buFont typeface="+mj-lt"/>
              <a:buAutoNum type="arabicPeriod" startAt="6"/>
            </a:pPr>
            <a:r>
              <a:rPr lang="en-GB" dirty="0"/>
              <a:t>Read detailed documentation on the data for which you applied</a:t>
            </a:r>
          </a:p>
          <a:p>
            <a:pPr lvl="1"/>
            <a:endParaRPr lang="en-GB" dirty="0"/>
          </a:p>
          <a:p>
            <a:pPr lvl="1"/>
            <a:r>
              <a:rPr lang="en-GB" dirty="0"/>
              <a:t>Sample design</a:t>
            </a:r>
          </a:p>
          <a:p>
            <a:pPr lvl="1"/>
            <a:r>
              <a:rPr lang="en-GB" dirty="0"/>
              <a:t>Sampling and non-sampling errors (see Total survey error paradigm!)</a:t>
            </a:r>
          </a:p>
          <a:p>
            <a:pPr lvl="1"/>
            <a:r>
              <a:rPr lang="en-GB" dirty="0"/>
              <a:t>Comparability across groups, places and time</a:t>
            </a:r>
          </a:p>
          <a:p>
            <a:pPr lvl="1"/>
            <a:r>
              <a:rPr lang="en-GB" dirty="0"/>
              <a:t>What other metadata do exist?</a:t>
            </a:r>
          </a:p>
          <a:p>
            <a:pPr lvl="1"/>
            <a:r>
              <a:rPr lang="en-GB" dirty="0"/>
              <a:t>Read papers that have used the same data source</a:t>
            </a:r>
          </a:p>
          <a:p>
            <a:pPr lvl="1"/>
            <a:r>
              <a:rPr lang="en-GB" dirty="0"/>
              <a:t>Read papers that use the same method of analysis (especially those published in high quality journals)</a:t>
            </a:r>
          </a:p>
          <a:p>
            <a:pPr lvl="1"/>
            <a:endParaRPr lang="en-GB" dirty="0"/>
          </a:p>
          <a:p>
            <a:pPr marL="457200" indent="-457200">
              <a:buFont typeface="+mj-lt"/>
              <a:buAutoNum type="arabicPeriod" startAt="7"/>
            </a:pPr>
            <a:r>
              <a:rPr lang="en-GB" dirty="0"/>
              <a:t>Access the data</a:t>
            </a:r>
          </a:p>
          <a:p>
            <a:pPr lvl="1"/>
            <a:endParaRPr lang="en-GB" dirty="0"/>
          </a:p>
          <a:p>
            <a:pPr lvl="1"/>
            <a:r>
              <a:rPr lang="en-GB" dirty="0"/>
              <a:t>Adequate (secure) storage? =&gt; encrypt / password protect the data</a:t>
            </a:r>
          </a:p>
          <a:p>
            <a:pPr lvl="1"/>
            <a:r>
              <a:rPr lang="en-GB" dirty="0"/>
              <a:t>Adequate back-up of original data files?</a:t>
            </a:r>
          </a:p>
          <a:p>
            <a:pPr lvl="1"/>
            <a:r>
              <a:rPr lang="en-GB" dirty="0"/>
              <a:t>Use syntax so you can easily adapt and redo analyses</a:t>
            </a:r>
          </a:p>
          <a:p>
            <a:pPr lvl="1"/>
            <a:r>
              <a:rPr lang="en-GB" dirty="0"/>
              <a:t>Good documentation system in place for what you do with the data?</a:t>
            </a:r>
          </a:p>
          <a:p>
            <a:pPr lvl="1"/>
            <a:endParaRPr lang="en-GB" dirty="0"/>
          </a:p>
          <a:p>
            <a:endParaRPr lang="en-GB" dirty="0"/>
          </a:p>
        </p:txBody>
      </p:sp>
    </p:spTree>
    <p:extLst>
      <p:ext uri="{BB962C8B-B14F-4D97-AF65-F5344CB8AC3E}">
        <p14:creationId xmlns:p14="http://schemas.microsoft.com/office/powerpoint/2010/main" val="27492025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7C974-558A-426C-BBF8-8753EA271469}"/>
              </a:ext>
            </a:extLst>
          </p:cNvPr>
          <p:cNvSpPr>
            <a:spLocks noGrp="1"/>
          </p:cNvSpPr>
          <p:nvPr>
            <p:ph type="title"/>
          </p:nvPr>
        </p:nvSpPr>
        <p:spPr/>
        <p:txBody>
          <a:bodyPr/>
          <a:lstStyle/>
          <a:p>
            <a:r>
              <a:rPr lang="en-GB" dirty="0"/>
              <a:t>2. Setting up your own research project</a:t>
            </a:r>
          </a:p>
        </p:txBody>
      </p:sp>
      <p:sp>
        <p:nvSpPr>
          <p:cNvPr id="3" name="Content Placeholder 2">
            <a:extLst>
              <a:ext uri="{FF2B5EF4-FFF2-40B4-BE49-F238E27FC236}">
                <a16:creationId xmlns:a16="http://schemas.microsoft.com/office/drawing/2014/main" id="{8654732F-8651-4FE6-A9E1-215FF37CA079}"/>
              </a:ext>
            </a:extLst>
          </p:cNvPr>
          <p:cNvSpPr>
            <a:spLocks noGrp="1"/>
          </p:cNvSpPr>
          <p:nvPr>
            <p:ph idx="1"/>
          </p:nvPr>
        </p:nvSpPr>
        <p:spPr>
          <a:xfrm>
            <a:off x="628650" y="1825624"/>
            <a:ext cx="7886700" cy="4915744"/>
          </a:xfrm>
        </p:spPr>
        <p:txBody>
          <a:bodyPr>
            <a:normAutofit/>
          </a:bodyPr>
          <a:lstStyle/>
          <a:p>
            <a:pPr marL="457200" indent="-457200">
              <a:buFont typeface="+mj-lt"/>
              <a:buAutoNum type="arabicPeriod" startAt="8"/>
            </a:pPr>
            <a:r>
              <a:rPr lang="en-GB" dirty="0"/>
              <a:t>Explore the data</a:t>
            </a:r>
          </a:p>
          <a:p>
            <a:pPr lvl="1"/>
            <a:endParaRPr lang="en-GB" dirty="0"/>
          </a:p>
          <a:p>
            <a:pPr lvl="1"/>
            <a:r>
              <a:rPr lang="en-GB" dirty="0"/>
              <a:t>Sample design variables =&gt; do they match with documentation?</a:t>
            </a:r>
          </a:p>
          <a:p>
            <a:pPr lvl="1"/>
            <a:r>
              <a:rPr lang="en-GB" dirty="0"/>
              <a:t>Explore variables of interest</a:t>
            </a:r>
          </a:p>
          <a:p>
            <a:pPr lvl="1"/>
            <a:r>
              <a:rPr lang="en-GB" dirty="0"/>
              <a:t>Explore and understand patterns of missingness</a:t>
            </a:r>
          </a:p>
          <a:p>
            <a:pPr lvl="1"/>
            <a:r>
              <a:rPr lang="en-GB" dirty="0"/>
              <a:t>Should the research question be further refined?</a:t>
            </a:r>
          </a:p>
          <a:p>
            <a:pPr lvl="1"/>
            <a:endParaRPr lang="en-GB" dirty="0"/>
          </a:p>
          <a:p>
            <a:pPr marL="457200" indent="-457200">
              <a:buFont typeface="+mj-lt"/>
              <a:buAutoNum type="arabicPeriod" startAt="9"/>
            </a:pPr>
            <a:r>
              <a:rPr lang="en-GB" dirty="0"/>
              <a:t>Detailed descriptive analysis</a:t>
            </a:r>
          </a:p>
          <a:p>
            <a:endParaRPr lang="en-GB" dirty="0"/>
          </a:p>
          <a:p>
            <a:pPr lvl="1"/>
            <a:r>
              <a:rPr lang="en-GB" dirty="0"/>
              <a:t>Always start with looking at the distribution of the variables you want to include</a:t>
            </a:r>
          </a:p>
          <a:p>
            <a:pPr lvl="1"/>
            <a:r>
              <a:rPr lang="en-GB" dirty="0"/>
              <a:t>Make scatterplots to see how variables are associated with each other</a:t>
            </a:r>
          </a:p>
          <a:p>
            <a:pPr lvl="1"/>
            <a:r>
              <a:rPr lang="en-GB" dirty="0"/>
              <a:t>Think about dimensions of Lecture 1</a:t>
            </a:r>
          </a:p>
          <a:p>
            <a:pPr lvl="1"/>
            <a:endParaRPr lang="en-GB" dirty="0"/>
          </a:p>
          <a:p>
            <a:pPr marL="457200" indent="-457200">
              <a:buFont typeface="+mj-lt"/>
              <a:buAutoNum type="arabicPeriod" startAt="10"/>
            </a:pPr>
            <a:r>
              <a:rPr lang="en-GB" dirty="0" err="1"/>
              <a:t>Analyze</a:t>
            </a:r>
            <a:r>
              <a:rPr lang="en-GB" dirty="0"/>
              <a:t> data in detail</a:t>
            </a:r>
          </a:p>
        </p:txBody>
      </p:sp>
    </p:spTree>
    <p:extLst>
      <p:ext uri="{BB962C8B-B14F-4D97-AF65-F5344CB8AC3E}">
        <p14:creationId xmlns:p14="http://schemas.microsoft.com/office/powerpoint/2010/main" val="26288815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7C974-558A-426C-BBF8-8753EA271469}"/>
              </a:ext>
            </a:extLst>
          </p:cNvPr>
          <p:cNvSpPr>
            <a:spLocks noGrp="1"/>
          </p:cNvSpPr>
          <p:nvPr>
            <p:ph type="title"/>
          </p:nvPr>
        </p:nvSpPr>
        <p:spPr/>
        <p:txBody>
          <a:bodyPr/>
          <a:lstStyle/>
          <a:p>
            <a:r>
              <a:rPr lang="en-GB" dirty="0"/>
              <a:t>2. Setting up your own research project</a:t>
            </a:r>
          </a:p>
        </p:txBody>
      </p:sp>
      <p:sp>
        <p:nvSpPr>
          <p:cNvPr id="3" name="Content Placeholder 2">
            <a:extLst>
              <a:ext uri="{FF2B5EF4-FFF2-40B4-BE49-F238E27FC236}">
                <a16:creationId xmlns:a16="http://schemas.microsoft.com/office/drawing/2014/main" id="{8654732F-8651-4FE6-A9E1-215FF37CA079}"/>
              </a:ext>
            </a:extLst>
          </p:cNvPr>
          <p:cNvSpPr>
            <a:spLocks noGrp="1"/>
          </p:cNvSpPr>
          <p:nvPr>
            <p:ph idx="1"/>
          </p:nvPr>
        </p:nvSpPr>
        <p:spPr>
          <a:xfrm>
            <a:off x="628650" y="1825624"/>
            <a:ext cx="7886700" cy="4915744"/>
          </a:xfrm>
        </p:spPr>
        <p:txBody>
          <a:bodyPr>
            <a:normAutofit lnSpcReduction="10000"/>
          </a:bodyPr>
          <a:lstStyle/>
          <a:p>
            <a:pPr marL="457200" indent="-457200">
              <a:buFont typeface="+mj-lt"/>
              <a:buAutoNum type="arabicPeriod" startAt="10"/>
            </a:pPr>
            <a:r>
              <a:rPr lang="en-GB" dirty="0"/>
              <a:t>Analyse data in detail</a:t>
            </a:r>
          </a:p>
          <a:p>
            <a:pPr marL="800100" lvl="1" indent="-457200">
              <a:buFont typeface="+mj-lt"/>
              <a:buAutoNum type="arabicPeriod" startAt="10"/>
            </a:pPr>
            <a:endParaRPr lang="en-GB" dirty="0"/>
          </a:p>
          <a:p>
            <a:pPr lvl="1"/>
            <a:r>
              <a:rPr lang="en-GB" dirty="0"/>
              <a:t>Internal and external validity of variables and indicators</a:t>
            </a:r>
          </a:p>
          <a:p>
            <a:pPr lvl="1"/>
            <a:r>
              <a:rPr lang="en-GB" dirty="0"/>
              <a:t>What would be the most relevant sensitivity analysis?</a:t>
            </a:r>
          </a:p>
          <a:p>
            <a:pPr lvl="1"/>
            <a:r>
              <a:rPr lang="en-GB" dirty="0"/>
              <a:t>Think also about how you will report the results</a:t>
            </a:r>
          </a:p>
          <a:p>
            <a:pPr lvl="1"/>
            <a:endParaRPr lang="en-GB" dirty="0"/>
          </a:p>
          <a:p>
            <a:pPr marL="457200" indent="-457200">
              <a:buFont typeface="+mj-lt"/>
              <a:buAutoNum type="arabicPeriod" startAt="11"/>
            </a:pPr>
            <a:r>
              <a:rPr lang="en-GB" dirty="0"/>
              <a:t>Interpret and evaluate the results of the analysis</a:t>
            </a:r>
          </a:p>
          <a:p>
            <a:pPr marL="457200" indent="-457200">
              <a:buFont typeface="+mj-lt"/>
              <a:buAutoNum type="arabicPeriod" startAt="11"/>
            </a:pPr>
            <a:endParaRPr lang="en-GB" dirty="0"/>
          </a:p>
          <a:p>
            <a:pPr lvl="1"/>
            <a:r>
              <a:rPr lang="en-GB" dirty="0"/>
              <a:t>Research question adequately answered?</a:t>
            </a:r>
          </a:p>
          <a:p>
            <a:pPr lvl="1"/>
            <a:r>
              <a:rPr lang="en-GB" dirty="0"/>
              <a:t>What are the main conclusions?</a:t>
            </a:r>
          </a:p>
          <a:p>
            <a:pPr lvl="1"/>
            <a:r>
              <a:rPr lang="en-GB" dirty="0"/>
              <a:t>How do they speak to what you know from the literature?</a:t>
            </a:r>
          </a:p>
          <a:p>
            <a:pPr lvl="1"/>
            <a:r>
              <a:rPr lang="en-GB" dirty="0"/>
              <a:t>What are the main limitations of your work in terms of internal and external validity, reliability, comparability, … ?</a:t>
            </a:r>
          </a:p>
          <a:p>
            <a:pPr lvl="1"/>
            <a:endParaRPr lang="en-GB" dirty="0"/>
          </a:p>
          <a:p>
            <a:pPr marL="0" indent="0">
              <a:buNone/>
            </a:pPr>
            <a:r>
              <a:rPr lang="en-GB" dirty="0"/>
              <a:t>12. Report results and inferences from the data</a:t>
            </a:r>
          </a:p>
          <a:p>
            <a:pPr lvl="1"/>
            <a:r>
              <a:rPr lang="en-GB" dirty="0"/>
              <a:t>Smart selection of tables (when individual numbers are important) and graphs (distributions, associations) =&gt; indicators of statistical reliability!</a:t>
            </a:r>
          </a:p>
        </p:txBody>
      </p:sp>
    </p:spTree>
    <p:extLst>
      <p:ext uri="{BB962C8B-B14F-4D97-AF65-F5344CB8AC3E}">
        <p14:creationId xmlns:p14="http://schemas.microsoft.com/office/powerpoint/2010/main" val="3356116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7C974-558A-426C-BBF8-8753EA271469}"/>
              </a:ext>
            </a:extLst>
          </p:cNvPr>
          <p:cNvSpPr>
            <a:spLocks noGrp="1"/>
          </p:cNvSpPr>
          <p:nvPr>
            <p:ph type="title"/>
          </p:nvPr>
        </p:nvSpPr>
        <p:spPr/>
        <p:txBody>
          <a:bodyPr/>
          <a:lstStyle/>
          <a:p>
            <a:r>
              <a:rPr lang="en-GB" dirty="0"/>
              <a:t>2. Setting up your own research project</a:t>
            </a:r>
          </a:p>
        </p:txBody>
      </p:sp>
      <p:sp>
        <p:nvSpPr>
          <p:cNvPr id="3" name="Content Placeholder 2">
            <a:extLst>
              <a:ext uri="{FF2B5EF4-FFF2-40B4-BE49-F238E27FC236}">
                <a16:creationId xmlns:a16="http://schemas.microsoft.com/office/drawing/2014/main" id="{8654732F-8651-4FE6-A9E1-215FF37CA079}"/>
              </a:ext>
            </a:extLst>
          </p:cNvPr>
          <p:cNvSpPr>
            <a:spLocks noGrp="1"/>
          </p:cNvSpPr>
          <p:nvPr>
            <p:ph idx="1"/>
          </p:nvPr>
        </p:nvSpPr>
        <p:spPr>
          <a:xfrm>
            <a:off x="628650" y="1825624"/>
            <a:ext cx="7886700" cy="4915744"/>
          </a:xfrm>
        </p:spPr>
        <p:txBody>
          <a:bodyPr>
            <a:normAutofit/>
          </a:bodyPr>
          <a:lstStyle/>
          <a:p>
            <a:pPr marL="457200" indent="-457200">
              <a:buFont typeface="+mj-lt"/>
              <a:buAutoNum type="arabicPeriod"/>
            </a:pPr>
            <a:r>
              <a:rPr lang="en-GB" dirty="0"/>
              <a:t>Throughout the process: talk to others</a:t>
            </a:r>
          </a:p>
          <a:p>
            <a:pPr marL="800100" lvl="1" indent="-457200">
              <a:buFont typeface="+mj-lt"/>
              <a:buAutoNum type="arabicPeriod"/>
            </a:pPr>
            <a:r>
              <a:rPr lang="en-GB" dirty="0"/>
              <a:t>Your supervisor</a:t>
            </a:r>
          </a:p>
          <a:p>
            <a:pPr marL="800100" lvl="1" indent="-457200">
              <a:buFont typeface="+mj-lt"/>
              <a:buAutoNum type="arabicPeriod"/>
            </a:pPr>
            <a:r>
              <a:rPr lang="en-GB" dirty="0"/>
              <a:t>Peers</a:t>
            </a:r>
          </a:p>
          <a:p>
            <a:pPr marL="800100" lvl="1" indent="-457200">
              <a:buFont typeface="+mj-lt"/>
              <a:buAutoNum type="arabicPeriod"/>
            </a:pPr>
            <a:r>
              <a:rPr lang="en-GB" dirty="0"/>
              <a:t>Seminars, workshops and conferences</a:t>
            </a:r>
          </a:p>
          <a:p>
            <a:pPr marL="800100" lvl="1" indent="-457200">
              <a:buFont typeface="+mj-lt"/>
              <a:buAutoNum type="arabicPeriod"/>
            </a:pPr>
            <a:r>
              <a:rPr lang="en-GB" dirty="0"/>
              <a:t>Reach out to people who have done similar research as the one you would like to do (after reading their work!)</a:t>
            </a:r>
          </a:p>
          <a:p>
            <a:pPr marL="800100" lvl="1" indent="-457200">
              <a:buFont typeface="+mj-lt"/>
              <a:buAutoNum type="arabicPeriod"/>
            </a:pPr>
            <a:endParaRPr lang="en-GB" dirty="0"/>
          </a:p>
          <a:p>
            <a:pPr marL="800100" lvl="1" indent="-457200">
              <a:buFont typeface="+mj-lt"/>
              <a:buAutoNum type="arabicPeriod"/>
            </a:pPr>
            <a:endParaRPr lang="en-GB" dirty="0"/>
          </a:p>
          <a:p>
            <a:pPr marL="457200" indent="-457200">
              <a:buFont typeface="+mj-lt"/>
              <a:buAutoNum type="arabicPeriod"/>
            </a:pPr>
            <a:r>
              <a:rPr lang="en-GB" dirty="0"/>
              <a:t>Reading is important, but give it a clear direction, do not simply try to read everything that exists on a topic – usually there is too much to read within a reasonable time!</a:t>
            </a:r>
          </a:p>
          <a:p>
            <a:pPr marL="457200" indent="-457200">
              <a:buFont typeface="+mj-lt"/>
              <a:buAutoNum type="arabicPeriod"/>
            </a:pPr>
            <a:endParaRPr lang="en-GB" dirty="0"/>
          </a:p>
          <a:p>
            <a:pPr marL="457200" indent="-457200">
              <a:buFont typeface="+mj-lt"/>
              <a:buAutoNum type="arabicPeriod"/>
            </a:pPr>
            <a:r>
              <a:rPr lang="en-GB" dirty="0"/>
              <a:t>Try to read, do research and write at the same time: document the steps you take, and when you read always think about how that will help you to write/nurture your paper</a:t>
            </a:r>
          </a:p>
          <a:p>
            <a:pPr marL="457200" indent="-457200">
              <a:buFont typeface="+mj-lt"/>
              <a:buAutoNum type="arabicPeriod"/>
            </a:pPr>
            <a:endParaRPr lang="en-GB" dirty="0"/>
          </a:p>
        </p:txBody>
      </p:sp>
    </p:spTree>
    <p:extLst>
      <p:ext uri="{BB962C8B-B14F-4D97-AF65-F5344CB8AC3E}">
        <p14:creationId xmlns:p14="http://schemas.microsoft.com/office/powerpoint/2010/main" val="34871186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02FFD-2E60-4117-9131-FACB3E7BEB4F}"/>
              </a:ext>
            </a:extLst>
          </p:cNvPr>
          <p:cNvSpPr>
            <a:spLocks noGrp="1"/>
          </p:cNvSpPr>
          <p:nvPr>
            <p:ph type="title"/>
          </p:nvPr>
        </p:nvSpPr>
        <p:spPr/>
        <p:txBody>
          <a:bodyPr/>
          <a:lstStyle/>
          <a:p>
            <a:r>
              <a:rPr lang="en-GB" dirty="0"/>
              <a:t>2. Setting up your own research project</a:t>
            </a:r>
          </a:p>
        </p:txBody>
      </p:sp>
      <p:sp>
        <p:nvSpPr>
          <p:cNvPr id="3" name="Content Placeholder 2">
            <a:extLst>
              <a:ext uri="{FF2B5EF4-FFF2-40B4-BE49-F238E27FC236}">
                <a16:creationId xmlns:a16="http://schemas.microsoft.com/office/drawing/2014/main" id="{385C149C-2F78-4C47-ADF9-24D4E661B67C}"/>
              </a:ext>
            </a:extLst>
          </p:cNvPr>
          <p:cNvSpPr>
            <a:spLocks noGrp="1"/>
          </p:cNvSpPr>
          <p:nvPr>
            <p:ph idx="1"/>
          </p:nvPr>
        </p:nvSpPr>
        <p:spPr/>
        <p:txBody>
          <a:bodyPr>
            <a:normAutofit fontScale="92500" lnSpcReduction="10000"/>
          </a:bodyPr>
          <a:lstStyle/>
          <a:p>
            <a:r>
              <a:rPr lang="en-GB" dirty="0"/>
              <a:t>Statistical software: R, SPSS, SAS, Stata, …</a:t>
            </a:r>
          </a:p>
          <a:p>
            <a:endParaRPr lang="en-GB" dirty="0"/>
          </a:p>
          <a:p>
            <a:r>
              <a:rPr lang="en-GB" dirty="0"/>
              <a:t>What do other people in your department use? Talking to others is always helpful to help solve problems</a:t>
            </a:r>
          </a:p>
          <a:p>
            <a:endParaRPr lang="en-GB" dirty="0"/>
          </a:p>
          <a:p>
            <a:r>
              <a:rPr lang="en-GB" dirty="0"/>
              <a:t>Protect your data: </a:t>
            </a:r>
            <a:r>
              <a:rPr lang="en-GB" dirty="0" err="1"/>
              <a:t>Veracrypt</a:t>
            </a:r>
            <a:endParaRPr lang="en-GB" dirty="0"/>
          </a:p>
          <a:p>
            <a:endParaRPr lang="en-GB" dirty="0"/>
          </a:p>
          <a:p>
            <a:r>
              <a:rPr lang="en-GB" dirty="0"/>
              <a:t>Sources of quantitative data:</a:t>
            </a:r>
          </a:p>
          <a:p>
            <a:pPr lvl="1"/>
            <a:r>
              <a:rPr lang="en-GB" dirty="0"/>
              <a:t>Eurostat (microdata + online database)</a:t>
            </a:r>
          </a:p>
          <a:p>
            <a:pPr lvl="1"/>
            <a:r>
              <a:rPr lang="en-GB" dirty="0"/>
              <a:t>UN, OECD, World Bank,…</a:t>
            </a:r>
          </a:p>
          <a:p>
            <a:pPr lvl="1"/>
            <a:r>
              <a:rPr lang="en-GB" dirty="0"/>
              <a:t>Online repositories of data: e.g. </a:t>
            </a:r>
            <a:r>
              <a:rPr lang="en-GB">
                <a:hlinkClick r:id="rId2"/>
              </a:rPr>
              <a:t>https://www.nature.com/sdata/policies/repositories#social</a:t>
            </a:r>
            <a:r>
              <a:rPr lang="en-GB"/>
              <a:t>;  </a:t>
            </a:r>
            <a:r>
              <a:rPr lang="en-GB" dirty="0">
                <a:hlinkClick r:id="rId3"/>
              </a:rPr>
              <a:t>https://www.opendatarepository.org/</a:t>
            </a:r>
            <a:r>
              <a:rPr lang="en-GB" dirty="0"/>
              <a:t>; check journal Data in Brief, and others</a:t>
            </a:r>
          </a:p>
          <a:p>
            <a:pPr lvl="1"/>
            <a:endParaRPr lang="en-GB" dirty="0"/>
          </a:p>
          <a:p>
            <a:r>
              <a:rPr lang="en-GB" dirty="0"/>
              <a:t>Summer schools</a:t>
            </a:r>
          </a:p>
          <a:p>
            <a:pPr lvl="1"/>
            <a:endParaRPr lang="en-GB" dirty="0"/>
          </a:p>
          <a:p>
            <a:pPr marL="0" indent="0">
              <a:buNone/>
            </a:pPr>
            <a:endParaRPr lang="en-GB" dirty="0"/>
          </a:p>
          <a:p>
            <a:endParaRPr lang="en-GB" dirty="0"/>
          </a:p>
          <a:p>
            <a:endParaRPr lang="en-GB" dirty="0"/>
          </a:p>
        </p:txBody>
      </p:sp>
    </p:spTree>
    <p:extLst>
      <p:ext uri="{BB962C8B-B14F-4D97-AF65-F5344CB8AC3E}">
        <p14:creationId xmlns:p14="http://schemas.microsoft.com/office/powerpoint/2010/main" val="39787647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00544-4ED2-4737-B508-0F1C369E0648}"/>
              </a:ext>
            </a:extLst>
          </p:cNvPr>
          <p:cNvSpPr>
            <a:spLocks noGrp="1"/>
          </p:cNvSpPr>
          <p:nvPr>
            <p:ph type="title"/>
          </p:nvPr>
        </p:nvSpPr>
        <p:spPr/>
        <p:txBody>
          <a:bodyPr/>
          <a:lstStyle/>
          <a:p>
            <a:r>
              <a:rPr lang="en-GB" dirty="0"/>
              <a:t>2. Setting up your own research project</a:t>
            </a:r>
          </a:p>
        </p:txBody>
      </p:sp>
      <p:sp>
        <p:nvSpPr>
          <p:cNvPr id="3" name="Content Placeholder 2">
            <a:extLst>
              <a:ext uri="{FF2B5EF4-FFF2-40B4-BE49-F238E27FC236}">
                <a16:creationId xmlns:a16="http://schemas.microsoft.com/office/drawing/2014/main" id="{4BB8EB0C-50AE-44E3-98FE-C255E33E098D}"/>
              </a:ext>
            </a:extLst>
          </p:cNvPr>
          <p:cNvSpPr>
            <a:spLocks noGrp="1"/>
          </p:cNvSpPr>
          <p:nvPr>
            <p:ph idx="1"/>
          </p:nvPr>
        </p:nvSpPr>
        <p:spPr/>
        <p:txBody>
          <a:bodyPr/>
          <a:lstStyle/>
          <a:p>
            <a:endParaRPr lang="en-GB" dirty="0"/>
          </a:p>
          <a:p>
            <a:pPr marL="0" indent="0">
              <a:buNone/>
            </a:pPr>
            <a:endParaRPr lang="en-GB" dirty="0"/>
          </a:p>
          <a:p>
            <a:pPr marL="0" indent="0">
              <a:buNone/>
            </a:pPr>
            <a:endParaRPr lang="en-GB" dirty="0"/>
          </a:p>
          <a:p>
            <a:pPr marL="0" indent="0">
              <a:buNone/>
            </a:pPr>
            <a:r>
              <a:rPr lang="en-GB" dirty="0"/>
              <a:t>Q &amp; A</a:t>
            </a:r>
          </a:p>
          <a:p>
            <a:endParaRPr lang="en-GB" dirty="0"/>
          </a:p>
          <a:p>
            <a:pPr marL="0" indent="0">
              <a:buNone/>
            </a:pPr>
            <a:endParaRPr lang="en-GB" dirty="0"/>
          </a:p>
          <a:p>
            <a:pPr marL="0" indent="0">
              <a:buNone/>
            </a:pPr>
            <a:endParaRPr lang="en-GB" dirty="0"/>
          </a:p>
          <a:p>
            <a:pPr marL="0" indent="0">
              <a:buNone/>
            </a:pPr>
            <a:r>
              <a:rPr lang="en-GB" dirty="0"/>
              <a:t>Good luck with your own research!</a:t>
            </a:r>
          </a:p>
        </p:txBody>
      </p:sp>
    </p:spTree>
    <p:extLst>
      <p:ext uri="{BB962C8B-B14F-4D97-AF65-F5344CB8AC3E}">
        <p14:creationId xmlns:p14="http://schemas.microsoft.com/office/powerpoint/2010/main" val="25751896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DF83C-F536-4C3F-AB07-AAAB26356C44}"/>
              </a:ext>
            </a:extLst>
          </p:cNvPr>
          <p:cNvSpPr>
            <a:spLocks noGrp="1"/>
          </p:cNvSpPr>
          <p:nvPr>
            <p:ph type="title"/>
          </p:nvPr>
        </p:nvSpPr>
        <p:spPr/>
        <p:txBody>
          <a:bodyPr/>
          <a:lstStyle/>
          <a:p>
            <a:r>
              <a:rPr lang="en-GB" dirty="0"/>
              <a:t>Some suggestions for further reading</a:t>
            </a:r>
          </a:p>
        </p:txBody>
      </p:sp>
      <p:sp>
        <p:nvSpPr>
          <p:cNvPr id="3" name="Content Placeholder 2">
            <a:extLst>
              <a:ext uri="{FF2B5EF4-FFF2-40B4-BE49-F238E27FC236}">
                <a16:creationId xmlns:a16="http://schemas.microsoft.com/office/drawing/2014/main" id="{A327C194-F587-44F1-B5A6-0562D15FE8BA}"/>
              </a:ext>
            </a:extLst>
          </p:cNvPr>
          <p:cNvSpPr>
            <a:spLocks noGrp="1"/>
          </p:cNvSpPr>
          <p:nvPr>
            <p:ph idx="1"/>
          </p:nvPr>
        </p:nvSpPr>
        <p:spPr>
          <a:xfrm>
            <a:off x="628650" y="1825624"/>
            <a:ext cx="7886700" cy="4915743"/>
          </a:xfrm>
        </p:spPr>
        <p:txBody>
          <a:bodyPr>
            <a:normAutofit fontScale="85000" lnSpcReduction="20000"/>
          </a:bodyPr>
          <a:lstStyle/>
          <a:p>
            <a:pPr marL="0" indent="0">
              <a:buNone/>
            </a:pPr>
            <a:r>
              <a:rPr lang="en-GB" dirty="0" err="1"/>
              <a:t>Quantatitave</a:t>
            </a:r>
            <a:r>
              <a:rPr lang="en-GB" dirty="0"/>
              <a:t> data analysis (incl. regression)</a:t>
            </a:r>
          </a:p>
          <a:p>
            <a:r>
              <a:rPr lang="en-GB" dirty="0"/>
              <a:t>Wooldridge, </a:t>
            </a:r>
            <a:r>
              <a:rPr lang="en-US" i="1" dirty="0"/>
              <a:t>Introductory Econometrics: A Modern Approach </a:t>
            </a:r>
            <a:r>
              <a:rPr lang="en-US" dirty="0"/>
              <a:t>(various editions)</a:t>
            </a:r>
          </a:p>
          <a:p>
            <a:r>
              <a:rPr lang="en-US" dirty="0" err="1"/>
              <a:t>Heeringa</a:t>
            </a:r>
            <a:r>
              <a:rPr lang="en-US" dirty="0"/>
              <a:t>, S. G., B. T. West, and P. A. Berglund. (2010), </a:t>
            </a:r>
            <a:r>
              <a:rPr lang="en-US" i="1" dirty="0"/>
              <a:t>Applied Survey Data Analysis</a:t>
            </a:r>
            <a:r>
              <a:rPr lang="en-US" dirty="0"/>
              <a:t>, Chapman &amp; Hall/CRC, Boca Raton.</a:t>
            </a:r>
          </a:p>
          <a:p>
            <a:pPr marL="0" indent="0">
              <a:buNone/>
            </a:pPr>
            <a:endParaRPr lang="en-US" dirty="0"/>
          </a:p>
          <a:p>
            <a:pPr marL="0" indent="0">
              <a:buNone/>
            </a:pPr>
            <a:r>
              <a:rPr lang="en-US" dirty="0"/>
              <a:t>Causality</a:t>
            </a:r>
          </a:p>
          <a:p>
            <a:r>
              <a:rPr lang="en-US" dirty="0"/>
              <a:t>Brady, H. E. (2008), 'Causation and explanation in social science', in Box-Steffensmeier, J. M., Brady, H. E. and Collier, D. (eds.), The Oxford Handbook of Political Methodology, Oxford: Oxford University Press, pp. 217-270.</a:t>
            </a:r>
          </a:p>
          <a:p>
            <a:pPr marL="0" indent="0">
              <a:buNone/>
            </a:pPr>
            <a:endParaRPr lang="en-US" dirty="0"/>
          </a:p>
          <a:p>
            <a:pPr marL="0" indent="0">
              <a:buNone/>
            </a:pPr>
            <a:r>
              <a:rPr lang="en-US" dirty="0"/>
              <a:t>Tax-benefit microsimulation</a:t>
            </a:r>
          </a:p>
          <a:p>
            <a:r>
              <a:rPr lang="en-GB" dirty="0"/>
              <a:t>Figari, F., A. Paulus, and H. Sutherland. (2015), 'Microsimulation and policy analysis.' in Anthony Barnes Atkinson and François Bourguignon (eds.), </a:t>
            </a:r>
            <a:r>
              <a:rPr lang="en-GB" i="1" dirty="0"/>
              <a:t>Handbook of Income Distribution </a:t>
            </a:r>
            <a:r>
              <a:rPr lang="en-GB" dirty="0"/>
              <a:t>Elsevier, Oxford. [paper version is on google drive]</a:t>
            </a:r>
          </a:p>
          <a:p>
            <a:r>
              <a:rPr lang="en-US" dirty="0"/>
              <a:t>Hufkens, T., T. Goedemé, K. Gasior, et al. (2019), 'The Hypothetical Household Tool (</a:t>
            </a:r>
            <a:r>
              <a:rPr lang="en-US" dirty="0" err="1"/>
              <a:t>HHoT</a:t>
            </a:r>
            <a:r>
              <a:rPr lang="en-US" dirty="0"/>
              <a:t>) in EUROMOD: a New Instrument for Comparative Research on Tax-Benefit Policies in Europe', International Journal of Microsimulation, Vol. 12, pp. 68-85.</a:t>
            </a:r>
          </a:p>
          <a:p>
            <a:endParaRPr lang="en-US" dirty="0"/>
          </a:p>
          <a:p>
            <a:endParaRPr lang="en-GB" dirty="0"/>
          </a:p>
        </p:txBody>
      </p:sp>
    </p:spTree>
    <p:extLst>
      <p:ext uri="{BB962C8B-B14F-4D97-AF65-F5344CB8AC3E}">
        <p14:creationId xmlns:p14="http://schemas.microsoft.com/office/powerpoint/2010/main" val="12804120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16998</TotalTime>
  <Words>4033</Words>
  <Application>Microsoft Office PowerPoint</Application>
  <PresentationFormat>On-screen Show (4:3)</PresentationFormat>
  <Paragraphs>404</Paragraphs>
  <Slides>44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Calibri Light</vt:lpstr>
      <vt:lpstr>Segoe UI</vt:lpstr>
      <vt:lpstr>Office Theme</vt:lpstr>
      <vt:lpstr> Methods in Social Research – Quantitative research  Ph.D. Programme in Global studies Università degli studi di Urbino Carlo Bo</vt:lpstr>
      <vt:lpstr>Overview of the course</vt:lpstr>
      <vt:lpstr>1. Identifying ‘drivers’ and ‘causes’ in social research</vt:lpstr>
      <vt:lpstr>1. Identifying ‘drivers’ and ‘causes’ in social research</vt:lpstr>
      <vt:lpstr>Experimental design</vt:lpstr>
      <vt:lpstr>Experimental design</vt:lpstr>
      <vt:lpstr>1. Identifying ‘drivers’ and ‘causes’ in social research</vt:lpstr>
      <vt:lpstr>1. Identifying ‘drivers’ and ‘causes’ in social research</vt:lpstr>
      <vt:lpstr>1. Identifying ‘drivers’ and ‘causes’ in social research</vt:lpstr>
      <vt:lpstr>PowerPoint Presentation</vt:lpstr>
      <vt:lpstr>1. Identifying ‘drivers’ and ‘causes’ in social research</vt:lpstr>
      <vt:lpstr>1. Identifying ‘drivers’ and ‘causes’ in social research</vt:lpstr>
      <vt:lpstr>1. Identifying ‘drivers’ and ‘causes’ in social research</vt:lpstr>
      <vt:lpstr>Regression analysis</vt:lpstr>
      <vt:lpstr>PowerPoint Presentation</vt:lpstr>
      <vt:lpstr>Regression analysis</vt:lpstr>
      <vt:lpstr>Regression analysis</vt:lpstr>
      <vt:lpstr>Regression analysis</vt:lpstr>
      <vt:lpstr>Regression analysis</vt:lpstr>
      <vt:lpstr>Tax-benefit microsimulation</vt:lpstr>
      <vt:lpstr>Tax-benefit microsimulation</vt:lpstr>
      <vt:lpstr>Tax-benefit microsimulation</vt:lpstr>
      <vt:lpstr>Tax-benefit microsimulation</vt:lpstr>
      <vt:lpstr>PowerPoint Presentation</vt:lpstr>
      <vt:lpstr>Tax-benefit microsimulation</vt:lpstr>
      <vt:lpstr>Tax-benefit microsimulation</vt:lpstr>
      <vt:lpstr>Tax-benefit microsimulation</vt:lpstr>
      <vt:lpstr>Tax-benefit microsimulation</vt:lpstr>
      <vt:lpstr>Tax-benefit microsimulation</vt:lpstr>
      <vt:lpstr>Tax-benefit microsimulation</vt:lpstr>
      <vt:lpstr>Tax-benefit microsimulation</vt:lpstr>
      <vt:lpstr>Conclusion</vt:lpstr>
      <vt:lpstr>Conclusion</vt:lpstr>
      <vt:lpstr>Conclusion</vt:lpstr>
      <vt:lpstr>2. Setting up your own research project</vt:lpstr>
      <vt:lpstr>2. Setting up your own research project</vt:lpstr>
      <vt:lpstr>2. Setting up your own research project</vt:lpstr>
      <vt:lpstr>2. Setting up your own research project</vt:lpstr>
      <vt:lpstr>2. Setting up your own research project</vt:lpstr>
      <vt:lpstr>2. Setting up your own research project</vt:lpstr>
      <vt:lpstr>2. Setting up your own research project</vt:lpstr>
      <vt:lpstr>2. Setting up your own research project</vt:lpstr>
      <vt:lpstr>2. Setting up your own research project</vt:lpstr>
      <vt:lpstr>Some suggestions for further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Goedemé Tim</dc:creator>
  <cp:lastModifiedBy>Tim Goedemé</cp:lastModifiedBy>
  <cp:revision>736</cp:revision>
  <dcterms:created xsi:type="dcterms:W3CDTF">2015-09-25T18:41:52Z</dcterms:created>
  <dcterms:modified xsi:type="dcterms:W3CDTF">2020-11-27T15:08:41Z</dcterms:modified>
</cp:coreProperties>
</file>