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65"/>
  </p:notesMasterIdLst>
  <p:sldIdLst>
    <p:sldId id="256" r:id="rId2"/>
    <p:sldId id="449" r:id="rId3"/>
    <p:sldId id="476" r:id="rId4"/>
    <p:sldId id="453" r:id="rId5"/>
    <p:sldId id="454" r:id="rId6"/>
    <p:sldId id="455" r:id="rId7"/>
    <p:sldId id="461" r:id="rId8"/>
    <p:sldId id="462" r:id="rId9"/>
    <p:sldId id="463" r:id="rId10"/>
    <p:sldId id="464" r:id="rId11"/>
    <p:sldId id="456" r:id="rId12"/>
    <p:sldId id="465" r:id="rId13"/>
    <p:sldId id="466" r:id="rId14"/>
    <p:sldId id="457" r:id="rId15"/>
    <p:sldId id="467" r:id="rId16"/>
    <p:sldId id="468" r:id="rId17"/>
    <p:sldId id="469" r:id="rId18"/>
    <p:sldId id="470" r:id="rId19"/>
    <p:sldId id="471" r:id="rId20"/>
    <p:sldId id="472" r:id="rId21"/>
    <p:sldId id="380" r:id="rId22"/>
    <p:sldId id="460" r:id="rId23"/>
    <p:sldId id="435" r:id="rId24"/>
    <p:sldId id="393" r:id="rId25"/>
    <p:sldId id="394" r:id="rId26"/>
    <p:sldId id="395" r:id="rId27"/>
    <p:sldId id="396" r:id="rId28"/>
    <p:sldId id="397" r:id="rId29"/>
    <p:sldId id="398" r:id="rId30"/>
    <p:sldId id="399" r:id="rId31"/>
    <p:sldId id="400" r:id="rId32"/>
    <p:sldId id="401" r:id="rId33"/>
    <p:sldId id="402" r:id="rId34"/>
    <p:sldId id="473" r:id="rId35"/>
    <p:sldId id="474" r:id="rId36"/>
    <p:sldId id="403" r:id="rId37"/>
    <p:sldId id="404" r:id="rId38"/>
    <p:sldId id="405" r:id="rId39"/>
    <p:sldId id="406" r:id="rId40"/>
    <p:sldId id="407" r:id="rId41"/>
    <p:sldId id="408" r:id="rId42"/>
    <p:sldId id="409" r:id="rId43"/>
    <p:sldId id="410" r:id="rId44"/>
    <p:sldId id="411" r:id="rId45"/>
    <p:sldId id="413" r:id="rId46"/>
    <p:sldId id="414" r:id="rId47"/>
    <p:sldId id="415" r:id="rId48"/>
    <p:sldId id="416" r:id="rId49"/>
    <p:sldId id="419" r:id="rId50"/>
    <p:sldId id="420" r:id="rId51"/>
    <p:sldId id="421" r:id="rId52"/>
    <p:sldId id="422" r:id="rId53"/>
    <p:sldId id="423" r:id="rId54"/>
    <p:sldId id="424" r:id="rId55"/>
    <p:sldId id="425" r:id="rId56"/>
    <p:sldId id="426" r:id="rId57"/>
    <p:sldId id="428" r:id="rId58"/>
    <p:sldId id="429" r:id="rId59"/>
    <p:sldId id="433" r:id="rId60"/>
    <p:sldId id="434" r:id="rId61"/>
    <p:sldId id="430" r:id="rId62"/>
    <p:sldId id="475" r:id="rId63"/>
    <p:sldId id="371" r:id="rId64"/>
  </p:sldIdLst>
  <p:sldSz cx="9144000" cy="6858000" type="screen4x3"/>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ECEC"/>
    <a:srgbClr val="3F3B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4" autoAdjust="0"/>
    <p:restoredTop sz="85957" autoAdjust="0"/>
  </p:normalViewPr>
  <p:slideViewPr>
    <p:cSldViewPr>
      <p:cViewPr varScale="1">
        <p:scale>
          <a:sx n="79" d="100"/>
          <a:sy n="79" d="100"/>
        </p:scale>
        <p:origin x="2544" y="504"/>
      </p:cViewPr>
      <p:guideLst>
        <p:guide orient="horz" pos="2160"/>
        <p:guide pos="2880"/>
      </p:guideLst>
    </p:cSldViewPr>
  </p:slideViewPr>
  <p:outlineViewPr>
    <p:cViewPr>
      <p:scale>
        <a:sx n="33" d="100"/>
        <a:sy n="33" d="100"/>
      </p:scale>
      <p:origin x="0" y="48726"/>
    </p:cViewPr>
  </p:outlineViewPr>
  <p:notesTextViewPr>
    <p:cViewPr>
      <p:scale>
        <a:sx n="100" d="100"/>
        <a:sy n="100" d="100"/>
      </p:scale>
      <p:origin x="0" y="0"/>
    </p:cViewPr>
  </p:notesTextViewPr>
  <p:notesViewPr>
    <p:cSldViewPr>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rts/_rels/chart1.xml.rels><?xml version="1.0" encoding="UTF-8" standalone="yes"?>
<Relationships xmlns="http://schemas.openxmlformats.org/package/2006/relationships"><Relationship Id="rId2" Type="http://schemas.openxmlformats.org/officeDocument/2006/relationships/oleObject" Target="Chart%20in%20Microsoft%20PowerPoint"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GB"/>
              <a:t>95% Confidence interval of</a:t>
            </a:r>
            <a:r>
              <a:rPr lang="en-GB" baseline="0"/>
              <a:t> % in severe material deprivation, BE, EU-SILC 2010</a:t>
            </a:r>
            <a:endParaRPr lang="en-GB"/>
          </a:p>
        </c:rich>
      </c:tx>
      <c:overlay val="0"/>
    </c:title>
    <c:autoTitleDeleted val="0"/>
    <c:plotArea>
      <c:layout>
        <c:manualLayout>
          <c:layoutTarget val="inner"/>
          <c:xMode val="edge"/>
          <c:yMode val="edge"/>
          <c:x val="7.3876202974628186E-2"/>
          <c:y val="0.16553201254493999"/>
          <c:w val="0.8858460192475941"/>
          <c:h val="0.7254166985389735"/>
        </c:manualLayout>
      </c:layout>
      <c:barChart>
        <c:barDir val="col"/>
        <c:grouping val="clustered"/>
        <c:varyColors val="0"/>
        <c:ser>
          <c:idx val="0"/>
          <c:order val="0"/>
          <c:spPr>
            <a:solidFill>
              <a:schemeClr val="bg1">
                <a:lumMod val="85000"/>
              </a:schemeClr>
            </a:solidFill>
            <a:ln>
              <a:solidFill>
                <a:schemeClr val="tx1"/>
              </a:solidFill>
            </a:ln>
          </c:spPr>
          <c:invertIfNegative val="0"/>
          <c:errBars>
            <c:errBarType val="both"/>
            <c:errValType val="cust"/>
            <c:noEndCap val="0"/>
            <c:plus>
              <c:numRef>
                <c:f>'[Chart in Microsoft PowerPoint]depBE'!$H$21:$H$23</c:f>
                <c:numCache>
                  <c:formatCode>General</c:formatCode>
                  <c:ptCount val="3"/>
                  <c:pt idx="0">
                    <c:v>0.42690300000000025</c:v>
                  </c:pt>
                  <c:pt idx="1">
                    <c:v>1.2605257999999999</c:v>
                  </c:pt>
                  <c:pt idx="2">
                    <c:v>1.0952690999999994</c:v>
                  </c:pt>
                </c:numCache>
              </c:numRef>
            </c:plus>
            <c:minus>
              <c:numRef>
                <c:f>'[Chart in Microsoft PowerPoint]depBE'!$H$21:$H$23</c:f>
                <c:numCache>
                  <c:formatCode>General</c:formatCode>
                  <c:ptCount val="3"/>
                  <c:pt idx="0">
                    <c:v>0.42690300000000025</c:v>
                  </c:pt>
                  <c:pt idx="1">
                    <c:v>1.2605257999999999</c:v>
                  </c:pt>
                  <c:pt idx="2">
                    <c:v>1.0952690999999994</c:v>
                  </c:pt>
                </c:numCache>
              </c:numRef>
            </c:minus>
            <c:spPr>
              <a:ln w="28575">
                <a:solidFill>
                  <a:sysClr val="windowText" lastClr="000000"/>
                </a:solidFill>
              </a:ln>
            </c:spPr>
          </c:errBars>
          <c:cat>
            <c:strRef>
              <c:f>'[Chart in Microsoft PowerPoint]depBE'!$A$21:$A$23</c:f>
              <c:strCache>
                <c:ptCount val="3"/>
                <c:pt idx="0">
                  <c:v>persons</c:v>
                </c:pt>
                <c:pt idx="1">
                  <c:v>postcode sectors</c:v>
                </c:pt>
                <c:pt idx="2">
                  <c:v>full sample design</c:v>
                </c:pt>
              </c:strCache>
            </c:strRef>
          </c:cat>
          <c:val>
            <c:numRef>
              <c:f>'[Chart in Microsoft PowerPoint]depBE'!$B$21:$B$23</c:f>
              <c:numCache>
                <c:formatCode>General</c:formatCode>
                <c:ptCount val="3"/>
                <c:pt idx="0">
                  <c:v>5.8568907000000001</c:v>
                </c:pt>
                <c:pt idx="1">
                  <c:v>5.8568907000000001</c:v>
                </c:pt>
                <c:pt idx="2">
                  <c:v>5.8568907000000001</c:v>
                </c:pt>
              </c:numCache>
            </c:numRef>
          </c:val>
          <c:extLst>
            <c:ext xmlns:c16="http://schemas.microsoft.com/office/drawing/2014/chart" uri="{C3380CC4-5D6E-409C-BE32-E72D297353CC}">
              <c16:uniqueId val="{00000000-49EB-4DAD-A956-06B020220952}"/>
            </c:ext>
          </c:extLst>
        </c:ser>
        <c:dLbls>
          <c:showLegendKey val="0"/>
          <c:showVal val="0"/>
          <c:showCatName val="0"/>
          <c:showSerName val="0"/>
          <c:showPercent val="0"/>
          <c:showBubbleSize val="0"/>
        </c:dLbls>
        <c:gapWidth val="150"/>
        <c:axId val="88425984"/>
        <c:axId val="88433024"/>
      </c:barChart>
      <c:catAx>
        <c:axId val="88425984"/>
        <c:scaling>
          <c:orientation val="minMax"/>
        </c:scaling>
        <c:delete val="0"/>
        <c:axPos val="b"/>
        <c:numFmt formatCode="General" sourceLinked="0"/>
        <c:majorTickMark val="out"/>
        <c:minorTickMark val="none"/>
        <c:tickLblPos val="nextTo"/>
        <c:txPr>
          <a:bodyPr/>
          <a:lstStyle/>
          <a:p>
            <a:pPr>
              <a:defRPr sz="1800"/>
            </a:pPr>
            <a:endParaRPr lang="nl-BE"/>
          </a:p>
        </c:txPr>
        <c:crossAx val="88433024"/>
        <c:crosses val="autoZero"/>
        <c:auto val="1"/>
        <c:lblAlgn val="ctr"/>
        <c:lblOffset val="100"/>
        <c:noMultiLvlLbl val="0"/>
      </c:catAx>
      <c:valAx>
        <c:axId val="88433024"/>
        <c:scaling>
          <c:orientation val="minMax"/>
        </c:scaling>
        <c:delete val="0"/>
        <c:axPos val="l"/>
        <c:majorGridlines/>
        <c:numFmt formatCode="General" sourceLinked="1"/>
        <c:majorTickMark val="out"/>
        <c:minorTickMark val="none"/>
        <c:tickLblPos val="nextTo"/>
        <c:txPr>
          <a:bodyPr/>
          <a:lstStyle/>
          <a:p>
            <a:pPr>
              <a:defRPr sz="2000"/>
            </a:pPr>
            <a:endParaRPr lang="nl-BE"/>
          </a:p>
        </c:txPr>
        <c:crossAx val="88425984"/>
        <c:crosses val="autoZero"/>
        <c:crossBetween val="between"/>
      </c:valAx>
    </c:plotArea>
    <c:plotVisOnly val="1"/>
    <c:dispBlanksAs val="gap"/>
    <c:showDLblsOverMax val="0"/>
  </c:chart>
  <c:spPr>
    <a:solidFill>
      <a:sysClr val="window" lastClr="FFFFFF"/>
    </a:solidFill>
    <a:ln>
      <a:noFill/>
    </a:ln>
  </c:sp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6BCD00-A5F1-4865-BF11-6F1982AE5A7D}" type="datetimeFigureOut">
              <a:rPr lang="en-GB" smtClean="0"/>
              <a:t>27/11/2020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solidFill>
            <a:schemeClr val="bg1"/>
          </a:solid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163C61-DD4E-466E-B8FB-A3A30945AEC0}" type="slidenum">
              <a:rPr lang="en-GB" smtClean="0"/>
              <a:t>‹#›</a:t>
            </a:fld>
            <a:endParaRPr lang="en-GB"/>
          </a:p>
        </p:txBody>
      </p:sp>
    </p:spTree>
    <p:extLst>
      <p:ext uri="{BB962C8B-B14F-4D97-AF65-F5344CB8AC3E}">
        <p14:creationId xmlns:p14="http://schemas.microsoft.com/office/powerpoint/2010/main" val="699022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Initially get to know students and the extent to which they are familiar with quantitative research</a:t>
            </a:r>
          </a:p>
        </p:txBody>
      </p:sp>
      <p:sp>
        <p:nvSpPr>
          <p:cNvPr id="4" name="Slide Number Placeholder 3"/>
          <p:cNvSpPr>
            <a:spLocks noGrp="1"/>
          </p:cNvSpPr>
          <p:nvPr>
            <p:ph type="sldNum" sz="quarter" idx="10"/>
          </p:nvPr>
        </p:nvSpPr>
        <p:spPr/>
        <p:txBody>
          <a:bodyPr/>
          <a:lstStyle/>
          <a:p>
            <a:fld id="{DE163C61-DD4E-466E-B8FB-A3A30945AEC0}" type="slidenum">
              <a:rPr lang="en-GB" smtClean="0"/>
              <a:t>1</a:t>
            </a:fld>
            <a:endParaRPr lang="en-GB"/>
          </a:p>
        </p:txBody>
      </p:sp>
    </p:spTree>
    <p:extLst>
      <p:ext uri="{BB962C8B-B14F-4D97-AF65-F5344CB8AC3E}">
        <p14:creationId xmlns:p14="http://schemas.microsoft.com/office/powerpoint/2010/main" val="178197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First: a step back</a:t>
            </a:r>
            <a:r>
              <a:rPr lang="nl-BE" baseline="0" dirty="0"/>
              <a:t> &amp; </a:t>
            </a:r>
            <a:r>
              <a:rPr lang="nl-BE" baseline="0" dirty="0" err="1"/>
              <a:t>refresher</a:t>
            </a:r>
            <a:r>
              <a:rPr lang="nl-BE" baseline="0" dirty="0"/>
              <a:t>; </a:t>
            </a:r>
            <a:r>
              <a:rPr lang="nl-BE" baseline="0" dirty="0" err="1"/>
              <a:t>internal</a:t>
            </a:r>
            <a:r>
              <a:rPr lang="nl-BE" baseline="0" dirty="0"/>
              <a:t> (first type of </a:t>
            </a:r>
            <a:r>
              <a:rPr lang="nl-BE" baseline="0" dirty="0" err="1"/>
              <a:t>inference</a:t>
            </a:r>
            <a:r>
              <a:rPr lang="nl-BE" baseline="0" dirty="0"/>
              <a:t>) vs. </a:t>
            </a:r>
            <a:r>
              <a:rPr lang="nl-BE" baseline="0" dirty="0" err="1"/>
              <a:t>external</a:t>
            </a:r>
            <a:r>
              <a:rPr lang="nl-BE" baseline="0" dirty="0"/>
              <a:t> (second type of </a:t>
            </a:r>
            <a:r>
              <a:rPr lang="nl-BE" baseline="0" dirty="0" err="1"/>
              <a:t>inference</a:t>
            </a:r>
            <a:r>
              <a:rPr lang="nl-BE" baseline="0" dirty="0"/>
              <a:t>) </a:t>
            </a:r>
            <a:r>
              <a:rPr lang="nl-BE" baseline="0" dirty="0" err="1"/>
              <a:t>validity</a:t>
            </a:r>
            <a:endParaRPr lang="en-GB" dirty="0"/>
          </a:p>
        </p:txBody>
      </p:sp>
      <p:sp>
        <p:nvSpPr>
          <p:cNvPr id="4" name="Slide Number Placeholder 3"/>
          <p:cNvSpPr>
            <a:spLocks noGrp="1"/>
          </p:cNvSpPr>
          <p:nvPr>
            <p:ph type="sldNum" sz="quarter" idx="10"/>
          </p:nvPr>
        </p:nvSpPr>
        <p:spPr/>
        <p:txBody>
          <a:bodyPr/>
          <a:lstStyle/>
          <a:p>
            <a:pPr>
              <a:defRPr/>
            </a:pPr>
            <a:fld id="{E05654B0-3C53-4EA8-83D6-E29E38500EC5}" type="slidenum">
              <a:rPr lang="en-US" smtClean="0"/>
              <a:pPr>
                <a:defRPr/>
              </a:pPr>
              <a:t>5</a:t>
            </a:fld>
            <a:endParaRPr lang="en-US"/>
          </a:p>
        </p:txBody>
      </p:sp>
    </p:spTree>
    <p:extLst>
      <p:ext uri="{BB962C8B-B14F-4D97-AF65-F5344CB8AC3E}">
        <p14:creationId xmlns:p14="http://schemas.microsoft.com/office/powerpoint/2010/main" val="1494745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nl-BE" kern="0" dirty="0" err="1"/>
              <a:t>Estimated</a:t>
            </a:r>
            <a:r>
              <a:rPr lang="nl-BE" kern="0" dirty="0"/>
              <a:t> sampling </a:t>
            </a:r>
            <a:r>
              <a:rPr lang="nl-BE" kern="0" dirty="0" err="1"/>
              <a:t>variance</a:t>
            </a:r>
            <a:r>
              <a:rPr lang="nl-BE" kern="0" dirty="0"/>
              <a:t> is </a:t>
            </a:r>
            <a:r>
              <a:rPr lang="nl-BE" kern="0" dirty="0" err="1"/>
              <a:t>an</a:t>
            </a:r>
            <a:r>
              <a:rPr lang="nl-BE" kern="0" dirty="0"/>
              <a:t> indicator of </a:t>
            </a:r>
            <a:r>
              <a:rPr lang="nl-BE" kern="0" dirty="0" err="1"/>
              <a:t>reliability</a:t>
            </a:r>
            <a:r>
              <a:rPr lang="nl-BE" kern="0" dirty="0"/>
              <a:t>, </a:t>
            </a:r>
            <a:r>
              <a:rPr lang="nl-BE" kern="0" dirty="0" err="1"/>
              <a:t>nothing</a:t>
            </a:r>
            <a:r>
              <a:rPr lang="nl-BE" kern="0" dirty="0"/>
              <a:t> </a:t>
            </a:r>
            <a:r>
              <a:rPr lang="nl-BE" kern="0" dirty="0" err="1"/>
              <a:t>else</a:t>
            </a:r>
            <a:endParaRPr lang="nl-BE" kern="0" dirty="0"/>
          </a:p>
          <a:p>
            <a:pPr marL="0" indent="0">
              <a:buFontTx/>
              <a:buNone/>
            </a:pPr>
            <a:endParaRPr lang="nl-BE" sz="1100" kern="0" dirty="0"/>
          </a:p>
          <a:p>
            <a:pPr marL="0" indent="0">
              <a:buFontTx/>
              <a:buNone/>
            </a:pPr>
            <a:r>
              <a:rPr lang="nl-BE" kern="0" dirty="0" err="1"/>
              <a:t>Internal</a:t>
            </a:r>
            <a:r>
              <a:rPr lang="nl-BE" kern="0" dirty="0"/>
              <a:t> vs. </a:t>
            </a:r>
            <a:r>
              <a:rPr lang="nl-BE" kern="0" dirty="0" err="1"/>
              <a:t>external</a:t>
            </a:r>
            <a:r>
              <a:rPr lang="nl-BE" kern="0" dirty="0"/>
              <a:t> </a:t>
            </a:r>
            <a:r>
              <a:rPr lang="nl-BE" kern="0" dirty="0" err="1"/>
              <a:t>validity</a:t>
            </a:r>
            <a:endParaRPr lang="en-GB" kern="0" dirty="0"/>
          </a:p>
          <a:p>
            <a:endParaRPr lang="nl-BE" dirty="0"/>
          </a:p>
          <a:p>
            <a:r>
              <a:rPr lang="nl-BE" dirty="0" err="1"/>
              <a:t>What</a:t>
            </a:r>
            <a:r>
              <a:rPr lang="nl-BE" dirty="0"/>
              <a:t> </a:t>
            </a:r>
            <a:r>
              <a:rPr lang="nl-BE" dirty="0" err="1"/>
              <a:t>if</a:t>
            </a:r>
            <a:r>
              <a:rPr lang="nl-BE" dirty="0"/>
              <a:t> </a:t>
            </a:r>
            <a:r>
              <a:rPr lang="nl-BE" dirty="0" err="1"/>
              <a:t>measurement</a:t>
            </a:r>
            <a:r>
              <a:rPr lang="nl-BE" dirty="0"/>
              <a:t> error </a:t>
            </a:r>
            <a:r>
              <a:rPr lang="nl-BE" dirty="0" err="1"/>
              <a:t>and</a:t>
            </a:r>
            <a:r>
              <a:rPr lang="nl-BE" dirty="0"/>
              <a:t> sample </a:t>
            </a:r>
            <a:r>
              <a:rPr lang="nl-BE" dirty="0" err="1"/>
              <a:t>selection</a:t>
            </a:r>
            <a:r>
              <a:rPr lang="nl-BE" dirty="0"/>
              <a:t> </a:t>
            </a:r>
            <a:r>
              <a:rPr lang="nl-BE" dirty="0" err="1"/>
              <a:t>correlate</a:t>
            </a:r>
            <a:r>
              <a:rPr lang="nl-BE" dirty="0"/>
              <a:t>? (i.e. is </a:t>
            </a:r>
            <a:r>
              <a:rPr lang="nl-BE" dirty="0" err="1"/>
              <a:t>measurement</a:t>
            </a:r>
            <a:r>
              <a:rPr lang="nl-BE" dirty="0"/>
              <a:t> error &amp; response bias </a:t>
            </a:r>
            <a:r>
              <a:rPr lang="nl-BE" dirty="0" err="1"/>
              <a:t>interact</a:t>
            </a:r>
            <a:r>
              <a:rPr lang="nl-BE" dirty="0"/>
              <a:t> </a:t>
            </a:r>
            <a:r>
              <a:rPr lang="nl-BE" dirty="0" err="1"/>
              <a:t>with</a:t>
            </a:r>
            <a:r>
              <a:rPr lang="nl-BE" dirty="0"/>
              <a:t> sample </a:t>
            </a:r>
            <a:r>
              <a:rPr lang="nl-BE" dirty="0" err="1"/>
              <a:t>selection</a:t>
            </a:r>
            <a:r>
              <a:rPr lang="nl-BE" dirty="0"/>
              <a:t>)?</a:t>
            </a:r>
            <a:endParaRPr lang="en-GB" dirty="0"/>
          </a:p>
        </p:txBody>
      </p:sp>
      <p:sp>
        <p:nvSpPr>
          <p:cNvPr id="4" name="Slide Number Placeholder 3"/>
          <p:cNvSpPr>
            <a:spLocks noGrp="1"/>
          </p:cNvSpPr>
          <p:nvPr>
            <p:ph type="sldNum" sz="quarter" idx="10"/>
          </p:nvPr>
        </p:nvSpPr>
        <p:spPr/>
        <p:txBody>
          <a:bodyPr/>
          <a:lstStyle/>
          <a:p>
            <a:pPr>
              <a:defRPr/>
            </a:pPr>
            <a:fld id="{E05654B0-3C53-4EA8-83D6-E29E38500EC5}" type="slidenum">
              <a:rPr lang="en-US" smtClean="0"/>
              <a:pPr>
                <a:defRPr/>
              </a:pPr>
              <a:t>22</a:t>
            </a:fld>
            <a:endParaRPr lang="en-US"/>
          </a:p>
        </p:txBody>
      </p:sp>
    </p:spTree>
    <p:extLst>
      <p:ext uri="{BB962C8B-B14F-4D97-AF65-F5344CB8AC3E}">
        <p14:creationId xmlns:p14="http://schemas.microsoft.com/office/powerpoint/2010/main" val="3826662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Using a sample </a:t>
            </a:r>
            <a:r>
              <a:rPr lang="nl-BE" dirty="0" err="1"/>
              <a:t>to</a:t>
            </a:r>
            <a:r>
              <a:rPr lang="nl-BE" dirty="0"/>
              <a:t> </a:t>
            </a:r>
            <a:r>
              <a:rPr lang="nl-BE" dirty="0" err="1"/>
              <a:t>observe</a:t>
            </a:r>
            <a:r>
              <a:rPr lang="nl-BE" dirty="0"/>
              <a:t> the </a:t>
            </a:r>
            <a:r>
              <a:rPr lang="nl-BE" dirty="0" err="1"/>
              <a:t>world</a:t>
            </a:r>
            <a:r>
              <a:rPr lang="nl-BE" dirty="0"/>
              <a:t> </a:t>
            </a:r>
            <a:r>
              <a:rPr lang="nl-BE" dirty="0" err="1"/>
              <a:t>around</a:t>
            </a:r>
            <a:r>
              <a:rPr lang="nl-BE" dirty="0"/>
              <a:t> </a:t>
            </a:r>
            <a:r>
              <a:rPr lang="nl-BE" dirty="0" err="1"/>
              <a:t>us</a:t>
            </a:r>
            <a:r>
              <a:rPr lang="nl-BE" dirty="0"/>
              <a:t>,</a:t>
            </a:r>
            <a:r>
              <a:rPr lang="nl-BE" baseline="0" dirty="0"/>
              <a:t> is in </a:t>
            </a:r>
            <a:r>
              <a:rPr lang="nl-BE" baseline="0" dirty="0" err="1"/>
              <a:t>many</a:t>
            </a:r>
            <a:r>
              <a:rPr lang="nl-BE" baseline="0" dirty="0"/>
              <a:t> </a:t>
            </a:r>
            <a:r>
              <a:rPr lang="nl-BE" baseline="0" dirty="0" err="1"/>
              <a:t>ways</a:t>
            </a:r>
            <a:r>
              <a:rPr lang="nl-BE" baseline="0" dirty="0"/>
              <a:t> </a:t>
            </a:r>
            <a:r>
              <a:rPr lang="nl-BE" baseline="0" dirty="0" err="1"/>
              <a:t>similar</a:t>
            </a:r>
            <a:r>
              <a:rPr lang="nl-BE" baseline="0" dirty="0"/>
              <a:t> </a:t>
            </a:r>
            <a:r>
              <a:rPr lang="nl-BE" baseline="0" dirty="0" err="1"/>
              <a:t>to</a:t>
            </a:r>
            <a:r>
              <a:rPr lang="nl-BE" baseline="0" dirty="0"/>
              <a:t> </a:t>
            </a:r>
            <a:r>
              <a:rPr lang="nl-BE" baseline="0" dirty="0" err="1"/>
              <a:t>watching</a:t>
            </a:r>
            <a:r>
              <a:rPr lang="nl-BE" baseline="0" dirty="0"/>
              <a:t> the </a:t>
            </a:r>
            <a:r>
              <a:rPr lang="nl-BE" baseline="0" dirty="0" err="1"/>
              <a:t>world</a:t>
            </a:r>
            <a:r>
              <a:rPr lang="nl-BE" baseline="0" dirty="0"/>
              <a:t> </a:t>
            </a:r>
            <a:r>
              <a:rPr lang="nl-BE" baseline="0" dirty="0" err="1"/>
              <a:t>around</a:t>
            </a:r>
            <a:r>
              <a:rPr lang="nl-BE" baseline="0" dirty="0"/>
              <a:t> </a:t>
            </a:r>
            <a:r>
              <a:rPr lang="nl-BE" baseline="0" dirty="0" err="1"/>
              <a:t>us</a:t>
            </a:r>
            <a:r>
              <a:rPr lang="nl-BE" baseline="0" dirty="0"/>
              <a:t> on the basis of … a picture.</a:t>
            </a:r>
            <a:endParaRPr lang="nl-BE" dirty="0"/>
          </a:p>
          <a:p>
            <a:endParaRPr lang="nl-BE" dirty="0"/>
          </a:p>
          <a:p>
            <a:r>
              <a:rPr lang="nl-BE" dirty="0"/>
              <a:t>First of </a:t>
            </a:r>
            <a:r>
              <a:rPr lang="nl-BE" dirty="0" err="1"/>
              <a:t>all</a:t>
            </a:r>
            <a:r>
              <a:rPr lang="nl-BE" dirty="0"/>
              <a:t>, the more</a:t>
            </a:r>
            <a:r>
              <a:rPr lang="nl-BE" baseline="0" dirty="0"/>
              <a:t> </a:t>
            </a:r>
            <a:r>
              <a:rPr lang="nl-BE" baseline="0" dirty="0" err="1"/>
              <a:t>you</a:t>
            </a:r>
            <a:r>
              <a:rPr lang="nl-BE" baseline="0" dirty="0"/>
              <a:t> zoom in on a detail, the more </a:t>
            </a:r>
            <a:r>
              <a:rPr lang="nl-BE" baseline="0" dirty="0" err="1"/>
              <a:t>blurred</a:t>
            </a:r>
            <a:r>
              <a:rPr lang="nl-BE" baseline="0" dirty="0"/>
              <a:t> the picture </a:t>
            </a:r>
            <a:r>
              <a:rPr lang="nl-BE" baseline="0" dirty="0" err="1"/>
              <a:t>gets</a:t>
            </a:r>
            <a:r>
              <a:rPr lang="nl-BE" baseline="0" dirty="0"/>
              <a:t>. The </a:t>
            </a:r>
            <a:r>
              <a:rPr lang="nl-BE" baseline="0" dirty="0" err="1"/>
              <a:t>same</a:t>
            </a:r>
            <a:r>
              <a:rPr lang="nl-BE" baseline="0" dirty="0"/>
              <a:t> is most of the time </a:t>
            </a:r>
            <a:r>
              <a:rPr lang="nl-BE" baseline="0" dirty="0" err="1"/>
              <a:t>true</a:t>
            </a:r>
            <a:r>
              <a:rPr lang="nl-BE" baseline="0" dirty="0"/>
              <a:t> </a:t>
            </a:r>
            <a:r>
              <a:rPr lang="nl-BE" baseline="0" dirty="0" err="1"/>
              <a:t>for</a:t>
            </a:r>
            <a:r>
              <a:rPr lang="nl-BE" baseline="0" dirty="0"/>
              <a:t> a sample </a:t>
            </a:r>
            <a:r>
              <a:rPr lang="nl-BE" baseline="0" dirty="0" err="1"/>
              <a:t>estimate</a:t>
            </a:r>
            <a:r>
              <a:rPr lang="nl-BE" baseline="0" dirty="0"/>
              <a:t>: </a:t>
            </a:r>
            <a:r>
              <a:rPr lang="nl-BE" baseline="0" dirty="0" err="1"/>
              <a:t>zooming</a:t>
            </a:r>
            <a:r>
              <a:rPr lang="nl-BE" baseline="0" dirty="0"/>
              <a:t> in on a </a:t>
            </a:r>
            <a:r>
              <a:rPr lang="nl-BE" baseline="0" dirty="0" err="1"/>
              <a:t>specific</a:t>
            </a:r>
            <a:r>
              <a:rPr lang="nl-BE" baseline="0" dirty="0"/>
              <a:t> </a:t>
            </a:r>
            <a:r>
              <a:rPr lang="nl-BE" baseline="0" dirty="0" err="1"/>
              <a:t>subpopulation</a:t>
            </a:r>
            <a:r>
              <a:rPr lang="nl-BE" baseline="0" dirty="0"/>
              <a:t> does </a:t>
            </a:r>
            <a:r>
              <a:rPr lang="nl-BE" baseline="0" dirty="0" err="1"/>
              <a:t>not</a:t>
            </a:r>
            <a:r>
              <a:rPr lang="nl-BE" baseline="0" dirty="0"/>
              <a:t> </a:t>
            </a:r>
            <a:r>
              <a:rPr lang="nl-BE" baseline="0" dirty="0" err="1"/>
              <a:t>necessarily</a:t>
            </a:r>
            <a:r>
              <a:rPr lang="nl-BE" baseline="0" dirty="0"/>
              <a:t> </a:t>
            </a:r>
            <a:r>
              <a:rPr lang="nl-BE" baseline="0" dirty="0" err="1"/>
              <a:t>result</a:t>
            </a:r>
            <a:r>
              <a:rPr lang="nl-BE" baseline="0" dirty="0"/>
              <a:t> in </a:t>
            </a:r>
            <a:r>
              <a:rPr lang="nl-BE" baseline="0" dirty="0" err="1"/>
              <a:t>gaining</a:t>
            </a:r>
            <a:r>
              <a:rPr lang="nl-BE" baseline="0" dirty="0"/>
              <a:t> </a:t>
            </a:r>
            <a:r>
              <a:rPr lang="nl-BE" baseline="0" dirty="0" err="1"/>
              <a:t>much</a:t>
            </a:r>
            <a:r>
              <a:rPr lang="nl-BE" baseline="0" dirty="0"/>
              <a:t> more </a:t>
            </a:r>
            <a:r>
              <a:rPr lang="nl-BE" baseline="0" dirty="0" err="1"/>
              <a:t>insight</a:t>
            </a:r>
            <a:r>
              <a:rPr lang="nl-BE" baseline="0" dirty="0"/>
              <a:t> </a:t>
            </a:r>
            <a:r>
              <a:rPr lang="nl-BE" baseline="0" dirty="0" err="1"/>
              <a:t>into</a:t>
            </a:r>
            <a:r>
              <a:rPr lang="nl-BE" baseline="0" dirty="0"/>
              <a:t> the details of the </a:t>
            </a:r>
            <a:r>
              <a:rPr lang="nl-BE" baseline="0" dirty="0" err="1"/>
              <a:t>world</a:t>
            </a:r>
            <a:r>
              <a:rPr lang="nl-BE" baseline="0" dirty="0"/>
              <a:t> </a:t>
            </a:r>
            <a:r>
              <a:rPr lang="nl-BE" baseline="0" dirty="0" err="1"/>
              <a:t>around</a:t>
            </a:r>
            <a:r>
              <a:rPr lang="nl-BE" baseline="0" dirty="0"/>
              <a:t> </a:t>
            </a:r>
            <a:r>
              <a:rPr lang="nl-BE" baseline="0" dirty="0" err="1"/>
              <a:t>us</a:t>
            </a:r>
            <a:r>
              <a:rPr lang="nl-BE" baseline="0" dirty="0"/>
              <a:t>, </a:t>
            </a:r>
            <a:r>
              <a:rPr lang="nl-BE" baseline="0" dirty="0" err="1"/>
              <a:t>because</a:t>
            </a:r>
            <a:r>
              <a:rPr lang="nl-BE" baseline="0" dirty="0"/>
              <a:t> </a:t>
            </a:r>
            <a:r>
              <a:rPr lang="nl-BE" baseline="0" dirty="0" err="1"/>
              <a:t>our</a:t>
            </a:r>
            <a:r>
              <a:rPr lang="nl-BE" baseline="0" dirty="0"/>
              <a:t> </a:t>
            </a:r>
            <a:r>
              <a:rPr lang="nl-BE" baseline="0" dirty="0" err="1"/>
              <a:t>estimate</a:t>
            </a:r>
            <a:r>
              <a:rPr lang="nl-BE" baseline="0" dirty="0"/>
              <a:t> </a:t>
            </a:r>
            <a:r>
              <a:rPr lang="nl-BE" baseline="0" dirty="0" err="1"/>
              <a:t>will</a:t>
            </a:r>
            <a:r>
              <a:rPr lang="nl-BE" baseline="0" dirty="0"/>
              <a:t> </a:t>
            </a:r>
            <a:r>
              <a:rPr lang="nl-BE" baseline="0" dirty="0" err="1"/>
              <a:t>be</a:t>
            </a:r>
            <a:r>
              <a:rPr lang="nl-BE" baseline="0" dirty="0"/>
              <a:t> </a:t>
            </a:r>
            <a:r>
              <a:rPr lang="nl-BE" baseline="0" dirty="0" err="1"/>
              <a:t>less</a:t>
            </a:r>
            <a:r>
              <a:rPr lang="nl-BE" baseline="0" dirty="0"/>
              <a:t> </a:t>
            </a:r>
            <a:r>
              <a:rPr lang="nl-BE" baseline="0" dirty="0" err="1"/>
              <a:t>precise</a:t>
            </a:r>
            <a:r>
              <a:rPr lang="nl-BE" baseline="0" dirty="0"/>
              <a:t> </a:t>
            </a:r>
            <a:r>
              <a:rPr lang="nl-BE" baseline="0" dirty="0" err="1"/>
              <a:t>than</a:t>
            </a:r>
            <a:r>
              <a:rPr lang="nl-BE" baseline="0" dirty="0"/>
              <a:t> </a:t>
            </a:r>
            <a:r>
              <a:rPr lang="nl-BE" baseline="0" dirty="0" err="1"/>
              <a:t>for</a:t>
            </a:r>
            <a:r>
              <a:rPr lang="nl-BE" baseline="0" dirty="0"/>
              <a:t> a </a:t>
            </a:r>
            <a:r>
              <a:rPr lang="nl-BE" baseline="0" dirty="0" err="1"/>
              <a:t>larger</a:t>
            </a:r>
            <a:r>
              <a:rPr lang="nl-BE" baseline="0" dirty="0"/>
              <a:t> </a:t>
            </a:r>
            <a:r>
              <a:rPr lang="nl-BE" baseline="0" dirty="0" err="1"/>
              <a:t>subgroup</a:t>
            </a:r>
            <a:r>
              <a:rPr lang="nl-BE" baseline="0" dirty="0"/>
              <a:t>.</a:t>
            </a:r>
          </a:p>
          <a:p>
            <a:endParaRPr lang="nl-BE" baseline="0" dirty="0"/>
          </a:p>
          <a:p>
            <a:r>
              <a:rPr lang="nl-BE" baseline="0" dirty="0"/>
              <a:t>Second, </a:t>
            </a:r>
            <a:r>
              <a:rPr lang="nl-BE" baseline="0" dirty="0" err="1"/>
              <a:t>for</a:t>
            </a:r>
            <a:r>
              <a:rPr lang="nl-BE" baseline="0" dirty="0"/>
              <a:t> a picture, the </a:t>
            </a:r>
            <a:r>
              <a:rPr lang="nl-BE" baseline="0" dirty="0" err="1"/>
              <a:t>quality</a:t>
            </a:r>
            <a:r>
              <a:rPr lang="nl-BE" baseline="0" dirty="0"/>
              <a:t> of the </a:t>
            </a:r>
            <a:r>
              <a:rPr lang="nl-BE" baseline="0" dirty="0" err="1"/>
              <a:t>method</a:t>
            </a:r>
            <a:r>
              <a:rPr lang="nl-BE" baseline="0" dirty="0"/>
              <a:t> </a:t>
            </a:r>
            <a:r>
              <a:rPr lang="nl-BE" baseline="0" dirty="0" err="1"/>
              <a:t>for</a:t>
            </a:r>
            <a:r>
              <a:rPr lang="nl-BE" baseline="0" dirty="0"/>
              <a:t> </a:t>
            </a:r>
            <a:r>
              <a:rPr lang="nl-BE" baseline="0" dirty="0" err="1"/>
              <a:t>taking</a:t>
            </a:r>
            <a:r>
              <a:rPr lang="nl-BE" baseline="0" dirty="0"/>
              <a:t> the picture is </a:t>
            </a:r>
            <a:r>
              <a:rPr lang="nl-BE" baseline="0" dirty="0" err="1"/>
              <a:t>crucial</a:t>
            </a:r>
            <a:r>
              <a:rPr lang="nl-BE" baseline="0" dirty="0"/>
              <a:t> </a:t>
            </a:r>
            <a:r>
              <a:rPr lang="nl-BE" baseline="0" dirty="0" err="1"/>
              <a:t>for</a:t>
            </a:r>
            <a:r>
              <a:rPr lang="nl-BE" baseline="0" dirty="0"/>
              <a:t> the </a:t>
            </a:r>
            <a:r>
              <a:rPr lang="nl-BE" baseline="0" dirty="0" err="1"/>
              <a:t>quality</a:t>
            </a:r>
            <a:r>
              <a:rPr lang="nl-BE" baseline="0" dirty="0"/>
              <a:t> of the picture </a:t>
            </a:r>
            <a:r>
              <a:rPr lang="nl-BE" baseline="0" dirty="0" err="1"/>
              <a:t>itself</a:t>
            </a:r>
            <a:r>
              <a:rPr lang="nl-BE" baseline="0" dirty="0"/>
              <a:t>: the </a:t>
            </a:r>
            <a:r>
              <a:rPr lang="nl-BE" baseline="0" dirty="0" err="1"/>
              <a:t>higher</a:t>
            </a:r>
            <a:r>
              <a:rPr lang="nl-BE" baseline="0" dirty="0"/>
              <a:t> the </a:t>
            </a:r>
            <a:r>
              <a:rPr lang="nl-BE" baseline="0" dirty="0" err="1"/>
              <a:t>resolution</a:t>
            </a:r>
            <a:r>
              <a:rPr lang="nl-BE" baseline="0" dirty="0"/>
              <a:t>, the </a:t>
            </a:r>
            <a:r>
              <a:rPr lang="nl-BE" baseline="0" dirty="0" err="1"/>
              <a:t>sharper</a:t>
            </a:r>
            <a:r>
              <a:rPr lang="nl-BE" baseline="0" dirty="0"/>
              <a:t> the image </a:t>
            </a:r>
            <a:r>
              <a:rPr lang="nl-BE" baseline="0" dirty="0" err="1"/>
              <a:t>will</a:t>
            </a:r>
            <a:r>
              <a:rPr lang="nl-BE" baseline="0" dirty="0"/>
              <a:t> </a:t>
            </a:r>
            <a:r>
              <a:rPr lang="nl-BE" baseline="0" dirty="0" err="1"/>
              <a:t>be</a:t>
            </a:r>
            <a:r>
              <a:rPr lang="nl-BE" baseline="0" dirty="0"/>
              <a:t>. The </a:t>
            </a:r>
            <a:r>
              <a:rPr lang="nl-BE" baseline="0" dirty="0" err="1"/>
              <a:t>same</a:t>
            </a:r>
            <a:r>
              <a:rPr lang="nl-BE" baseline="0" dirty="0"/>
              <a:t> is </a:t>
            </a:r>
            <a:r>
              <a:rPr lang="nl-BE" baseline="0" dirty="0" err="1"/>
              <a:t>true</a:t>
            </a:r>
            <a:r>
              <a:rPr lang="nl-BE" baseline="0" dirty="0"/>
              <a:t> </a:t>
            </a:r>
            <a:r>
              <a:rPr lang="nl-BE" baseline="0" dirty="0" err="1"/>
              <a:t>for</a:t>
            </a:r>
            <a:r>
              <a:rPr lang="nl-BE" baseline="0" dirty="0"/>
              <a:t> sample </a:t>
            </a:r>
            <a:r>
              <a:rPr lang="nl-BE" baseline="0" dirty="0" err="1"/>
              <a:t>estimates</a:t>
            </a:r>
            <a:r>
              <a:rPr lang="nl-BE" baseline="0" dirty="0"/>
              <a:t>: the </a:t>
            </a:r>
            <a:r>
              <a:rPr lang="nl-BE" baseline="0" dirty="0" err="1"/>
              <a:t>better</a:t>
            </a:r>
            <a:r>
              <a:rPr lang="nl-BE" baseline="0" dirty="0"/>
              <a:t> the sample design </a:t>
            </a:r>
            <a:r>
              <a:rPr lang="nl-BE" baseline="0" dirty="0" err="1"/>
              <a:t>ensures</a:t>
            </a:r>
            <a:r>
              <a:rPr lang="nl-BE" baseline="0" dirty="0"/>
              <a:t> </a:t>
            </a:r>
            <a:r>
              <a:rPr lang="nl-BE" baseline="0" dirty="0" err="1"/>
              <a:t>that</a:t>
            </a:r>
            <a:r>
              <a:rPr lang="nl-BE" baseline="0" dirty="0"/>
              <a:t> </a:t>
            </a:r>
            <a:r>
              <a:rPr lang="nl-BE" baseline="0" dirty="0" err="1"/>
              <a:t>all</a:t>
            </a:r>
            <a:r>
              <a:rPr lang="nl-BE" baseline="0" dirty="0"/>
              <a:t> </a:t>
            </a:r>
            <a:r>
              <a:rPr lang="nl-BE" baseline="0" dirty="0" err="1"/>
              <a:t>parts</a:t>
            </a:r>
            <a:r>
              <a:rPr lang="nl-BE" baseline="0" dirty="0"/>
              <a:t> of the </a:t>
            </a:r>
            <a:r>
              <a:rPr lang="nl-BE" baseline="0" dirty="0" err="1"/>
              <a:t>population</a:t>
            </a:r>
            <a:r>
              <a:rPr lang="nl-BE" baseline="0" dirty="0"/>
              <a:t> are </a:t>
            </a:r>
            <a:r>
              <a:rPr lang="nl-BE" baseline="0" dirty="0" err="1"/>
              <a:t>represented</a:t>
            </a:r>
            <a:r>
              <a:rPr lang="nl-BE" baseline="0" dirty="0"/>
              <a:t> in the survey, the more </a:t>
            </a:r>
            <a:r>
              <a:rPr lang="nl-BE" baseline="0" dirty="0" err="1"/>
              <a:t>precise</a:t>
            </a:r>
            <a:r>
              <a:rPr lang="nl-BE" baseline="0" dirty="0"/>
              <a:t> the sample </a:t>
            </a:r>
            <a:r>
              <a:rPr lang="nl-BE" baseline="0" dirty="0" err="1"/>
              <a:t>estimates</a:t>
            </a:r>
            <a:r>
              <a:rPr lang="nl-BE" baseline="0" dirty="0"/>
              <a:t> </a:t>
            </a:r>
            <a:r>
              <a:rPr lang="nl-BE" baseline="0" dirty="0" err="1"/>
              <a:t>will</a:t>
            </a:r>
            <a:r>
              <a:rPr lang="nl-BE" baseline="0" dirty="0"/>
              <a:t> </a:t>
            </a:r>
            <a:r>
              <a:rPr lang="nl-BE" baseline="0" dirty="0" err="1"/>
              <a:t>be</a:t>
            </a:r>
            <a:r>
              <a:rPr lang="nl-BE" baseline="0" dirty="0"/>
              <a:t>.</a:t>
            </a:r>
          </a:p>
          <a:p>
            <a:endParaRPr lang="nl-BE" baseline="0" dirty="0"/>
          </a:p>
          <a:p>
            <a:r>
              <a:rPr lang="nl-BE" baseline="0" dirty="0" err="1"/>
              <a:t>However</a:t>
            </a:r>
            <a:r>
              <a:rPr lang="nl-BE" baseline="0" dirty="0"/>
              <a:t>, </a:t>
            </a:r>
            <a:r>
              <a:rPr lang="nl-BE" baseline="0" dirty="0" err="1"/>
              <a:t>there</a:t>
            </a:r>
            <a:r>
              <a:rPr lang="nl-BE" baseline="0" dirty="0"/>
              <a:t> is </a:t>
            </a:r>
            <a:r>
              <a:rPr lang="nl-BE" baseline="0" dirty="0" err="1"/>
              <a:t>an</a:t>
            </a:r>
            <a:r>
              <a:rPr lang="nl-BE" baseline="0" dirty="0"/>
              <a:t> important </a:t>
            </a:r>
            <a:r>
              <a:rPr lang="nl-BE" baseline="0" dirty="0" err="1"/>
              <a:t>difference</a:t>
            </a:r>
            <a:r>
              <a:rPr lang="nl-BE" baseline="0" dirty="0"/>
              <a:t> </a:t>
            </a:r>
            <a:r>
              <a:rPr lang="nl-BE" baseline="0" dirty="0" err="1"/>
              <a:t>between</a:t>
            </a:r>
            <a:r>
              <a:rPr lang="nl-BE" baseline="0" dirty="0"/>
              <a:t> </a:t>
            </a:r>
            <a:r>
              <a:rPr lang="nl-BE" baseline="0" dirty="0" err="1"/>
              <a:t>using</a:t>
            </a:r>
            <a:r>
              <a:rPr lang="nl-BE" baseline="0" dirty="0"/>
              <a:t> a picture </a:t>
            </a:r>
            <a:r>
              <a:rPr lang="nl-BE" baseline="0" dirty="0" err="1"/>
              <a:t>for</a:t>
            </a:r>
            <a:r>
              <a:rPr lang="nl-BE" baseline="0" dirty="0"/>
              <a:t> </a:t>
            </a:r>
            <a:r>
              <a:rPr lang="nl-BE" baseline="0" dirty="0" err="1"/>
              <a:t>observing</a:t>
            </a:r>
            <a:r>
              <a:rPr lang="nl-BE" baseline="0" dirty="0"/>
              <a:t> the </a:t>
            </a:r>
            <a:r>
              <a:rPr lang="nl-BE" baseline="0" dirty="0" err="1"/>
              <a:t>world</a:t>
            </a:r>
            <a:r>
              <a:rPr lang="nl-BE" baseline="0" dirty="0"/>
              <a:t> and </a:t>
            </a:r>
            <a:r>
              <a:rPr lang="nl-BE" baseline="0" dirty="0" err="1"/>
              <a:t>using</a:t>
            </a:r>
            <a:r>
              <a:rPr lang="nl-BE" baseline="0" dirty="0"/>
              <a:t> a sample </a:t>
            </a:r>
            <a:r>
              <a:rPr lang="nl-BE" baseline="0" dirty="0" err="1"/>
              <a:t>for</a:t>
            </a:r>
            <a:r>
              <a:rPr lang="nl-BE" baseline="0" dirty="0"/>
              <a:t> telling </a:t>
            </a:r>
            <a:r>
              <a:rPr lang="nl-BE" baseline="0" dirty="0" err="1"/>
              <a:t>us</a:t>
            </a:r>
            <a:r>
              <a:rPr lang="nl-BE" baseline="0" dirty="0"/>
              <a:t> </a:t>
            </a:r>
            <a:r>
              <a:rPr lang="nl-BE" baseline="0" dirty="0" err="1"/>
              <a:t>how</a:t>
            </a:r>
            <a:r>
              <a:rPr lang="nl-BE" baseline="0" dirty="0"/>
              <a:t> </a:t>
            </a:r>
            <a:r>
              <a:rPr lang="nl-BE" baseline="0" dirty="0" err="1"/>
              <a:t>this</a:t>
            </a:r>
            <a:r>
              <a:rPr lang="nl-BE" baseline="0" dirty="0"/>
              <a:t> </a:t>
            </a:r>
            <a:r>
              <a:rPr lang="nl-BE" baseline="0" dirty="0" err="1"/>
              <a:t>world</a:t>
            </a:r>
            <a:r>
              <a:rPr lang="nl-BE" baseline="0" dirty="0"/>
              <a:t> looks </a:t>
            </a:r>
            <a:r>
              <a:rPr lang="nl-BE" baseline="0" dirty="0" err="1"/>
              <a:t>like</a:t>
            </a:r>
            <a:r>
              <a:rPr lang="nl-BE" baseline="0" dirty="0"/>
              <a:t>: In the case of a picture </a:t>
            </a:r>
            <a:r>
              <a:rPr lang="nl-BE" baseline="0" dirty="0" err="1"/>
              <a:t>it</a:t>
            </a:r>
            <a:r>
              <a:rPr lang="nl-BE" baseline="0" dirty="0"/>
              <a:t> is easy </a:t>
            </a:r>
            <a:r>
              <a:rPr lang="nl-BE" baseline="0" dirty="0" err="1"/>
              <a:t>to</a:t>
            </a:r>
            <a:r>
              <a:rPr lang="nl-BE" baseline="0" dirty="0"/>
              <a:t> </a:t>
            </a:r>
            <a:r>
              <a:rPr lang="nl-BE" baseline="0" dirty="0" err="1"/>
              <a:t>observe</a:t>
            </a:r>
            <a:r>
              <a:rPr lang="nl-BE" baseline="0" dirty="0"/>
              <a:t> the </a:t>
            </a:r>
            <a:r>
              <a:rPr lang="nl-BE" baseline="0" dirty="0" err="1"/>
              <a:t>precision</a:t>
            </a:r>
            <a:r>
              <a:rPr lang="nl-BE" baseline="0" dirty="0"/>
              <a:t> of the image we get. </a:t>
            </a:r>
            <a:r>
              <a:rPr lang="nl-BE" baseline="0" dirty="0" err="1"/>
              <a:t>This</a:t>
            </a:r>
            <a:r>
              <a:rPr lang="nl-BE" baseline="0" dirty="0"/>
              <a:t> is </a:t>
            </a:r>
            <a:r>
              <a:rPr lang="nl-BE" baseline="0" dirty="0" err="1"/>
              <a:t>not</a:t>
            </a:r>
            <a:r>
              <a:rPr lang="nl-BE" baseline="0" dirty="0"/>
              <a:t> the case </a:t>
            </a:r>
            <a:r>
              <a:rPr lang="nl-BE" baseline="0" dirty="0" err="1"/>
              <a:t>for</a:t>
            </a:r>
            <a:r>
              <a:rPr lang="nl-BE" baseline="0" dirty="0"/>
              <a:t> a sample </a:t>
            </a:r>
            <a:r>
              <a:rPr lang="nl-BE" baseline="0" dirty="0" err="1"/>
              <a:t>estimate</a:t>
            </a:r>
            <a:r>
              <a:rPr lang="nl-BE" baseline="0" dirty="0"/>
              <a:t>: in </a:t>
            </a:r>
            <a:r>
              <a:rPr lang="nl-BE" baseline="0" dirty="0" err="1"/>
              <a:t>that</a:t>
            </a:r>
            <a:r>
              <a:rPr lang="nl-BE" baseline="0" dirty="0"/>
              <a:t> case </a:t>
            </a:r>
            <a:r>
              <a:rPr lang="nl-BE" baseline="0" dirty="0" err="1"/>
              <a:t>there</a:t>
            </a:r>
            <a:r>
              <a:rPr lang="nl-BE" baseline="0" dirty="0"/>
              <a:t> is </a:t>
            </a:r>
            <a:r>
              <a:rPr lang="nl-BE" baseline="0" dirty="0" err="1"/>
              <a:t>only</a:t>
            </a:r>
            <a:r>
              <a:rPr lang="nl-BE" baseline="0" dirty="0"/>
              <a:t> </a:t>
            </a:r>
            <a:r>
              <a:rPr lang="nl-BE" baseline="0" dirty="0" err="1"/>
              <a:t>one</a:t>
            </a:r>
            <a:r>
              <a:rPr lang="nl-BE" baseline="0" dirty="0"/>
              <a:t> way </a:t>
            </a:r>
            <a:r>
              <a:rPr lang="nl-BE" baseline="0" dirty="0" err="1"/>
              <a:t>to</a:t>
            </a:r>
            <a:r>
              <a:rPr lang="nl-BE" baseline="0" dirty="0"/>
              <a:t> </a:t>
            </a:r>
            <a:r>
              <a:rPr lang="nl-BE" baseline="0" dirty="0" err="1"/>
              <a:t>find</a:t>
            </a:r>
            <a:r>
              <a:rPr lang="nl-BE" baseline="0" dirty="0"/>
              <a:t> out the </a:t>
            </a:r>
            <a:r>
              <a:rPr lang="nl-BE" baseline="0" dirty="0" err="1"/>
              <a:t>precision</a:t>
            </a:r>
            <a:r>
              <a:rPr lang="nl-BE" baseline="0" dirty="0"/>
              <a:t>, </a:t>
            </a:r>
            <a:r>
              <a:rPr lang="nl-BE" baseline="0" dirty="0" err="1"/>
              <a:t>that</a:t>
            </a:r>
            <a:r>
              <a:rPr lang="nl-BE" baseline="0" dirty="0"/>
              <a:t> is: </a:t>
            </a:r>
            <a:r>
              <a:rPr lang="nl-BE" baseline="0" dirty="0" err="1"/>
              <a:t>to</a:t>
            </a:r>
            <a:r>
              <a:rPr lang="nl-BE" baseline="0" dirty="0"/>
              <a:t> </a:t>
            </a:r>
            <a:r>
              <a:rPr lang="nl-BE" baseline="0" dirty="0" err="1"/>
              <a:t>calculate</a:t>
            </a:r>
            <a:r>
              <a:rPr lang="nl-BE" baseline="0" dirty="0"/>
              <a:t> the sampling </a:t>
            </a:r>
            <a:r>
              <a:rPr lang="nl-BE" baseline="0" dirty="0" err="1"/>
              <a:t>variance</a:t>
            </a:r>
            <a:r>
              <a:rPr lang="nl-BE" baseline="0" dirty="0"/>
              <a:t>.</a:t>
            </a:r>
          </a:p>
          <a:p>
            <a:endParaRPr lang="nl-BE" baseline="0" dirty="0"/>
          </a:p>
          <a:p>
            <a:r>
              <a:rPr lang="nl-BE" baseline="0" dirty="0"/>
              <a:t>And </a:t>
            </a:r>
            <a:r>
              <a:rPr lang="nl-BE" baseline="0" dirty="0" err="1"/>
              <a:t>it</a:t>
            </a:r>
            <a:r>
              <a:rPr lang="nl-BE" baseline="0" dirty="0"/>
              <a:t> is </a:t>
            </a:r>
            <a:r>
              <a:rPr lang="nl-BE" baseline="0" dirty="0" err="1"/>
              <a:t>precisely</a:t>
            </a:r>
            <a:r>
              <a:rPr lang="nl-BE" baseline="0" dirty="0"/>
              <a:t> </a:t>
            </a:r>
            <a:r>
              <a:rPr lang="nl-BE" baseline="0" dirty="0" err="1"/>
              <a:t>because</a:t>
            </a:r>
            <a:r>
              <a:rPr lang="nl-BE" baseline="0" dirty="0"/>
              <a:t> we </a:t>
            </a:r>
            <a:r>
              <a:rPr lang="nl-BE" baseline="0" dirty="0" err="1"/>
              <a:t>cannot</a:t>
            </a:r>
            <a:r>
              <a:rPr lang="nl-BE" baseline="0" dirty="0"/>
              <a:t> </a:t>
            </a:r>
            <a:r>
              <a:rPr lang="nl-BE" baseline="0" dirty="0" err="1"/>
              <a:t>directly</a:t>
            </a:r>
            <a:r>
              <a:rPr lang="nl-BE" baseline="0" dirty="0"/>
              <a:t> </a:t>
            </a:r>
            <a:r>
              <a:rPr lang="nl-BE" baseline="0" dirty="0" err="1"/>
              <a:t>observe</a:t>
            </a:r>
            <a:r>
              <a:rPr lang="nl-BE" baseline="0" dirty="0"/>
              <a:t> the </a:t>
            </a:r>
            <a:r>
              <a:rPr lang="nl-BE" baseline="0" dirty="0" err="1"/>
              <a:t>precision</a:t>
            </a:r>
            <a:r>
              <a:rPr lang="nl-BE" baseline="0" dirty="0"/>
              <a:t> of a sample </a:t>
            </a:r>
            <a:r>
              <a:rPr lang="nl-BE" baseline="0" dirty="0" err="1"/>
              <a:t>estimate</a:t>
            </a:r>
            <a:r>
              <a:rPr lang="nl-BE" baseline="0" dirty="0"/>
              <a:t>, </a:t>
            </a:r>
            <a:r>
              <a:rPr lang="nl-BE" baseline="0" dirty="0" err="1"/>
              <a:t>that</a:t>
            </a:r>
            <a:r>
              <a:rPr lang="nl-BE" baseline="0" dirty="0"/>
              <a:t> without </a:t>
            </a:r>
            <a:r>
              <a:rPr lang="nl-BE" baseline="0" dirty="0" err="1"/>
              <a:t>an</a:t>
            </a:r>
            <a:r>
              <a:rPr lang="nl-BE" baseline="0" dirty="0"/>
              <a:t> </a:t>
            </a:r>
            <a:r>
              <a:rPr lang="nl-BE" baseline="0" dirty="0" err="1"/>
              <a:t>estimate</a:t>
            </a:r>
            <a:r>
              <a:rPr lang="nl-BE" baseline="0" dirty="0"/>
              <a:t> of </a:t>
            </a:r>
            <a:r>
              <a:rPr lang="nl-BE" baseline="0" dirty="0" err="1"/>
              <a:t>its</a:t>
            </a:r>
            <a:r>
              <a:rPr lang="nl-BE" baseline="0" dirty="0"/>
              <a:t> </a:t>
            </a:r>
            <a:r>
              <a:rPr lang="nl-BE" baseline="0" dirty="0" err="1"/>
              <a:t>precision</a:t>
            </a:r>
            <a:r>
              <a:rPr lang="nl-BE" baseline="0" dirty="0"/>
              <a:t>, a point </a:t>
            </a:r>
            <a:r>
              <a:rPr lang="nl-BE" baseline="0" dirty="0" err="1"/>
              <a:t>estimate</a:t>
            </a:r>
            <a:r>
              <a:rPr lang="nl-BE" baseline="0" dirty="0"/>
              <a:t> is </a:t>
            </a:r>
            <a:r>
              <a:rPr lang="nl-BE" baseline="0" dirty="0" err="1"/>
              <a:t>pointless</a:t>
            </a:r>
            <a:r>
              <a:rPr lang="nl-BE" baseline="0" dirty="0"/>
              <a:t>.</a:t>
            </a:r>
            <a:endParaRPr lang="en-GB" dirty="0"/>
          </a:p>
        </p:txBody>
      </p:sp>
      <p:sp>
        <p:nvSpPr>
          <p:cNvPr id="4" name="Slide Number Placeholder 3"/>
          <p:cNvSpPr>
            <a:spLocks noGrp="1"/>
          </p:cNvSpPr>
          <p:nvPr>
            <p:ph type="sldNum" sz="quarter" idx="10"/>
          </p:nvPr>
        </p:nvSpPr>
        <p:spPr/>
        <p:txBody>
          <a:bodyPr/>
          <a:lstStyle/>
          <a:p>
            <a:pPr>
              <a:defRPr/>
            </a:pPr>
            <a:fld id="{34436C27-1AC5-47A2-8475-9069BBE6005B}" type="slidenum">
              <a:rPr lang="en-US" smtClean="0"/>
              <a:pPr>
                <a:defRPr/>
              </a:pPr>
              <a:t>24</a:t>
            </a:fld>
            <a:endParaRPr lang="en-US"/>
          </a:p>
        </p:txBody>
      </p:sp>
    </p:spTree>
    <p:extLst>
      <p:ext uri="{BB962C8B-B14F-4D97-AF65-F5344CB8AC3E}">
        <p14:creationId xmlns:p14="http://schemas.microsoft.com/office/powerpoint/2010/main" val="14915303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34436C27-1AC5-47A2-8475-9069BBE6005B}" type="slidenum">
              <a:rPr lang="en-US" smtClean="0"/>
              <a:pPr>
                <a:defRPr/>
              </a:pPr>
              <a:t>28</a:t>
            </a:fld>
            <a:endParaRPr lang="en-US"/>
          </a:p>
        </p:txBody>
      </p:sp>
    </p:spTree>
    <p:extLst>
      <p:ext uri="{BB962C8B-B14F-4D97-AF65-F5344CB8AC3E}">
        <p14:creationId xmlns:p14="http://schemas.microsoft.com/office/powerpoint/2010/main" val="14915303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34436C27-1AC5-47A2-8475-9069BBE6005B}" type="slidenum">
              <a:rPr lang="en-US" smtClean="0"/>
              <a:pPr>
                <a:defRPr/>
              </a:pPr>
              <a:t>29</a:t>
            </a:fld>
            <a:endParaRPr lang="en-US"/>
          </a:p>
        </p:txBody>
      </p:sp>
    </p:spTree>
    <p:extLst>
      <p:ext uri="{BB962C8B-B14F-4D97-AF65-F5344CB8AC3E}">
        <p14:creationId xmlns:p14="http://schemas.microsoft.com/office/powerpoint/2010/main" val="14915303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l-BE" dirty="0"/>
              <a:t>In</a:t>
            </a:r>
            <a:r>
              <a:rPr lang="nl-BE" baseline="0" dirty="0"/>
              <a:t> </a:t>
            </a:r>
            <a:r>
              <a:rPr lang="nl-BE" baseline="0" dirty="0" err="1"/>
              <a:t>this</a:t>
            </a:r>
            <a:r>
              <a:rPr lang="nl-BE" baseline="0" dirty="0"/>
              <a:t> </a:t>
            </a:r>
            <a:r>
              <a:rPr lang="nl-BE" baseline="0" dirty="0" err="1"/>
              <a:t>presentation</a:t>
            </a:r>
            <a:r>
              <a:rPr lang="nl-BE" baseline="0" dirty="0"/>
              <a:t> I focus on random error </a:t>
            </a:r>
            <a:r>
              <a:rPr lang="nl-BE" baseline="0" dirty="0" err="1"/>
              <a:t>only</a:t>
            </a:r>
            <a:r>
              <a:rPr lang="nl-BE" baseline="0" dirty="0"/>
              <a:t>. </a:t>
            </a:r>
          </a:p>
          <a:p>
            <a:endParaRPr lang="nl-BE" baseline="0" dirty="0"/>
          </a:p>
          <a:p>
            <a:r>
              <a:rPr lang="nl-BE" baseline="0" dirty="0"/>
              <a:t>Of course </a:t>
            </a:r>
            <a:r>
              <a:rPr lang="nl-BE" baseline="0" dirty="0" err="1"/>
              <a:t>there</a:t>
            </a:r>
            <a:r>
              <a:rPr lang="nl-BE" baseline="0" dirty="0"/>
              <a:t> is </a:t>
            </a:r>
            <a:r>
              <a:rPr lang="nl-BE" baseline="0" dirty="0" err="1"/>
              <a:t>also</a:t>
            </a:r>
            <a:r>
              <a:rPr lang="nl-BE" baseline="0" dirty="0"/>
              <a:t> bias and non-random error. </a:t>
            </a:r>
          </a:p>
          <a:p>
            <a:endParaRPr lang="nl-BE" baseline="0" dirty="0"/>
          </a:p>
          <a:p>
            <a:r>
              <a:rPr lang="nl-BE" baseline="0" dirty="0" err="1"/>
              <a:t>However</a:t>
            </a:r>
            <a:r>
              <a:rPr lang="nl-BE" baseline="0" dirty="0"/>
              <a:t>, </a:t>
            </a:r>
            <a:r>
              <a:rPr lang="nl-BE" baseline="0" dirty="0" err="1"/>
              <a:t>often</a:t>
            </a:r>
            <a:r>
              <a:rPr lang="nl-BE" baseline="0" dirty="0"/>
              <a:t> the impact of </a:t>
            </a:r>
            <a:r>
              <a:rPr lang="nl-BE" baseline="0" dirty="0" err="1"/>
              <a:t>this</a:t>
            </a:r>
            <a:r>
              <a:rPr lang="nl-BE" baseline="0" dirty="0"/>
              <a:t> bias is </a:t>
            </a:r>
            <a:r>
              <a:rPr lang="nl-BE" baseline="0" dirty="0" err="1"/>
              <a:t>much</a:t>
            </a:r>
            <a:r>
              <a:rPr lang="nl-BE" baseline="0" dirty="0"/>
              <a:t> harder </a:t>
            </a:r>
            <a:r>
              <a:rPr lang="nl-BE" baseline="0" dirty="0" err="1"/>
              <a:t>to</a:t>
            </a:r>
            <a:r>
              <a:rPr lang="nl-BE" baseline="0" dirty="0"/>
              <a:t> </a:t>
            </a:r>
            <a:r>
              <a:rPr lang="nl-BE" baseline="0" dirty="0" err="1"/>
              <a:t>estimate</a:t>
            </a:r>
            <a:r>
              <a:rPr lang="nl-BE" baseline="0" dirty="0"/>
              <a:t>. </a:t>
            </a:r>
          </a:p>
          <a:p>
            <a:endParaRPr lang="nl-BE" baseline="0" dirty="0"/>
          </a:p>
          <a:p>
            <a:r>
              <a:rPr lang="nl-BE" baseline="0" dirty="0" err="1"/>
              <a:t>Therefore</a:t>
            </a:r>
            <a:r>
              <a:rPr lang="nl-BE" baseline="0" dirty="0"/>
              <a:t>, the </a:t>
            </a:r>
            <a:r>
              <a:rPr lang="nl-BE" baseline="0" dirty="0" err="1"/>
              <a:t>mere</a:t>
            </a:r>
            <a:r>
              <a:rPr lang="nl-BE" baseline="0" dirty="0"/>
              <a:t> </a:t>
            </a:r>
            <a:r>
              <a:rPr lang="nl-BE" baseline="0" dirty="0" err="1"/>
              <a:t>fact</a:t>
            </a:r>
            <a:r>
              <a:rPr lang="nl-BE" baseline="0" dirty="0"/>
              <a:t> of </a:t>
            </a:r>
            <a:r>
              <a:rPr lang="nl-BE" baseline="0" dirty="0" err="1"/>
              <a:t>its</a:t>
            </a:r>
            <a:r>
              <a:rPr lang="nl-BE" baseline="0" dirty="0"/>
              <a:t> </a:t>
            </a:r>
            <a:r>
              <a:rPr lang="nl-BE" baseline="0" dirty="0" err="1"/>
              <a:t>existence</a:t>
            </a:r>
            <a:r>
              <a:rPr lang="nl-BE" baseline="0" dirty="0"/>
              <a:t> </a:t>
            </a:r>
            <a:r>
              <a:rPr lang="nl-BE" baseline="0" dirty="0" err="1"/>
              <a:t>should</a:t>
            </a:r>
            <a:r>
              <a:rPr lang="nl-BE" baseline="0" dirty="0"/>
              <a:t> </a:t>
            </a:r>
            <a:r>
              <a:rPr lang="nl-BE" baseline="0" dirty="0" err="1"/>
              <a:t>be</a:t>
            </a:r>
            <a:r>
              <a:rPr lang="nl-BE" baseline="0" dirty="0"/>
              <a:t> no </a:t>
            </a:r>
            <a:r>
              <a:rPr lang="nl-BE" baseline="0" dirty="0" err="1"/>
              <a:t>excuse</a:t>
            </a:r>
            <a:r>
              <a:rPr lang="nl-BE" baseline="0" dirty="0"/>
              <a:t> </a:t>
            </a:r>
            <a:r>
              <a:rPr lang="nl-BE" baseline="0" dirty="0" err="1"/>
              <a:t>for</a:t>
            </a:r>
            <a:r>
              <a:rPr lang="nl-BE" baseline="0" dirty="0"/>
              <a:t> </a:t>
            </a:r>
            <a:r>
              <a:rPr lang="nl-BE" baseline="0" dirty="0" err="1"/>
              <a:t>not</a:t>
            </a:r>
            <a:r>
              <a:rPr lang="nl-BE" baseline="0" dirty="0"/>
              <a:t> </a:t>
            </a:r>
            <a:r>
              <a:rPr lang="nl-BE" baseline="0" dirty="0" err="1"/>
              <a:t>to</a:t>
            </a:r>
            <a:r>
              <a:rPr lang="nl-BE" baseline="0" dirty="0"/>
              <a:t> </a:t>
            </a:r>
            <a:r>
              <a:rPr lang="nl-BE" baseline="0" dirty="0" err="1"/>
              <a:t>calculate</a:t>
            </a:r>
            <a:r>
              <a:rPr lang="nl-BE" baseline="0" dirty="0"/>
              <a:t> the random error. </a:t>
            </a:r>
          </a:p>
          <a:p>
            <a:endParaRPr lang="nl-BE" baseline="0" dirty="0"/>
          </a:p>
          <a:p>
            <a:r>
              <a:rPr lang="nl-BE" baseline="0" dirty="0" err="1"/>
              <a:t>Furthermore</a:t>
            </a:r>
            <a:r>
              <a:rPr lang="nl-BE" baseline="0" dirty="0"/>
              <a:t>, </a:t>
            </a:r>
            <a:r>
              <a:rPr lang="nl-BE" baseline="0" dirty="0" err="1"/>
              <a:t>if</a:t>
            </a:r>
            <a:r>
              <a:rPr lang="nl-BE" baseline="0" dirty="0"/>
              <a:t> we present </a:t>
            </a:r>
            <a:r>
              <a:rPr lang="nl-BE" baseline="0" dirty="0" err="1"/>
              <a:t>consistently</a:t>
            </a:r>
            <a:r>
              <a:rPr lang="nl-BE" baseline="0" dirty="0"/>
              <a:t> standard </a:t>
            </a:r>
            <a:r>
              <a:rPr lang="nl-BE" baseline="0" dirty="0" err="1"/>
              <a:t>errors</a:t>
            </a:r>
            <a:r>
              <a:rPr lang="nl-BE" baseline="0" dirty="0"/>
              <a:t> and </a:t>
            </a:r>
            <a:r>
              <a:rPr lang="nl-BE" baseline="0" dirty="0" err="1"/>
              <a:t>confidence</a:t>
            </a:r>
            <a:r>
              <a:rPr lang="nl-BE" baseline="0" dirty="0"/>
              <a:t> </a:t>
            </a:r>
            <a:r>
              <a:rPr lang="nl-BE" baseline="0" dirty="0" err="1"/>
              <a:t>intervals</a:t>
            </a:r>
            <a:r>
              <a:rPr lang="nl-BE" baseline="0" dirty="0"/>
              <a:t>, users </a:t>
            </a:r>
            <a:r>
              <a:rPr lang="nl-BE" baseline="0" dirty="0" err="1"/>
              <a:t>will</a:t>
            </a:r>
            <a:r>
              <a:rPr lang="nl-BE" baseline="0" dirty="0"/>
              <a:t> </a:t>
            </a:r>
            <a:r>
              <a:rPr lang="nl-BE" baseline="0" dirty="0" err="1"/>
              <a:t>be</a:t>
            </a:r>
            <a:r>
              <a:rPr lang="nl-BE" baseline="0" dirty="0"/>
              <a:t> </a:t>
            </a:r>
            <a:r>
              <a:rPr lang="nl-BE" baseline="0" dirty="0" err="1"/>
              <a:t>come</a:t>
            </a:r>
            <a:r>
              <a:rPr lang="nl-BE" baseline="0" dirty="0"/>
              <a:t> </a:t>
            </a:r>
            <a:r>
              <a:rPr lang="nl-BE" baseline="0" dirty="0" err="1"/>
              <a:t>also</a:t>
            </a:r>
            <a:r>
              <a:rPr lang="nl-BE" baseline="0" dirty="0"/>
              <a:t> more </a:t>
            </a:r>
            <a:r>
              <a:rPr lang="nl-BE" baseline="0" dirty="0" err="1"/>
              <a:t>cautious</a:t>
            </a:r>
            <a:r>
              <a:rPr lang="nl-BE" baseline="0" dirty="0"/>
              <a:t> </a:t>
            </a:r>
            <a:r>
              <a:rPr lang="nl-BE" baseline="0" dirty="0" err="1"/>
              <a:t>regarding</a:t>
            </a:r>
            <a:r>
              <a:rPr lang="nl-BE" baseline="0" dirty="0"/>
              <a:t> non-random </a:t>
            </a:r>
            <a:r>
              <a:rPr lang="nl-BE" baseline="0" dirty="0" err="1"/>
              <a:t>errors</a:t>
            </a:r>
            <a:r>
              <a:rPr lang="nl-BE" baseline="0" dirty="0"/>
              <a:t>.</a:t>
            </a:r>
            <a:endParaRPr lang="nl-BE" dirty="0"/>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628C8A9-2233-4B66-97D4-6E0ABC0E18EF}" type="slidenum">
              <a:rPr lang="en-US" smtClean="0">
                <a:latin typeface="Calibri" pitchFamily="34" charset="0"/>
              </a:rPr>
              <a:pPr eaLnBrk="1" hangingPunct="1"/>
              <a:t>30</a:t>
            </a:fld>
            <a:endParaRPr lang="en-US">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t>Clearly indicate what you mean with ‘precision of a point estimate’</a:t>
            </a:r>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9865FAB-19BC-4B1A-B93F-2308A4ADAB2F}" type="slidenum">
              <a:rPr lang="en-US" smtClean="0">
                <a:latin typeface="Calibri" pitchFamily="34" charset="0"/>
              </a:rPr>
              <a:pPr eaLnBrk="1" hangingPunct="1"/>
              <a:t>33</a:t>
            </a:fld>
            <a:endParaRPr lang="en-US">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Een</a:t>
            </a:r>
            <a:r>
              <a:rPr lang="en-GB" dirty="0"/>
              <a:t> pot: a jar</a:t>
            </a:r>
          </a:p>
        </p:txBody>
      </p:sp>
      <p:sp>
        <p:nvSpPr>
          <p:cNvPr id="4" name="Slide Number Placeholder 3"/>
          <p:cNvSpPr>
            <a:spLocks noGrp="1"/>
          </p:cNvSpPr>
          <p:nvPr>
            <p:ph type="sldNum" sz="quarter" idx="10"/>
          </p:nvPr>
        </p:nvSpPr>
        <p:spPr/>
        <p:txBody>
          <a:bodyPr/>
          <a:lstStyle/>
          <a:p>
            <a:pPr>
              <a:defRPr/>
            </a:pPr>
            <a:fld id="{E05654B0-3C53-4EA8-83D6-E29E38500EC5}" type="slidenum">
              <a:rPr lang="en-US" smtClean="0"/>
              <a:pPr>
                <a:defRPr/>
              </a:pPr>
              <a:t>37</a:t>
            </a:fld>
            <a:endParaRPr lang="en-US"/>
          </a:p>
        </p:txBody>
      </p:sp>
    </p:spTree>
    <p:extLst>
      <p:ext uri="{BB962C8B-B14F-4D97-AF65-F5344CB8AC3E}">
        <p14:creationId xmlns:p14="http://schemas.microsoft.com/office/powerpoint/2010/main" val="194821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BE"/>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378DFF6-1482-432C-842B-53DEA5FBD8EC}" type="slidenum">
              <a:rPr lang="en-US" smtClean="0">
                <a:latin typeface="Calibri" pitchFamily="34" charset="0"/>
              </a:rPr>
              <a:pPr eaLnBrk="1" hangingPunct="1"/>
              <a:t>39</a:t>
            </a:fld>
            <a:endParaRPr lang="en-US">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t>Under-estimation due to extra source of random error and over-estimation of the number of respondents</a:t>
            </a:r>
          </a:p>
        </p:txBody>
      </p:sp>
      <p:sp>
        <p:nvSpPr>
          <p:cNvPr id="65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04D2CC2-F07B-41A4-AD38-9CF405586618}" type="slidenum">
              <a:rPr lang="en-US" smtClean="0">
                <a:latin typeface="Calibri" pitchFamily="34" charset="0"/>
              </a:rPr>
              <a:pPr eaLnBrk="1" hangingPunct="1"/>
              <a:t>43</a:t>
            </a:fld>
            <a:endParaRPr lang="en-US">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t>Under estimation due to extra source of random error and over-estimation of the number of respondents</a:t>
            </a:r>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476A9AD-8506-4D98-A284-0B7CDEF5CA88}" type="slidenum">
              <a:rPr lang="en-US" smtClean="0">
                <a:latin typeface="Calibri" pitchFamily="34" charset="0"/>
              </a:rPr>
              <a:pPr eaLnBrk="1" hangingPunct="1"/>
              <a:t>44</a:t>
            </a:fld>
            <a:endParaRPr lang="en-US">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Point: 5,74%</a:t>
            </a:r>
          </a:p>
          <a:p>
            <a:endParaRPr lang="nl-BE" dirty="0"/>
          </a:p>
          <a:p>
            <a:r>
              <a:rPr lang="nl-BE" dirty="0"/>
              <a:t>Full / persons = 2,47</a:t>
            </a:r>
          </a:p>
          <a:p>
            <a:r>
              <a:rPr lang="nl-BE" dirty="0"/>
              <a:t>Full</a:t>
            </a:r>
            <a:r>
              <a:rPr lang="nl-BE" baseline="0" dirty="0"/>
              <a:t> / </a:t>
            </a:r>
            <a:r>
              <a:rPr lang="nl-BE" baseline="0" dirty="0" err="1"/>
              <a:t>households</a:t>
            </a:r>
            <a:r>
              <a:rPr lang="nl-BE" baseline="0" dirty="0"/>
              <a:t> = 1,53</a:t>
            </a:r>
          </a:p>
          <a:p>
            <a:endParaRPr lang="nl-BE" baseline="0" dirty="0"/>
          </a:p>
          <a:p>
            <a:r>
              <a:rPr lang="nl-BE" baseline="0" dirty="0"/>
              <a:t>CI-arm: </a:t>
            </a:r>
          </a:p>
          <a:p>
            <a:r>
              <a:rPr lang="nl-BE" baseline="0" dirty="0"/>
              <a:t>Persons: 0,4</a:t>
            </a:r>
          </a:p>
          <a:p>
            <a:r>
              <a:rPr lang="nl-BE" baseline="0" dirty="0" err="1"/>
              <a:t>Households</a:t>
            </a:r>
            <a:r>
              <a:rPr lang="nl-BE" baseline="0" dirty="0"/>
              <a:t>: 0,7</a:t>
            </a:r>
          </a:p>
          <a:p>
            <a:r>
              <a:rPr lang="nl-BE" baseline="0" dirty="0"/>
              <a:t>Full: 1,02</a:t>
            </a:r>
            <a:endParaRPr lang="nl-BE" dirty="0"/>
          </a:p>
          <a:p>
            <a:endParaRPr lang="en-GB" dirty="0"/>
          </a:p>
        </p:txBody>
      </p:sp>
      <p:sp>
        <p:nvSpPr>
          <p:cNvPr id="4" name="Slide Number Placeholder 3"/>
          <p:cNvSpPr>
            <a:spLocks noGrp="1"/>
          </p:cNvSpPr>
          <p:nvPr>
            <p:ph type="sldNum" sz="quarter" idx="10"/>
          </p:nvPr>
        </p:nvSpPr>
        <p:spPr/>
        <p:txBody>
          <a:bodyPr/>
          <a:lstStyle/>
          <a:p>
            <a:pPr>
              <a:defRPr/>
            </a:pPr>
            <a:fld id="{34436C27-1AC5-47A2-8475-9069BBE6005B}" type="slidenum">
              <a:rPr lang="en-US" smtClean="0"/>
              <a:pPr>
                <a:defRPr/>
              </a:pPr>
              <a:t>60</a:t>
            </a:fld>
            <a:endParaRPr lang="en-US"/>
          </a:p>
        </p:txBody>
      </p:sp>
    </p:spTree>
    <p:extLst>
      <p:ext uri="{BB962C8B-B14F-4D97-AF65-F5344CB8AC3E}">
        <p14:creationId xmlns:p14="http://schemas.microsoft.com/office/powerpoint/2010/main" val="2849644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757F6-E087-484E-93CD-65CB90C0D4F5}"/>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0B43E9B5-8DA6-4E11-9B6F-6913F3015A6B}"/>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F50AFCA-35CB-4ED3-BF42-C953D86A59D1}"/>
              </a:ext>
            </a:extLst>
          </p:cNvPr>
          <p:cNvSpPr>
            <a:spLocks noGrp="1"/>
          </p:cNvSpPr>
          <p:nvPr>
            <p:ph type="dt" sz="half" idx="10"/>
          </p:nvPr>
        </p:nvSpPr>
        <p:spPr/>
        <p:txBody>
          <a:bodyPr/>
          <a:lstStyle/>
          <a:p>
            <a:fld id="{3D636C07-7E76-46D3-B86B-6AF7C60E533E}" type="datetimeFigureOut">
              <a:rPr lang="nl-NL" smtClean="0"/>
              <a:t>27-11-2020</a:t>
            </a:fld>
            <a:endParaRPr lang="nl-NL"/>
          </a:p>
        </p:txBody>
      </p:sp>
      <p:sp>
        <p:nvSpPr>
          <p:cNvPr id="5" name="Footer Placeholder 4">
            <a:extLst>
              <a:ext uri="{FF2B5EF4-FFF2-40B4-BE49-F238E27FC236}">
                <a16:creationId xmlns:a16="http://schemas.microsoft.com/office/drawing/2014/main" id="{A5761EC3-2564-447D-BE7A-E4768768CCC8}"/>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A50C15E8-F6E7-4B05-97C5-91ACCFF6976C}"/>
              </a:ext>
            </a:extLst>
          </p:cNvPr>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3068958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DA7E-E7D5-4DFA-90FA-0AD3C90FE80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DE17983-1E99-4DF0-8423-133C5CDEEA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8DD6F96-F205-45ED-B1DA-1D1A44D6D1EF}"/>
              </a:ext>
            </a:extLst>
          </p:cNvPr>
          <p:cNvSpPr>
            <a:spLocks noGrp="1"/>
          </p:cNvSpPr>
          <p:nvPr>
            <p:ph type="dt" sz="half" idx="10"/>
          </p:nvPr>
        </p:nvSpPr>
        <p:spPr/>
        <p:txBody>
          <a:bodyPr/>
          <a:lstStyle/>
          <a:p>
            <a:fld id="{3D636C07-7E76-46D3-B86B-6AF7C60E533E}" type="datetimeFigureOut">
              <a:rPr lang="nl-NL" smtClean="0"/>
              <a:t>27-11-2020</a:t>
            </a:fld>
            <a:endParaRPr lang="nl-NL"/>
          </a:p>
        </p:txBody>
      </p:sp>
      <p:sp>
        <p:nvSpPr>
          <p:cNvPr id="5" name="Footer Placeholder 4">
            <a:extLst>
              <a:ext uri="{FF2B5EF4-FFF2-40B4-BE49-F238E27FC236}">
                <a16:creationId xmlns:a16="http://schemas.microsoft.com/office/drawing/2014/main" id="{C17D8A61-7438-43C7-9B6C-F13B2B72808B}"/>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7B0BD78A-7FB2-49E0-8AE3-5E5E13E016B7}"/>
              </a:ext>
            </a:extLst>
          </p:cNvPr>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1819971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106A6-D214-4C2D-B865-201845C1E662}"/>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456E027-1223-4ADE-88B1-C0A491289C82}"/>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0D9B5F-2064-4F35-81FA-12C335964308}"/>
              </a:ext>
            </a:extLst>
          </p:cNvPr>
          <p:cNvSpPr>
            <a:spLocks noGrp="1"/>
          </p:cNvSpPr>
          <p:nvPr>
            <p:ph type="dt" sz="half" idx="10"/>
          </p:nvPr>
        </p:nvSpPr>
        <p:spPr/>
        <p:txBody>
          <a:bodyPr/>
          <a:lstStyle/>
          <a:p>
            <a:fld id="{3D636C07-7E76-46D3-B86B-6AF7C60E533E}" type="datetimeFigureOut">
              <a:rPr lang="nl-NL" smtClean="0"/>
              <a:t>27-11-2020</a:t>
            </a:fld>
            <a:endParaRPr lang="nl-NL"/>
          </a:p>
        </p:txBody>
      </p:sp>
      <p:sp>
        <p:nvSpPr>
          <p:cNvPr id="5" name="Footer Placeholder 4">
            <a:extLst>
              <a:ext uri="{FF2B5EF4-FFF2-40B4-BE49-F238E27FC236}">
                <a16:creationId xmlns:a16="http://schemas.microsoft.com/office/drawing/2014/main" id="{590CCC51-90B2-4FC2-B876-4E505CC97DDD}"/>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AA02DD69-E9F0-4FED-B8DC-05CEB4BDC597}"/>
              </a:ext>
            </a:extLst>
          </p:cNvPr>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2565887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210E1-6961-4F17-950F-8FC8E01AB26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6B06882-A776-419E-B810-F40BD97D9F70}"/>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E09F5A5-3D06-41AC-927E-911D74D196DD}"/>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1306648-922D-46B9-A790-1C3FCEE88828}"/>
              </a:ext>
            </a:extLst>
          </p:cNvPr>
          <p:cNvSpPr>
            <a:spLocks noGrp="1"/>
          </p:cNvSpPr>
          <p:nvPr>
            <p:ph type="dt" sz="half" idx="10"/>
          </p:nvPr>
        </p:nvSpPr>
        <p:spPr/>
        <p:txBody>
          <a:bodyPr/>
          <a:lstStyle/>
          <a:p>
            <a:fld id="{3D636C07-7E76-46D3-B86B-6AF7C60E533E}" type="datetimeFigureOut">
              <a:rPr lang="nl-NL" smtClean="0"/>
              <a:t>27-11-2020</a:t>
            </a:fld>
            <a:endParaRPr lang="nl-NL"/>
          </a:p>
        </p:txBody>
      </p:sp>
      <p:sp>
        <p:nvSpPr>
          <p:cNvPr id="6" name="Footer Placeholder 5">
            <a:extLst>
              <a:ext uri="{FF2B5EF4-FFF2-40B4-BE49-F238E27FC236}">
                <a16:creationId xmlns:a16="http://schemas.microsoft.com/office/drawing/2014/main" id="{EA9164C6-8161-45C2-9DF6-4BBCA38AF6CC}"/>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546A00CB-22FB-4611-9769-2C018409D81A}"/>
              </a:ext>
            </a:extLst>
          </p:cNvPr>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2178692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107DE-7B83-4C22-AE23-33FCB4030FD0}"/>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B762C71-2DAA-4D99-8CA0-3587A910C11C}"/>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6D0F20C9-DAC4-4C1B-86E5-B9D2F59B4AF9}"/>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1B9450E-5D78-4A6F-8EDE-570E265E384F}"/>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319ABBF0-5E28-4756-AF20-F11FB4431AAD}"/>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AF2D5A5-409D-4617-BE47-D195A8CBE262}"/>
              </a:ext>
            </a:extLst>
          </p:cNvPr>
          <p:cNvSpPr>
            <a:spLocks noGrp="1"/>
          </p:cNvSpPr>
          <p:nvPr>
            <p:ph type="dt" sz="half" idx="10"/>
          </p:nvPr>
        </p:nvSpPr>
        <p:spPr/>
        <p:txBody>
          <a:bodyPr/>
          <a:lstStyle/>
          <a:p>
            <a:fld id="{3D636C07-7E76-46D3-B86B-6AF7C60E533E}" type="datetimeFigureOut">
              <a:rPr lang="nl-NL" smtClean="0"/>
              <a:t>27-11-2020</a:t>
            </a:fld>
            <a:endParaRPr lang="nl-NL"/>
          </a:p>
        </p:txBody>
      </p:sp>
      <p:sp>
        <p:nvSpPr>
          <p:cNvPr id="8" name="Footer Placeholder 7">
            <a:extLst>
              <a:ext uri="{FF2B5EF4-FFF2-40B4-BE49-F238E27FC236}">
                <a16:creationId xmlns:a16="http://schemas.microsoft.com/office/drawing/2014/main" id="{E6B2D425-97EA-490B-9026-22842CBB2F4B}"/>
              </a:ext>
            </a:extLst>
          </p:cNvPr>
          <p:cNvSpPr>
            <a:spLocks noGrp="1"/>
          </p:cNvSpPr>
          <p:nvPr>
            <p:ph type="ftr" sz="quarter" idx="11"/>
          </p:nvPr>
        </p:nvSpPr>
        <p:spPr/>
        <p:txBody>
          <a:bodyPr/>
          <a:lstStyle/>
          <a:p>
            <a:endParaRPr lang="nl-NL"/>
          </a:p>
        </p:txBody>
      </p:sp>
      <p:sp>
        <p:nvSpPr>
          <p:cNvPr id="9" name="Slide Number Placeholder 8">
            <a:extLst>
              <a:ext uri="{FF2B5EF4-FFF2-40B4-BE49-F238E27FC236}">
                <a16:creationId xmlns:a16="http://schemas.microsoft.com/office/drawing/2014/main" id="{1B2F206B-E74F-44B0-BF47-69A4650A5830}"/>
              </a:ext>
            </a:extLst>
          </p:cNvPr>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336900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10109-8FF5-49CA-8B32-52008BCCC12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0AAD598-EBF9-4E65-B8DB-598E9C41519F}"/>
              </a:ext>
            </a:extLst>
          </p:cNvPr>
          <p:cNvSpPr>
            <a:spLocks noGrp="1"/>
          </p:cNvSpPr>
          <p:nvPr>
            <p:ph type="dt" sz="half" idx="10"/>
          </p:nvPr>
        </p:nvSpPr>
        <p:spPr/>
        <p:txBody>
          <a:bodyPr/>
          <a:lstStyle/>
          <a:p>
            <a:fld id="{3D636C07-7E76-46D3-B86B-6AF7C60E533E}" type="datetimeFigureOut">
              <a:rPr lang="nl-NL" smtClean="0"/>
              <a:t>27-11-2020</a:t>
            </a:fld>
            <a:endParaRPr lang="nl-NL"/>
          </a:p>
        </p:txBody>
      </p:sp>
      <p:sp>
        <p:nvSpPr>
          <p:cNvPr id="4" name="Footer Placeholder 3">
            <a:extLst>
              <a:ext uri="{FF2B5EF4-FFF2-40B4-BE49-F238E27FC236}">
                <a16:creationId xmlns:a16="http://schemas.microsoft.com/office/drawing/2014/main" id="{12622883-9A97-438B-91E7-C75A43207C1B}"/>
              </a:ext>
            </a:extLst>
          </p:cNvPr>
          <p:cNvSpPr>
            <a:spLocks noGrp="1"/>
          </p:cNvSpPr>
          <p:nvPr>
            <p:ph type="ftr" sz="quarter" idx="11"/>
          </p:nvPr>
        </p:nvSpPr>
        <p:spPr/>
        <p:txBody>
          <a:bodyPr/>
          <a:lstStyle/>
          <a:p>
            <a:endParaRPr lang="nl-NL"/>
          </a:p>
        </p:txBody>
      </p:sp>
      <p:sp>
        <p:nvSpPr>
          <p:cNvPr id="5" name="Slide Number Placeholder 4">
            <a:extLst>
              <a:ext uri="{FF2B5EF4-FFF2-40B4-BE49-F238E27FC236}">
                <a16:creationId xmlns:a16="http://schemas.microsoft.com/office/drawing/2014/main" id="{FD71E9C5-C66A-47DA-B80C-52B370A032CC}"/>
              </a:ext>
            </a:extLst>
          </p:cNvPr>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3705671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135B2A-62F6-443F-8BC3-D575856AD5A9}"/>
              </a:ext>
            </a:extLst>
          </p:cNvPr>
          <p:cNvSpPr>
            <a:spLocks noGrp="1"/>
          </p:cNvSpPr>
          <p:nvPr>
            <p:ph type="dt" sz="half" idx="10"/>
          </p:nvPr>
        </p:nvSpPr>
        <p:spPr/>
        <p:txBody>
          <a:bodyPr/>
          <a:lstStyle/>
          <a:p>
            <a:fld id="{3D636C07-7E76-46D3-B86B-6AF7C60E533E}" type="datetimeFigureOut">
              <a:rPr lang="nl-NL" smtClean="0"/>
              <a:t>27-11-2020</a:t>
            </a:fld>
            <a:endParaRPr lang="nl-NL"/>
          </a:p>
        </p:txBody>
      </p:sp>
      <p:sp>
        <p:nvSpPr>
          <p:cNvPr id="3" name="Footer Placeholder 2">
            <a:extLst>
              <a:ext uri="{FF2B5EF4-FFF2-40B4-BE49-F238E27FC236}">
                <a16:creationId xmlns:a16="http://schemas.microsoft.com/office/drawing/2014/main" id="{2581E2AA-F27D-40A7-BD7C-EB30A8AEBDD2}"/>
              </a:ext>
            </a:extLst>
          </p:cNvPr>
          <p:cNvSpPr>
            <a:spLocks noGrp="1"/>
          </p:cNvSpPr>
          <p:nvPr>
            <p:ph type="ftr" sz="quarter" idx="11"/>
          </p:nvPr>
        </p:nvSpPr>
        <p:spPr/>
        <p:txBody>
          <a:bodyPr/>
          <a:lstStyle/>
          <a:p>
            <a:endParaRPr lang="nl-NL"/>
          </a:p>
        </p:txBody>
      </p:sp>
      <p:sp>
        <p:nvSpPr>
          <p:cNvPr id="4" name="Slide Number Placeholder 3">
            <a:extLst>
              <a:ext uri="{FF2B5EF4-FFF2-40B4-BE49-F238E27FC236}">
                <a16:creationId xmlns:a16="http://schemas.microsoft.com/office/drawing/2014/main" id="{68CA33A8-FC64-4F6D-B297-B7B49960CE2B}"/>
              </a:ext>
            </a:extLst>
          </p:cNvPr>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699904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6D0AA-176F-45A1-8D7E-8D505FC73A84}"/>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16C3D3A-85E9-4246-B5BB-DA668E43A437}"/>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D2C7298-B3A8-4D37-95BF-AD6D8474B8E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4EEABCD7-AD1D-4F54-AB55-EF36C334D453}"/>
              </a:ext>
            </a:extLst>
          </p:cNvPr>
          <p:cNvSpPr>
            <a:spLocks noGrp="1"/>
          </p:cNvSpPr>
          <p:nvPr>
            <p:ph type="dt" sz="half" idx="10"/>
          </p:nvPr>
        </p:nvSpPr>
        <p:spPr/>
        <p:txBody>
          <a:bodyPr/>
          <a:lstStyle/>
          <a:p>
            <a:fld id="{3D636C07-7E76-46D3-B86B-6AF7C60E533E}" type="datetimeFigureOut">
              <a:rPr lang="nl-NL" smtClean="0"/>
              <a:t>27-11-2020</a:t>
            </a:fld>
            <a:endParaRPr lang="nl-NL"/>
          </a:p>
        </p:txBody>
      </p:sp>
      <p:sp>
        <p:nvSpPr>
          <p:cNvPr id="6" name="Footer Placeholder 5">
            <a:extLst>
              <a:ext uri="{FF2B5EF4-FFF2-40B4-BE49-F238E27FC236}">
                <a16:creationId xmlns:a16="http://schemas.microsoft.com/office/drawing/2014/main" id="{FDA2E899-4D1B-4EE0-98C7-BCA31A6E394F}"/>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E7106B14-87B1-4ABF-B6E5-07CD49947E69}"/>
              </a:ext>
            </a:extLst>
          </p:cNvPr>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466005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F4383-7066-4775-B2E4-05CD848AFAA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DB82074-FE8F-4FB7-9D2B-A833914A19FA}"/>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FE54DE93-8C02-42F2-8314-72AC2E72660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4D71A3C-B4D5-42AC-9A99-B560866EE752}"/>
              </a:ext>
            </a:extLst>
          </p:cNvPr>
          <p:cNvSpPr>
            <a:spLocks noGrp="1"/>
          </p:cNvSpPr>
          <p:nvPr>
            <p:ph type="dt" sz="half" idx="10"/>
          </p:nvPr>
        </p:nvSpPr>
        <p:spPr/>
        <p:txBody>
          <a:bodyPr/>
          <a:lstStyle/>
          <a:p>
            <a:fld id="{3D636C07-7E76-46D3-B86B-6AF7C60E533E}" type="datetimeFigureOut">
              <a:rPr lang="nl-NL" smtClean="0"/>
              <a:t>27-11-2020</a:t>
            </a:fld>
            <a:endParaRPr lang="nl-NL"/>
          </a:p>
        </p:txBody>
      </p:sp>
      <p:sp>
        <p:nvSpPr>
          <p:cNvPr id="6" name="Footer Placeholder 5">
            <a:extLst>
              <a:ext uri="{FF2B5EF4-FFF2-40B4-BE49-F238E27FC236}">
                <a16:creationId xmlns:a16="http://schemas.microsoft.com/office/drawing/2014/main" id="{6931324E-FB0C-4CDD-8B7F-33F037A8C905}"/>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D10FA977-4973-4AA2-82AF-0A6B09B0DFE9}"/>
              </a:ext>
            </a:extLst>
          </p:cNvPr>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1089822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59608-FEE9-41E0-8E8A-B9B88B837EF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72E6E15-F4BB-4771-9A60-5220864E98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66E9985-212A-47C8-B5A5-1F064DAA12EA}"/>
              </a:ext>
            </a:extLst>
          </p:cNvPr>
          <p:cNvSpPr>
            <a:spLocks noGrp="1"/>
          </p:cNvSpPr>
          <p:nvPr>
            <p:ph type="dt" sz="half" idx="10"/>
          </p:nvPr>
        </p:nvSpPr>
        <p:spPr/>
        <p:txBody>
          <a:bodyPr/>
          <a:lstStyle/>
          <a:p>
            <a:fld id="{3D636C07-7E76-46D3-B86B-6AF7C60E533E}" type="datetimeFigureOut">
              <a:rPr lang="nl-NL" smtClean="0"/>
              <a:t>27-11-2020</a:t>
            </a:fld>
            <a:endParaRPr lang="nl-NL"/>
          </a:p>
        </p:txBody>
      </p:sp>
      <p:sp>
        <p:nvSpPr>
          <p:cNvPr id="5" name="Footer Placeholder 4">
            <a:extLst>
              <a:ext uri="{FF2B5EF4-FFF2-40B4-BE49-F238E27FC236}">
                <a16:creationId xmlns:a16="http://schemas.microsoft.com/office/drawing/2014/main" id="{D6A13646-084F-497C-A696-63483174D191}"/>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D9EDFD57-3CAF-479A-9FF3-535C93FF5AD8}"/>
              </a:ext>
            </a:extLst>
          </p:cNvPr>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2568537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11DB29B-53C7-4984-9F72-82D2224463A4}"/>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E906282-4D47-45B6-9CFA-C7BE23F817BC}"/>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A1D264-1405-4FAB-B194-EDDEC600C8AA}"/>
              </a:ext>
            </a:extLst>
          </p:cNvPr>
          <p:cNvSpPr>
            <a:spLocks noGrp="1"/>
          </p:cNvSpPr>
          <p:nvPr>
            <p:ph type="dt" sz="half" idx="10"/>
          </p:nvPr>
        </p:nvSpPr>
        <p:spPr/>
        <p:txBody>
          <a:bodyPr/>
          <a:lstStyle/>
          <a:p>
            <a:fld id="{3D636C07-7E76-46D3-B86B-6AF7C60E533E}" type="datetimeFigureOut">
              <a:rPr lang="nl-NL" smtClean="0"/>
              <a:t>27-11-2020</a:t>
            </a:fld>
            <a:endParaRPr lang="nl-NL"/>
          </a:p>
        </p:txBody>
      </p:sp>
      <p:sp>
        <p:nvSpPr>
          <p:cNvPr id="5" name="Footer Placeholder 4">
            <a:extLst>
              <a:ext uri="{FF2B5EF4-FFF2-40B4-BE49-F238E27FC236}">
                <a16:creationId xmlns:a16="http://schemas.microsoft.com/office/drawing/2014/main" id="{FF3060D4-FA71-43E8-984A-D4D8FF0F7B08}"/>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57E807EF-24D8-43C0-82AF-B08CEDBA26CD}"/>
              </a:ext>
            </a:extLst>
          </p:cNvPr>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437663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ECB268-73B8-474C-9719-F594DC87C29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E1D1C3F-DF02-492F-B548-856076B8F92A}"/>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9C85F0F-E547-46A1-95D0-BF9BE4ACFC0C}"/>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D636C07-7E76-46D3-B86B-6AF7C60E533E}" type="datetimeFigureOut">
              <a:rPr lang="nl-NL" smtClean="0"/>
              <a:t>27-11-2020</a:t>
            </a:fld>
            <a:endParaRPr lang="nl-NL"/>
          </a:p>
        </p:txBody>
      </p:sp>
      <p:sp>
        <p:nvSpPr>
          <p:cNvPr id="5" name="Footer Placeholder 4">
            <a:extLst>
              <a:ext uri="{FF2B5EF4-FFF2-40B4-BE49-F238E27FC236}">
                <a16:creationId xmlns:a16="http://schemas.microsoft.com/office/drawing/2014/main" id="{6D66D786-E1ED-4B36-955B-D1E0372E8CE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l-NL"/>
          </a:p>
        </p:txBody>
      </p:sp>
      <p:sp>
        <p:nvSpPr>
          <p:cNvPr id="6" name="Slide Number Placeholder 5">
            <a:extLst>
              <a:ext uri="{FF2B5EF4-FFF2-40B4-BE49-F238E27FC236}">
                <a16:creationId xmlns:a16="http://schemas.microsoft.com/office/drawing/2014/main" id="{F4C60819-1A62-48BA-BCC4-7885118839E2}"/>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9096D49-DAE3-40DE-93E0-41688E0A5016}" type="slidenum">
              <a:rPr lang="nl-NL" smtClean="0"/>
              <a:t>‹#›</a:t>
            </a:fld>
            <a:endParaRPr lang="nl-NL"/>
          </a:p>
        </p:txBody>
      </p:sp>
    </p:spTree>
    <p:extLst>
      <p:ext uri="{BB962C8B-B14F-4D97-AF65-F5344CB8AC3E}">
        <p14:creationId xmlns:p14="http://schemas.microsoft.com/office/powerpoint/2010/main" val="3193468150"/>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l-B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tim.goedeme@spi.ox.ac.u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br>
              <a:rPr lang="en-GB" sz="2500" dirty="0"/>
            </a:br>
            <a:r>
              <a:rPr lang="en-GB" sz="2500" dirty="0"/>
              <a:t>Methods in Social Research – Quantitative research</a:t>
            </a:r>
            <a:br>
              <a:rPr lang="en-GB" sz="2500" dirty="0"/>
            </a:br>
            <a:br>
              <a:rPr lang="en-GB" sz="2500" dirty="0"/>
            </a:br>
            <a:r>
              <a:rPr lang="en-GB" sz="2500" dirty="0"/>
              <a:t>Ph.D. Programme in Global studies</a:t>
            </a:r>
            <a:br>
              <a:rPr lang="en-GB" sz="2500" dirty="0"/>
            </a:br>
            <a:r>
              <a:rPr lang="en-GB" sz="2500" dirty="0" err="1"/>
              <a:t>Università</a:t>
            </a:r>
            <a:r>
              <a:rPr lang="en-GB" sz="2500" dirty="0"/>
              <a:t> </a:t>
            </a:r>
            <a:r>
              <a:rPr lang="en-GB" sz="2500" dirty="0" err="1"/>
              <a:t>degli</a:t>
            </a:r>
            <a:r>
              <a:rPr lang="en-GB" sz="2500" dirty="0"/>
              <a:t> </a:t>
            </a:r>
            <a:r>
              <a:rPr lang="en-GB" sz="2500" dirty="0" err="1"/>
              <a:t>studi</a:t>
            </a:r>
            <a:r>
              <a:rPr lang="en-GB" sz="2500" dirty="0"/>
              <a:t> di Urbino Carlo Bo</a:t>
            </a:r>
          </a:p>
        </p:txBody>
      </p:sp>
      <p:sp>
        <p:nvSpPr>
          <p:cNvPr id="3" name="Subtitle 2"/>
          <p:cNvSpPr>
            <a:spLocks noGrp="1"/>
          </p:cNvSpPr>
          <p:nvPr>
            <p:ph type="subTitle" idx="1"/>
          </p:nvPr>
        </p:nvSpPr>
        <p:spPr>
          <a:xfrm>
            <a:off x="1259632" y="4149080"/>
            <a:ext cx="6400800" cy="769640"/>
          </a:xfrm>
        </p:spPr>
        <p:txBody>
          <a:bodyPr>
            <a:noAutofit/>
          </a:bodyPr>
          <a:lstStyle/>
          <a:p>
            <a:r>
              <a:rPr lang="en-GB" sz="2000" dirty="0"/>
              <a:t>Tim Goedemé, PhD</a:t>
            </a:r>
          </a:p>
          <a:p>
            <a:r>
              <a:rPr lang="en-GB" sz="2000" dirty="0">
                <a:hlinkClick r:id="rId3"/>
              </a:rPr>
              <a:t>tim.goedeme@spi.ox.ac.uk</a:t>
            </a:r>
            <a:r>
              <a:rPr lang="en-GB" sz="2000" dirty="0"/>
              <a:t> </a:t>
            </a:r>
          </a:p>
          <a:p>
            <a:endParaRPr lang="en-GB" sz="2000" dirty="0"/>
          </a:p>
          <a:p>
            <a:r>
              <a:rPr lang="en-GB" sz="2000" dirty="0"/>
              <a:t>Lecture 2 – 24/11/2020</a:t>
            </a:r>
          </a:p>
        </p:txBody>
      </p:sp>
    </p:spTree>
    <p:extLst>
      <p:ext uri="{BB962C8B-B14F-4D97-AF65-F5344CB8AC3E}">
        <p14:creationId xmlns:p14="http://schemas.microsoft.com/office/powerpoint/2010/main" val="3601386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81C94-B1CE-4589-8D58-8669EAF36979}"/>
              </a:ext>
            </a:extLst>
          </p:cNvPr>
          <p:cNvSpPr>
            <a:spLocks noGrp="1"/>
          </p:cNvSpPr>
          <p:nvPr>
            <p:ph type="title"/>
          </p:nvPr>
        </p:nvSpPr>
        <p:spPr/>
        <p:txBody>
          <a:bodyPr/>
          <a:lstStyle/>
          <a:p>
            <a:r>
              <a:rPr lang="en-GB" dirty="0"/>
              <a:t>Overview of the course</a:t>
            </a:r>
          </a:p>
        </p:txBody>
      </p:sp>
      <p:sp>
        <p:nvSpPr>
          <p:cNvPr id="3" name="Content Placeholder 2">
            <a:extLst>
              <a:ext uri="{FF2B5EF4-FFF2-40B4-BE49-F238E27FC236}">
                <a16:creationId xmlns:a16="http://schemas.microsoft.com/office/drawing/2014/main" id="{F23EF992-377F-4BC0-8A03-281303EF92FE}"/>
              </a:ext>
            </a:extLst>
          </p:cNvPr>
          <p:cNvSpPr>
            <a:spLocks noGrp="1"/>
          </p:cNvSpPr>
          <p:nvPr>
            <p:ph idx="1"/>
          </p:nvPr>
        </p:nvSpPr>
        <p:spPr/>
        <p:txBody>
          <a:bodyPr/>
          <a:lstStyle/>
          <a:p>
            <a:pPr marL="457200" indent="-457200">
              <a:spcBef>
                <a:spcPts val="1800"/>
              </a:spcBef>
              <a:spcAft>
                <a:spcPts val="1800"/>
              </a:spcAft>
              <a:buFont typeface="+mj-lt"/>
              <a:buAutoNum type="arabicPeriod"/>
            </a:pPr>
            <a:r>
              <a:rPr lang="en-GB" dirty="0"/>
              <a:t>Introduction to quantitative research and social indicators</a:t>
            </a:r>
          </a:p>
          <a:p>
            <a:pPr marL="457200" indent="-457200">
              <a:spcBef>
                <a:spcPts val="1800"/>
              </a:spcBef>
              <a:spcAft>
                <a:spcPts val="1800"/>
              </a:spcAft>
              <a:buFont typeface="+mj-lt"/>
              <a:buAutoNum type="arabicPeriod"/>
            </a:pPr>
            <a:r>
              <a:rPr lang="en-GB" b="1" dirty="0"/>
              <a:t>Survey data and total survey error, including sampling variance</a:t>
            </a:r>
          </a:p>
          <a:p>
            <a:pPr marL="457200" indent="-457200">
              <a:spcBef>
                <a:spcPts val="1800"/>
              </a:spcBef>
              <a:spcAft>
                <a:spcPts val="1800"/>
              </a:spcAft>
              <a:buFont typeface="+mj-lt"/>
              <a:buAutoNum type="arabicPeriod"/>
            </a:pPr>
            <a:r>
              <a:rPr lang="en-GB" dirty="0"/>
              <a:t>Causality</a:t>
            </a:r>
          </a:p>
          <a:p>
            <a:pPr marL="457200" indent="-457200">
              <a:spcBef>
                <a:spcPts val="1800"/>
              </a:spcBef>
              <a:spcAft>
                <a:spcPts val="1800"/>
              </a:spcAft>
              <a:buFont typeface="+mj-lt"/>
              <a:buAutoNum type="arabicPeriod"/>
            </a:pPr>
            <a:r>
              <a:rPr lang="en-GB" dirty="0"/>
              <a:t>Quantitative research techniques to identify drivers</a:t>
            </a:r>
          </a:p>
          <a:p>
            <a:pPr marL="457200" indent="-457200">
              <a:spcBef>
                <a:spcPts val="1800"/>
              </a:spcBef>
              <a:spcAft>
                <a:spcPts val="1800"/>
              </a:spcAft>
              <a:buFont typeface="+mj-lt"/>
              <a:buAutoNum type="arabicPeriod"/>
            </a:pPr>
            <a:r>
              <a:rPr lang="en-GB" dirty="0"/>
              <a:t>Setting up your own research project</a:t>
            </a:r>
          </a:p>
          <a:p>
            <a:pPr marL="0" indent="0">
              <a:spcBef>
                <a:spcPts val="1800"/>
              </a:spcBef>
              <a:spcAft>
                <a:spcPts val="1800"/>
              </a:spcAft>
              <a:buNone/>
            </a:pPr>
            <a:r>
              <a:rPr lang="en-GB" dirty="0"/>
              <a:t>=&gt; Perspective of (social) policy, poverty and inequality</a:t>
            </a:r>
          </a:p>
        </p:txBody>
      </p:sp>
    </p:spTree>
    <p:extLst>
      <p:ext uri="{BB962C8B-B14F-4D97-AF65-F5344CB8AC3E}">
        <p14:creationId xmlns:p14="http://schemas.microsoft.com/office/powerpoint/2010/main" val="4050031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966B0-8103-4062-B52A-06EE5CA7649C}"/>
              </a:ext>
            </a:extLst>
          </p:cNvPr>
          <p:cNvSpPr>
            <a:spLocks noGrp="1"/>
          </p:cNvSpPr>
          <p:nvPr>
            <p:ph type="title"/>
          </p:nvPr>
        </p:nvSpPr>
        <p:spPr/>
        <p:txBody>
          <a:bodyPr/>
          <a:lstStyle/>
          <a:p>
            <a:r>
              <a:rPr lang="en-GB" dirty="0"/>
              <a:t>Today’s lecture</a:t>
            </a:r>
          </a:p>
        </p:txBody>
      </p:sp>
      <p:sp>
        <p:nvSpPr>
          <p:cNvPr id="3" name="Content Placeholder 2">
            <a:extLst>
              <a:ext uri="{FF2B5EF4-FFF2-40B4-BE49-F238E27FC236}">
                <a16:creationId xmlns:a16="http://schemas.microsoft.com/office/drawing/2014/main" id="{39F989A4-F5E8-48D2-BBF3-EDB118EF4830}"/>
              </a:ext>
            </a:extLst>
          </p:cNvPr>
          <p:cNvSpPr>
            <a:spLocks noGrp="1"/>
          </p:cNvSpPr>
          <p:nvPr>
            <p:ph idx="1"/>
          </p:nvPr>
        </p:nvSpPr>
        <p:spPr/>
        <p:txBody>
          <a:bodyPr/>
          <a:lstStyle/>
          <a:p>
            <a:r>
              <a:rPr lang="en-GB" dirty="0"/>
              <a:t>Main aim: better understand the various limitations quantitative data (especially from samples) face</a:t>
            </a:r>
          </a:p>
          <a:p>
            <a:endParaRPr lang="en-GB" dirty="0"/>
          </a:p>
          <a:p>
            <a:r>
              <a:rPr lang="en-GB" dirty="0"/>
              <a:t>Familiarise with Total survey error paradigm, and reflect on how this can be applied on various types of research (Part 1)</a:t>
            </a:r>
          </a:p>
          <a:p>
            <a:endParaRPr lang="en-GB" dirty="0"/>
          </a:p>
          <a:p>
            <a:r>
              <a:rPr lang="en-GB" dirty="0"/>
              <a:t>Understand key issues in estimating and interpreting the sampling variance of </a:t>
            </a:r>
            <a:r>
              <a:rPr lang="en-GB"/>
              <a:t>survey estimates (Part 2)</a:t>
            </a:r>
            <a:endParaRPr lang="en-GB" dirty="0"/>
          </a:p>
        </p:txBody>
      </p:sp>
    </p:spTree>
    <p:extLst>
      <p:ext uri="{BB962C8B-B14F-4D97-AF65-F5344CB8AC3E}">
        <p14:creationId xmlns:p14="http://schemas.microsoft.com/office/powerpoint/2010/main" val="3908971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33DFC-9697-4423-AB39-1F68497BC1AA}"/>
              </a:ext>
            </a:extLst>
          </p:cNvPr>
          <p:cNvSpPr>
            <a:spLocks noGrp="1"/>
          </p:cNvSpPr>
          <p:nvPr>
            <p:ph type="title"/>
          </p:nvPr>
        </p:nvSpPr>
        <p:spPr/>
        <p:txBody>
          <a:bodyPr/>
          <a:lstStyle/>
          <a:p>
            <a:r>
              <a:rPr lang="en-GB" dirty="0"/>
              <a:t>Introduction</a:t>
            </a:r>
          </a:p>
        </p:txBody>
      </p:sp>
      <p:sp>
        <p:nvSpPr>
          <p:cNvPr id="3" name="Content Placeholder 2">
            <a:extLst>
              <a:ext uri="{FF2B5EF4-FFF2-40B4-BE49-F238E27FC236}">
                <a16:creationId xmlns:a16="http://schemas.microsoft.com/office/drawing/2014/main" id="{D30A55CD-692C-4465-88AF-3B6879A60E27}"/>
              </a:ext>
            </a:extLst>
          </p:cNvPr>
          <p:cNvSpPr>
            <a:spLocks noGrp="1"/>
          </p:cNvSpPr>
          <p:nvPr>
            <p:ph idx="1"/>
          </p:nvPr>
        </p:nvSpPr>
        <p:spPr/>
        <p:txBody>
          <a:bodyPr/>
          <a:lstStyle/>
          <a:p>
            <a:r>
              <a:rPr lang="en-GB" dirty="0"/>
              <a:t>Many causal studies are based on samples and survey data</a:t>
            </a:r>
          </a:p>
          <a:p>
            <a:endParaRPr lang="en-GB" dirty="0"/>
          </a:p>
          <a:p>
            <a:r>
              <a:rPr lang="en-GB" dirty="0"/>
              <a:t>Even when they are not, they often face similar problems or points of attention</a:t>
            </a:r>
          </a:p>
          <a:p>
            <a:endParaRPr lang="en-GB" dirty="0"/>
          </a:p>
          <a:p>
            <a:r>
              <a:rPr lang="en-GB" dirty="0"/>
              <a:t>The paradigm of ‘total survey error’ helps to understand the strengths and weaknesses of particular databases and studies, and should always be in your mind when reading about empirical research</a:t>
            </a:r>
          </a:p>
        </p:txBody>
      </p:sp>
    </p:spTree>
    <p:extLst>
      <p:ext uri="{BB962C8B-B14F-4D97-AF65-F5344CB8AC3E}">
        <p14:creationId xmlns:p14="http://schemas.microsoft.com/office/powerpoint/2010/main" val="1473617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28" y="-57875"/>
            <a:ext cx="7686672" cy="6987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7066647" y="5517232"/>
            <a:ext cx="2053040" cy="623155"/>
          </a:xfrm>
        </p:spPr>
        <p:txBody>
          <a:bodyPr/>
          <a:lstStyle/>
          <a:p>
            <a:pPr marL="0" indent="0">
              <a:buNone/>
            </a:pPr>
            <a:r>
              <a:rPr lang="nl-BE" sz="1800" dirty="0" err="1"/>
              <a:t>Grooves</a:t>
            </a:r>
            <a:r>
              <a:rPr lang="nl-BE" sz="1800" dirty="0"/>
              <a:t> et al., 2009, p. 39</a:t>
            </a:r>
            <a:endParaRPr lang="en-GB" sz="1800" dirty="0"/>
          </a:p>
        </p:txBody>
      </p:sp>
    </p:spTree>
    <p:extLst>
      <p:ext uri="{BB962C8B-B14F-4D97-AF65-F5344CB8AC3E}">
        <p14:creationId xmlns:p14="http://schemas.microsoft.com/office/powerpoint/2010/main" val="446439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7092280" y="5589240"/>
            <a:ext cx="2204046" cy="553998"/>
          </a:xfrm>
          <a:effectLst/>
        </p:spPr>
        <p:txBody>
          <a:bodyPr>
            <a:normAutofit lnSpcReduction="10000"/>
          </a:bodyPr>
          <a:lstStyle/>
          <a:p>
            <a:pPr marL="0" indent="0">
              <a:buNone/>
            </a:pPr>
            <a:r>
              <a:rPr lang="nl-BE" sz="1800" dirty="0" err="1"/>
              <a:t>Grooves</a:t>
            </a:r>
            <a:r>
              <a:rPr lang="nl-BE" sz="1800" dirty="0"/>
              <a:t> et al., 2009, p. 48</a:t>
            </a:r>
            <a:endParaRPr lang="en-GB" sz="18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4242"/>
            <a:ext cx="5796136" cy="6935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9720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AEE08-146F-4B78-B85B-46EC09B8669D}"/>
              </a:ext>
            </a:extLst>
          </p:cNvPr>
          <p:cNvSpPr>
            <a:spLocks noGrp="1"/>
          </p:cNvSpPr>
          <p:nvPr>
            <p:ph type="title"/>
          </p:nvPr>
        </p:nvSpPr>
        <p:spPr/>
        <p:txBody>
          <a:bodyPr/>
          <a:lstStyle/>
          <a:p>
            <a:r>
              <a:rPr lang="en-GB" dirty="0"/>
              <a:t>Total survey error</a:t>
            </a:r>
          </a:p>
        </p:txBody>
      </p:sp>
      <p:sp>
        <p:nvSpPr>
          <p:cNvPr id="3" name="Content Placeholder 2">
            <a:extLst>
              <a:ext uri="{FF2B5EF4-FFF2-40B4-BE49-F238E27FC236}">
                <a16:creationId xmlns:a16="http://schemas.microsoft.com/office/drawing/2014/main" id="{3CFD7417-7549-4AF9-A631-DF1B21327AF4}"/>
              </a:ext>
            </a:extLst>
          </p:cNvPr>
          <p:cNvSpPr>
            <a:spLocks noGrp="1"/>
          </p:cNvSpPr>
          <p:nvPr>
            <p:ph idx="1"/>
          </p:nvPr>
        </p:nvSpPr>
        <p:spPr/>
        <p:txBody>
          <a:bodyPr>
            <a:normAutofit lnSpcReduction="10000"/>
          </a:bodyPr>
          <a:lstStyle/>
          <a:p>
            <a:pPr marL="0" indent="0">
              <a:buNone/>
            </a:pPr>
            <a:r>
              <a:rPr lang="en-GB" dirty="0"/>
              <a:t>Measurement error:</a:t>
            </a:r>
          </a:p>
          <a:p>
            <a:pPr marL="0" indent="0">
              <a:buNone/>
            </a:pPr>
            <a:endParaRPr lang="en-GB" dirty="0"/>
          </a:p>
          <a:p>
            <a:pPr marL="0" indent="0">
              <a:buNone/>
            </a:pPr>
            <a:r>
              <a:rPr lang="en-GB" dirty="0"/>
              <a:t>Response variance:</a:t>
            </a:r>
          </a:p>
          <a:p>
            <a:pPr lvl="1"/>
            <a:r>
              <a:rPr lang="en-GB" dirty="0"/>
              <a:t>’random’ mistakes </a:t>
            </a:r>
          </a:p>
          <a:p>
            <a:pPr lvl="1"/>
            <a:r>
              <a:rPr lang="en-GB" dirty="0"/>
              <a:t>Interviewer makes mistake in noting down correct response</a:t>
            </a:r>
          </a:p>
          <a:p>
            <a:pPr lvl="1"/>
            <a:r>
              <a:rPr lang="en-GB" dirty="0"/>
              <a:t>Interview circumstances impact (randomly) on responses / performance</a:t>
            </a:r>
          </a:p>
          <a:p>
            <a:pPr lvl="1"/>
            <a:endParaRPr lang="en-GB" dirty="0"/>
          </a:p>
          <a:p>
            <a:r>
              <a:rPr lang="en-GB" dirty="0"/>
              <a:t>Response bias:</a:t>
            </a:r>
          </a:p>
          <a:p>
            <a:pPr lvl="1"/>
            <a:r>
              <a:rPr lang="en-GB" dirty="0"/>
              <a:t>‘systematic’ mistakes</a:t>
            </a:r>
          </a:p>
          <a:p>
            <a:pPr lvl="1"/>
            <a:r>
              <a:rPr lang="en-GB" dirty="0"/>
              <a:t>Socially desirable responses (e.g. use of illegal drugs)</a:t>
            </a:r>
          </a:p>
          <a:p>
            <a:pPr lvl="1"/>
            <a:r>
              <a:rPr lang="en-GB" dirty="0"/>
              <a:t>Systematic recollection error (e.g. small crimes)</a:t>
            </a:r>
          </a:p>
          <a:p>
            <a:pPr lvl="1"/>
            <a:r>
              <a:rPr lang="en-GB" dirty="0"/>
              <a:t>Bad or culturally sensitive tests (e.g. IQ tests)</a:t>
            </a:r>
          </a:p>
          <a:p>
            <a:pPr lvl="1"/>
            <a:r>
              <a:rPr lang="en-GB" dirty="0"/>
              <a:t>Mode of data collection may have an impact!</a:t>
            </a:r>
          </a:p>
          <a:p>
            <a:pPr lvl="2"/>
            <a:r>
              <a:rPr lang="en-GB" dirty="0"/>
              <a:t>Personal interview: CAPI, PAPI, CATI, WAPI, …</a:t>
            </a:r>
          </a:p>
          <a:p>
            <a:pPr lvl="1"/>
            <a:endParaRPr lang="en-GB" dirty="0"/>
          </a:p>
          <a:p>
            <a:pPr marL="0" indent="0">
              <a:buNone/>
            </a:pPr>
            <a:endParaRPr lang="en-GB" dirty="0"/>
          </a:p>
        </p:txBody>
      </p:sp>
    </p:spTree>
    <p:extLst>
      <p:ext uri="{BB962C8B-B14F-4D97-AF65-F5344CB8AC3E}">
        <p14:creationId xmlns:p14="http://schemas.microsoft.com/office/powerpoint/2010/main" val="510986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Total survey error</a:t>
            </a:r>
          </a:p>
        </p:txBody>
      </p:sp>
      <p:sp>
        <p:nvSpPr>
          <p:cNvPr id="3" name="Content Placeholder 2"/>
          <p:cNvSpPr>
            <a:spLocks noGrp="1"/>
          </p:cNvSpPr>
          <p:nvPr>
            <p:ph idx="1"/>
          </p:nvPr>
        </p:nvSpPr>
        <p:spPr>
          <a:xfrm>
            <a:off x="457200" y="1600200"/>
            <a:ext cx="8229600" cy="5141168"/>
          </a:xfrm>
        </p:spPr>
        <p:txBody>
          <a:bodyPr>
            <a:normAutofit/>
          </a:bodyPr>
          <a:lstStyle/>
          <a:p>
            <a:r>
              <a:rPr lang="en-GB" dirty="0"/>
              <a:t>Register data:</a:t>
            </a:r>
          </a:p>
          <a:p>
            <a:pPr lvl="1"/>
            <a:r>
              <a:rPr lang="en-GB" dirty="0"/>
              <a:t>Usually better captures small income components (e.g. part-time workers)</a:t>
            </a:r>
          </a:p>
          <a:p>
            <a:pPr lvl="1"/>
            <a:r>
              <a:rPr lang="en-GB" dirty="0"/>
              <a:t>But lacks non-taxed income</a:t>
            </a:r>
          </a:p>
          <a:p>
            <a:pPr lvl="1"/>
            <a:r>
              <a:rPr lang="en-GB" dirty="0"/>
              <a:t>Problem of tax evasion</a:t>
            </a:r>
          </a:p>
          <a:p>
            <a:pPr lvl="1"/>
            <a:endParaRPr lang="en-GB" dirty="0"/>
          </a:p>
          <a:p>
            <a:r>
              <a:rPr lang="en-GB" dirty="0"/>
              <a:t>Survey data</a:t>
            </a:r>
          </a:p>
          <a:p>
            <a:pPr lvl="1"/>
            <a:r>
              <a:rPr lang="en-GB" dirty="0"/>
              <a:t>Recollection errors</a:t>
            </a:r>
          </a:p>
          <a:p>
            <a:pPr lvl="1"/>
            <a:r>
              <a:rPr lang="en-GB" dirty="0"/>
              <a:t>Over-reporting at bottom, under-reporting at the top?</a:t>
            </a:r>
          </a:p>
          <a:p>
            <a:pPr lvl="1"/>
            <a:r>
              <a:rPr lang="en-GB" dirty="0"/>
              <a:t>Potential to capture informal incomes</a:t>
            </a:r>
          </a:p>
          <a:p>
            <a:pPr lvl="1"/>
            <a:endParaRPr lang="en-GB" dirty="0"/>
          </a:p>
          <a:p>
            <a:r>
              <a:rPr lang="en-GB" dirty="0"/>
              <a:t>Proxy interviews</a:t>
            </a:r>
          </a:p>
          <a:p>
            <a:pPr lvl="1"/>
            <a:r>
              <a:rPr lang="en-GB" dirty="0"/>
              <a:t>Unable (sick, language, work,…) or unwilling to reply =&gt; important information, but bias!</a:t>
            </a:r>
          </a:p>
          <a:p>
            <a:pPr lvl="1"/>
            <a:r>
              <a:rPr lang="en-GB" dirty="0"/>
              <a:t>Random selection rule to lower costs =&gt; less bias</a:t>
            </a:r>
          </a:p>
        </p:txBody>
      </p:sp>
    </p:spTree>
    <p:extLst>
      <p:ext uri="{BB962C8B-B14F-4D97-AF65-F5344CB8AC3E}">
        <p14:creationId xmlns:p14="http://schemas.microsoft.com/office/powerpoint/2010/main" val="2495427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7092280" y="5589240"/>
            <a:ext cx="2204046" cy="553998"/>
          </a:xfrm>
          <a:effectLst/>
        </p:spPr>
        <p:txBody>
          <a:bodyPr>
            <a:normAutofit lnSpcReduction="10000"/>
          </a:bodyPr>
          <a:lstStyle/>
          <a:p>
            <a:pPr marL="0" indent="0">
              <a:buNone/>
            </a:pPr>
            <a:r>
              <a:rPr lang="nl-BE" sz="1800" dirty="0" err="1"/>
              <a:t>Grooves</a:t>
            </a:r>
            <a:r>
              <a:rPr lang="nl-BE" sz="1800" dirty="0"/>
              <a:t> et al., 2009, p. 48</a:t>
            </a:r>
            <a:endParaRPr lang="en-GB" sz="18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4242"/>
            <a:ext cx="5796136" cy="6935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4404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7A112-F5A6-4218-A91B-D066A30484C8}"/>
              </a:ext>
            </a:extLst>
          </p:cNvPr>
          <p:cNvSpPr>
            <a:spLocks noGrp="1"/>
          </p:cNvSpPr>
          <p:nvPr>
            <p:ph type="title"/>
          </p:nvPr>
        </p:nvSpPr>
        <p:spPr/>
        <p:txBody>
          <a:bodyPr/>
          <a:lstStyle/>
          <a:p>
            <a:r>
              <a:rPr lang="en-GB" dirty="0"/>
              <a:t>Total survey error</a:t>
            </a:r>
          </a:p>
        </p:txBody>
      </p:sp>
      <p:sp>
        <p:nvSpPr>
          <p:cNvPr id="3" name="Content Placeholder 2">
            <a:extLst>
              <a:ext uri="{FF2B5EF4-FFF2-40B4-BE49-F238E27FC236}">
                <a16:creationId xmlns:a16="http://schemas.microsoft.com/office/drawing/2014/main" id="{84F81E3E-0885-4630-8465-D4053FA44F33}"/>
              </a:ext>
            </a:extLst>
          </p:cNvPr>
          <p:cNvSpPr>
            <a:spLocks noGrp="1"/>
          </p:cNvSpPr>
          <p:nvPr>
            <p:ph idx="1"/>
          </p:nvPr>
        </p:nvSpPr>
        <p:spPr/>
        <p:txBody>
          <a:bodyPr>
            <a:normAutofit fontScale="92500" lnSpcReduction="10000"/>
          </a:bodyPr>
          <a:lstStyle/>
          <a:p>
            <a:pPr marL="0" indent="0">
              <a:buNone/>
            </a:pPr>
            <a:r>
              <a:rPr lang="en-GB" dirty="0"/>
              <a:t>Processing error:</a:t>
            </a:r>
          </a:p>
          <a:p>
            <a:r>
              <a:rPr lang="en-GB" dirty="0"/>
              <a:t>Converting text to numbers (“coding”)</a:t>
            </a:r>
          </a:p>
          <a:p>
            <a:endParaRPr lang="en-GB" dirty="0"/>
          </a:p>
          <a:p>
            <a:r>
              <a:rPr lang="en-GB" dirty="0"/>
              <a:t>Imputation of missing values (item non-response)</a:t>
            </a:r>
          </a:p>
          <a:p>
            <a:endParaRPr lang="en-GB" dirty="0"/>
          </a:p>
          <a:p>
            <a:r>
              <a:rPr lang="en-GB" dirty="0"/>
              <a:t>Outlier treatment (top-bottom coding)</a:t>
            </a:r>
          </a:p>
          <a:p>
            <a:pPr lvl="1"/>
            <a:r>
              <a:rPr lang="en-GB" dirty="0" err="1"/>
              <a:t>Winsorize</a:t>
            </a:r>
            <a:r>
              <a:rPr lang="en-GB" dirty="0"/>
              <a:t>: replace extremely low/extremely high values with threshold value (e.g. p1 and p99)</a:t>
            </a:r>
          </a:p>
          <a:p>
            <a:pPr lvl="1"/>
            <a:endParaRPr lang="en-GB" dirty="0"/>
          </a:p>
          <a:p>
            <a:pPr lvl="1"/>
            <a:r>
              <a:rPr lang="en-GB" dirty="0"/>
              <a:t>Trimming: drop cases with observations below/above threshold values</a:t>
            </a:r>
          </a:p>
          <a:p>
            <a:pPr lvl="1"/>
            <a:endParaRPr lang="en-GB" dirty="0"/>
          </a:p>
          <a:p>
            <a:pPr lvl="1"/>
            <a:r>
              <a:rPr lang="en-GB" dirty="0"/>
              <a:t>Need for ‘sensitivity analyses’</a:t>
            </a:r>
          </a:p>
          <a:p>
            <a:pPr lvl="1"/>
            <a:endParaRPr lang="en-GB" dirty="0"/>
          </a:p>
          <a:p>
            <a:pPr lvl="1"/>
            <a:r>
              <a:rPr lang="en-GB" dirty="0"/>
              <a:t>Example: </a:t>
            </a:r>
            <a:r>
              <a:rPr lang="en-US" dirty="0"/>
              <a:t>Van </a:t>
            </a:r>
            <a:r>
              <a:rPr lang="en-US" dirty="0" err="1"/>
              <a:t>Kerm</a:t>
            </a:r>
            <a:r>
              <a:rPr lang="en-US" dirty="0"/>
              <a:t>, P. (2007), </a:t>
            </a:r>
            <a:r>
              <a:rPr lang="en-US" i="1" dirty="0"/>
              <a:t>Extreme Incomes and the Estimation of Poverty and Inequality Indicators from EU-SILC</a:t>
            </a:r>
            <a:r>
              <a:rPr lang="en-US" dirty="0"/>
              <a:t>, CEPS-Instead, Luxembourg.</a:t>
            </a:r>
            <a:endParaRPr lang="en-GB" dirty="0"/>
          </a:p>
        </p:txBody>
      </p:sp>
    </p:spTree>
    <p:extLst>
      <p:ext uri="{BB962C8B-B14F-4D97-AF65-F5344CB8AC3E}">
        <p14:creationId xmlns:p14="http://schemas.microsoft.com/office/powerpoint/2010/main" val="844016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7092280" y="5589240"/>
            <a:ext cx="2204046" cy="553998"/>
          </a:xfrm>
          <a:effectLst/>
        </p:spPr>
        <p:txBody>
          <a:bodyPr>
            <a:normAutofit lnSpcReduction="10000"/>
          </a:bodyPr>
          <a:lstStyle/>
          <a:p>
            <a:pPr marL="0" indent="0">
              <a:buNone/>
            </a:pPr>
            <a:r>
              <a:rPr lang="nl-BE" sz="1800" dirty="0" err="1"/>
              <a:t>Grooves</a:t>
            </a:r>
            <a:r>
              <a:rPr lang="nl-BE" sz="1800" dirty="0"/>
              <a:t> et al., 2009, p. 48</a:t>
            </a:r>
            <a:endParaRPr lang="en-GB" sz="18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4242"/>
            <a:ext cx="5796136" cy="6935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511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AFF78-6AAE-44FA-A5FA-1479F1D30E39}"/>
              </a:ext>
            </a:extLst>
          </p:cNvPr>
          <p:cNvSpPr>
            <a:spLocks noGrp="1"/>
          </p:cNvSpPr>
          <p:nvPr>
            <p:ph type="title"/>
          </p:nvPr>
        </p:nvSpPr>
        <p:spPr/>
        <p:txBody>
          <a:bodyPr/>
          <a:lstStyle/>
          <a:p>
            <a:r>
              <a:rPr lang="en-GB" dirty="0"/>
              <a:t>Total survey error</a:t>
            </a:r>
          </a:p>
        </p:txBody>
      </p:sp>
      <p:sp>
        <p:nvSpPr>
          <p:cNvPr id="3" name="Content Placeholder 2">
            <a:extLst>
              <a:ext uri="{FF2B5EF4-FFF2-40B4-BE49-F238E27FC236}">
                <a16:creationId xmlns:a16="http://schemas.microsoft.com/office/drawing/2014/main" id="{C237A14C-CA4B-4232-B617-A582E9C8B27D}"/>
              </a:ext>
            </a:extLst>
          </p:cNvPr>
          <p:cNvSpPr>
            <a:spLocks noGrp="1"/>
          </p:cNvSpPr>
          <p:nvPr>
            <p:ph idx="1"/>
          </p:nvPr>
        </p:nvSpPr>
        <p:spPr>
          <a:xfrm>
            <a:off x="628650" y="5949279"/>
            <a:ext cx="7886700" cy="227683"/>
          </a:xfrm>
        </p:spPr>
        <p:txBody>
          <a:bodyPr>
            <a:normAutofit fontScale="47500" lnSpcReduction="20000"/>
          </a:bodyPr>
          <a:lstStyle/>
          <a:p>
            <a:pPr marL="0" indent="0">
              <a:buNone/>
            </a:pPr>
            <a:r>
              <a:rPr lang="en-GB" dirty="0"/>
              <a:t>Source: Groves et al., 2009, p. 55</a:t>
            </a:r>
          </a:p>
        </p:txBody>
      </p:sp>
      <p:pic>
        <p:nvPicPr>
          <p:cNvPr id="4" name="Picture 3">
            <a:extLst>
              <a:ext uri="{FF2B5EF4-FFF2-40B4-BE49-F238E27FC236}">
                <a16:creationId xmlns:a16="http://schemas.microsoft.com/office/drawing/2014/main" id="{55CC3645-3742-4A67-A271-7D5C15F1B65A}"/>
              </a:ext>
            </a:extLst>
          </p:cNvPr>
          <p:cNvPicPr>
            <a:picLocks noChangeAspect="1"/>
          </p:cNvPicPr>
          <p:nvPr/>
        </p:nvPicPr>
        <p:blipFill>
          <a:blip r:embed="rId2"/>
          <a:stretch>
            <a:fillRect/>
          </a:stretch>
        </p:blipFill>
        <p:spPr>
          <a:xfrm>
            <a:off x="599584" y="1484784"/>
            <a:ext cx="4419376" cy="3986710"/>
          </a:xfrm>
          <a:prstGeom prst="rect">
            <a:avLst/>
          </a:prstGeom>
        </p:spPr>
      </p:pic>
      <p:sp>
        <p:nvSpPr>
          <p:cNvPr id="5" name="TextBox 4">
            <a:extLst>
              <a:ext uri="{FF2B5EF4-FFF2-40B4-BE49-F238E27FC236}">
                <a16:creationId xmlns:a16="http://schemas.microsoft.com/office/drawing/2014/main" id="{70000252-6CCD-4E38-90E7-EF8C1D702440}"/>
              </a:ext>
            </a:extLst>
          </p:cNvPr>
          <p:cNvSpPr txBox="1"/>
          <p:nvPr/>
        </p:nvSpPr>
        <p:spPr>
          <a:xfrm>
            <a:off x="5724128" y="548680"/>
            <a:ext cx="3324344" cy="2308324"/>
          </a:xfrm>
          <a:prstGeom prst="rect">
            <a:avLst/>
          </a:prstGeom>
          <a:noFill/>
        </p:spPr>
        <p:txBody>
          <a:bodyPr wrap="square" rtlCol="0">
            <a:spAutoFit/>
          </a:bodyPr>
          <a:lstStyle/>
          <a:p>
            <a:r>
              <a:rPr lang="en-GB" dirty="0"/>
              <a:t>Coverage error depends on:</a:t>
            </a:r>
          </a:p>
          <a:p>
            <a:endParaRPr lang="en-GB" dirty="0"/>
          </a:p>
          <a:p>
            <a:r>
              <a:rPr lang="en-GB" dirty="0"/>
              <a:t>1/ Proportion of target population not covered</a:t>
            </a:r>
          </a:p>
          <a:p>
            <a:endParaRPr lang="en-GB" dirty="0"/>
          </a:p>
          <a:p>
            <a:r>
              <a:rPr lang="en-GB" dirty="0"/>
              <a:t>2/ Degree to which the covered population differs from the noncovered population</a:t>
            </a:r>
          </a:p>
        </p:txBody>
      </p:sp>
      <p:sp>
        <p:nvSpPr>
          <p:cNvPr id="6" name="TextBox 5">
            <a:extLst>
              <a:ext uri="{FF2B5EF4-FFF2-40B4-BE49-F238E27FC236}">
                <a16:creationId xmlns:a16="http://schemas.microsoft.com/office/drawing/2014/main" id="{44F48AC1-AAE8-4863-9769-AEA249306AF6}"/>
              </a:ext>
            </a:extLst>
          </p:cNvPr>
          <p:cNvSpPr txBox="1"/>
          <p:nvPr/>
        </p:nvSpPr>
        <p:spPr>
          <a:xfrm>
            <a:off x="5752111" y="3083901"/>
            <a:ext cx="2808312" cy="2585323"/>
          </a:xfrm>
          <a:prstGeom prst="rect">
            <a:avLst/>
          </a:prstGeom>
          <a:noFill/>
        </p:spPr>
        <p:txBody>
          <a:bodyPr wrap="square" rtlCol="0">
            <a:spAutoFit/>
          </a:bodyPr>
          <a:lstStyle/>
          <a:p>
            <a:r>
              <a:rPr lang="en-GB" dirty="0"/>
              <a:t>Systematic problem for people illegally residing in the country, the homeless, …</a:t>
            </a:r>
          </a:p>
          <a:p>
            <a:endParaRPr lang="en-GB" dirty="0"/>
          </a:p>
          <a:p>
            <a:r>
              <a:rPr lang="en-GB" dirty="0"/>
              <a:t>Is strongly related to characteristics of target population and sampling frame</a:t>
            </a:r>
          </a:p>
        </p:txBody>
      </p:sp>
    </p:spTree>
    <p:extLst>
      <p:ext uri="{BB962C8B-B14F-4D97-AF65-F5344CB8AC3E}">
        <p14:creationId xmlns:p14="http://schemas.microsoft.com/office/powerpoint/2010/main" val="917350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7092280" y="5589240"/>
            <a:ext cx="2204046" cy="553998"/>
          </a:xfrm>
          <a:effectLst/>
        </p:spPr>
        <p:txBody>
          <a:bodyPr>
            <a:normAutofit lnSpcReduction="10000"/>
          </a:bodyPr>
          <a:lstStyle/>
          <a:p>
            <a:pPr marL="0" indent="0">
              <a:buNone/>
            </a:pPr>
            <a:r>
              <a:rPr lang="nl-BE" sz="1800" dirty="0" err="1"/>
              <a:t>Grooves</a:t>
            </a:r>
            <a:r>
              <a:rPr lang="nl-BE" sz="1800" dirty="0"/>
              <a:t> et al., 2009, p. 48</a:t>
            </a:r>
            <a:endParaRPr lang="en-GB" sz="18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4242"/>
            <a:ext cx="5796136" cy="6935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6052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5310" y="435244"/>
            <a:ext cx="9245822" cy="6450140"/>
          </a:xfrm>
          <a:prstGeom prst="rect">
            <a:avLst/>
          </a:prstGeom>
        </p:spPr>
      </p:pic>
      <p:sp>
        <p:nvSpPr>
          <p:cNvPr id="5" name="Content Placeholder 2"/>
          <p:cNvSpPr>
            <a:spLocks noGrp="1"/>
          </p:cNvSpPr>
          <p:nvPr>
            <p:ph idx="1"/>
          </p:nvPr>
        </p:nvSpPr>
        <p:spPr>
          <a:xfrm>
            <a:off x="7092280" y="5589240"/>
            <a:ext cx="2204046" cy="553998"/>
          </a:xfrm>
          <a:effectLst/>
        </p:spPr>
        <p:txBody>
          <a:bodyPr>
            <a:normAutofit lnSpcReduction="10000"/>
          </a:bodyPr>
          <a:lstStyle/>
          <a:p>
            <a:pPr marL="0" indent="0">
              <a:buNone/>
            </a:pPr>
            <a:r>
              <a:rPr lang="nl-BE" sz="1800" dirty="0" err="1"/>
              <a:t>Grooves</a:t>
            </a:r>
            <a:r>
              <a:rPr lang="nl-BE" sz="1800" dirty="0"/>
              <a:t> et al., 2009, p. 48</a:t>
            </a:r>
            <a:endParaRPr lang="en-GB" sz="1800" dirty="0"/>
          </a:p>
        </p:txBody>
      </p:sp>
    </p:spTree>
    <p:extLst>
      <p:ext uri="{BB962C8B-B14F-4D97-AF65-F5344CB8AC3E}">
        <p14:creationId xmlns:p14="http://schemas.microsoft.com/office/powerpoint/2010/main" val="11067502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EC8D2-3C00-4915-AF61-CDD0623D6C48}"/>
              </a:ext>
            </a:extLst>
          </p:cNvPr>
          <p:cNvSpPr>
            <a:spLocks noGrp="1"/>
          </p:cNvSpPr>
          <p:nvPr>
            <p:ph type="title"/>
          </p:nvPr>
        </p:nvSpPr>
        <p:spPr/>
        <p:txBody>
          <a:bodyPr/>
          <a:lstStyle/>
          <a:p>
            <a:r>
              <a:rPr lang="en-GB" dirty="0"/>
              <a:t>Total survey error</a:t>
            </a:r>
          </a:p>
        </p:txBody>
      </p:sp>
      <p:sp>
        <p:nvSpPr>
          <p:cNvPr id="3" name="Content Placeholder 2">
            <a:extLst>
              <a:ext uri="{FF2B5EF4-FFF2-40B4-BE49-F238E27FC236}">
                <a16:creationId xmlns:a16="http://schemas.microsoft.com/office/drawing/2014/main" id="{0C5E9798-0038-4B41-A2C7-D66B4AD85687}"/>
              </a:ext>
            </a:extLst>
          </p:cNvPr>
          <p:cNvSpPr>
            <a:spLocks noGrp="1"/>
          </p:cNvSpPr>
          <p:nvPr>
            <p:ph idx="1"/>
          </p:nvPr>
        </p:nvSpPr>
        <p:spPr/>
        <p:txBody>
          <a:bodyPr>
            <a:normAutofit lnSpcReduction="10000"/>
          </a:bodyPr>
          <a:lstStyle/>
          <a:p>
            <a:r>
              <a:rPr lang="en-GB" dirty="0"/>
              <a:t>Sampling variance = the variance of the sampling distribution of a survey statistic </a:t>
            </a:r>
          </a:p>
          <a:p>
            <a:pPr marL="342900" lvl="1" indent="0">
              <a:buNone/>
            </a:pPr>
            <a:r>
              <a:rPr lang="en-GB" dirty="0"/>
              <a:t>=&gt; the higher the sampling variance, the less reliable the estimate of a single sample</a:t>
            </a:r>
          </a:p>
          <a:p>
            <a:endParaRPr lang="en-GB" dirty="0"/>
          </a:p>
          <a:p>
            <a:r>
              <a:rPr lang="en-GB" dirty="0"/>
              <a:t>Sampling distribution = the distribution of a statistic (an estimate) over multiple samples drawn in the same way from the same distribution</a:t>
            </a:r>
          </a:p>
          <a:p>
            <a:pPr marL="342900" lvl="1" indent="0">
              <a:buNone/>
            </a:pPr>
            <a:r>
              <a:rPr lang="en-GB" dirty="0"/>
              <a:t> =&gt; it is a theoretical distribution, which would consist of the 	value that you would get if you would repeat the same sample 	and estimation procedure many times</a:t>
            </a:r>
          </a:p>
          <a:p>
            <a:endParaRPr lang="en-GB" dirty="0"/>
          </a:p>
          <a:p>
            <a:r>
              <a:rPr lang="en-GB" dirty="0"/>
              <a:t>Approximates in many cases a normal (bell-curve), or a (rather similar) t-distribution</a:t>
            </a:r>
          </a:p>
        </p:txBody>
      </p:sp>
    </p:spTree>
    <p:extLst>
      <p:ext uri="{BB962C8B-B14F-4D97-AF65-F5344CB8AC3E}">
        <p14:creationId xmlns:p14="http://schemas.microsoft.com/office/powerpoint/2010/main" val="26329372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7092280" y="5589240"/>
            <a:ext cx="2204046" cy="553998"/>
          </a:xfrm>
          <a:effectLst/>
        </p:spPr>
        <p:txBody>
          <a:bodyPr>
            <a:normAutofit lnSpcReduction="10000"/>
          </a:bodyPr>
          <a:lstStyle/>
          <a:p>
            <a:pPr marL="0" indent="0">
              <a:buNone/>
            </a:pPr>
            <a:r>
              <a:rPr lang="nl-BE" sz="1800" dirty="0" err="1"/>
              <a:t>Grooves</a:t>
            </a:r>
            <a:r>
              <a:rPr lang="nl-BE" sz="1800" dirty="0"/>
              <a:t> et al., 2009, p. 48</a:t>
            </a:r>
            <a:endParaRPr lang="en-GB" sz="18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4242"/>
            <a:ext cx="5796136" cy="6935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6798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06120-FE57-49F0-8A8F-656B58A772B9}"/>
              </a:ext>
            </a:extLst>
          </p:cNvPr>
          <p:cNvSpPr>
            <a:spLocks noGrp="1"/>
          </p:cNvSpPr>
          <p:nvPr>
            <p:ph type="title"/>
          </p:nvPr>
        </p:nvSpPr>
        <p:spPr/>
        <p:txBody>
          <a:bodyPr/>
          <a:lstStyle/>
          <a:p>
            <a:r>
              <a:rPr lang="en-GB" dirty="0"/>
              <a:t>Total survey error</a:t>
            </a:r>
          </a:p>
        </p:txBody>
      </p:sp>
      <p:sp>
        <p:nvSpPr>
          <p:cNvPr id="3" name="Content Placeholder 2">
            <a:extLst>
              <a:ext uri="{FF2B5EF4-FFF2-40B4-BE49-F238E27FC236}">
                <a16:creationId xmlns:a16="http://schemas.microsoft.com/office/drawing/2014/main" id="{9D0ADE03-A966-48A9-8A54-00281AF18AC6}"/>
              </a:ext>
            </a:extLst>
          </p:cNvPr>
          <p:cNvSpPr>
            <a:spLocks noGrp="1"/>
          </p:cNvSpPr>
          <p:nvPr>
            <p:ph idx="1"/>
          </p:nvPr>
        </p:nvSpPr>
        <p:spPr/>
        <p:txBody>
          <a:bodyPr/>
          <a:lstStyle/>
          <a:p>
            <a:pPr marL="0" indent="0">
              <a:buNone/>
            </a:pPr>
            <a:r>
              <a:rPr lang="en-GB" dirty="0"/>
              <a:t>Non-response error</a:t>
            </a:r>
          </a:p>
          <a:p>
            <a:pPr marL="0" indent="0">
              <a:buNone/>
            </a:pPr>
            <a:endParaRPr lang="en-GB" dirty="0"/>
          </a:p>
          <a:p>
            <a:pPr marL="0" indent="0">
              <a:buNone/>
            </a:pPr>
            <a:r>
              <a:rPr lang="en-GB" dirty="0"/>
              <a:t>Item non-response: missing observations for some variables </a:t>
            </a:r>
          </a:p>
          <a:p>
            <a:pPr marL="0" indent="0">
              <a:buNone/>
            </a:pPr>
            <a:r>
              <a:rPr lang="en-GB" dirty="0"/>
              <a:t>	=&gt; imputation</a:t>
            </a:r>
          </a:p>
          <a:p>
            <a:pPr marL="0" indent="0">
              <a:buNone/>
            </a:pPr>
            <a:r>
              <a:rPr lang="en-GB" dirty="0"/>
              <a:t>Unit non-response: record for unit of observation entirely missing (e.g. unwillingness to participate in survey)</a:t>
            </a:r>
          </a:p>
          <a:p>
            <a:pPr marL="0" indent="0">
              <a:buNone/>
            </a:pPr>
            <a:r>
              <a:rPr lang="en-GB" dirty="0"/>
              <a:t>	=&gt; non-response correction through weighting (cf. below)</a:t>
            </a:r>
          </a:p>
          <a:p>
            <a:pPr marL="0" indent="0">
              <a:buNone/>
            </a:pPr>
            <a:endParaRPr lang="en-GB" dirty="0"/>
          </a:p>
          <a:p>
            <a:pPr marL="0" indent="0">
              <a:buNone/>
            </a:pPr>
            <a:r>
              <a:rPr lang="en-GB" dirty="0"/>
              <a:t>=&gt; Non-response bias</a:t>
            </a:r>
          </a:p>
        </p:txBody>
      </p:sp>
    </p:spTree>
    <p:extLst>
      <p:ext uri="{BB962C8B-B14F-4D97-AF65-F5344CB8AC3E}">
        <p14:creationId xmlns:p14="http://schemas.microsoft.com/office/powerpoint/2010/main" val="3210248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06482-C6C7-4014-9DD9-91FA1047EF13}"/>
              </a:ext>
            </a:extLst>
          </p:cNvPr>
          <p:cNvSpPr>
            <a:spLocks noGrp="1"/>
          </p:cNvSpPr>
          <p:nvPr>
            <p:ph type="title"/>
          </p:nvPr>
        </p:nvSpPr>
        <p:spPr/>
        <p:txBody>
          <a:bodyPr/>
          <a:lstStyle/>
          <a:p>
            <a:r>
              <a:rPr lang="en-GB" dirty="0"/>
              <a:t>Total survey error</a:t>
            </a:r>
          </a:p>
        </p:txBody>
      </p:sp>
      <p:sp>
        <p:nvSpPr>
          <p:cNvPr id="3" name="Content Placeholder 2">
            <a:extLst>
              <a:ext uri="{FF2B5EF4-FFF2-40B4-BE49-F238E27FC236}">
                <a16:creationId xmlns:a16="http://schemas.microsoft.com/office/drawing/2014/main" id="{0D7FC769-A9D3-4714-B438-958033F0AAEC}"/>
              </a:ext>
            </a:extLst>
          </p:cNvPr>
          <p:cNvSpPr>
            <a:spLocks noGrp="1"/>
          </p:cNvSpPr>
          <p:nvPr>
            <p:ph idx="1"/>
          </p:nvPr>
        </p:nvSpPr>
        <p:spPr/>
        <p:txBody>
          <a:bodyPr/>
          <a:lstStyle/>
          <a:p>
            <a:r>
              <a:rPr lang="en-GB" dirty="0"/>
              <a:t>Non-</a:t>
            </a:r>
            <a:r>
              <a:rPr lang="en-GB" dirty="0" err="1"/>
              <a:t>reponse</a:t>
            </a:r>
            <a:r>
              <a:rPr lang="en-GB" dirty="0"/>
              <a:t> bias (size of non-response and size of bias):</a:t>
            </a:r>
          </a:p>
        </p:txBody>
      </p:sp>
      <p:pic>
        <p:nvPicPr>
          <p:cNvPr id="4" name="Picture 3">
            <a:extLst>
              <a:ext uri="{FF2B5EF4-FFF2-40B4-BE49-F238E27FC236}">
                <a16:creationId xmlns:a16="http://schemas.microsoft.com/office/drawing/2014/main" id="{9469988F-5BF6-41A6-A593-F1F62DFE1C24}"/>
              </a:ext>
            </a:extLst>
          </p:cNvPr>
          <p:cNvPicPr>
            <a:picLocks noChangeAspect="1"/>
          </p:cNvPicPr>
          <p:nvPr/>
        </p:nvPicPr>
        <p:blipFill>
          <a:blip r:embed="rId2"/>
          <a:stretch>
            <a:fillRect/>
          </a:stretch>
        </p:blipFill>
        <p:spPr>
          <a:xfrm>
            <a:off x="246888" y="2276872"/>
            <a:ext cx="8650224" cy="4350258"/>
          </a:xfrm>
          <a:prstGeom prst="rect">
            <a:avLst/>
          </a:prstGeom>
        </p:spPr>
      </p:pic>
    </p:spTree>
    <p:extLst>
      <p:ext uri="{BB962C8B-B14F-4D97-AF65-F5344CB8AC3E}">
        <p14:creationId xmlns:p14="http://schemas.microsoft.com/office/powerpoint/2010/main" val="6741647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7092280" y="5589240"/>
            <a:ext cx="2204046" cy="553998"/>
          </a:xfrm>
          <a:effectLst/>
        </p:spPr>
        <p:txBody>
          <a:bodyPr>
            <a:normAutofit lnSpcReduction="10000"/>
          </a:bodyPr>
          <a:lstStyle/>
          <a:p>
            <a:pPr marL="0" indent="0">
              <a:buNone/>
            </a:pPr>
            <a:r>
              <a:rPr lang="nl-BE" sz="1800" dirty="0" err="1"/>
              <a:t>Grooves</a:t>
            </a:r>
            <a:r>
              <a:rPr lang="nl-BE" sz="1800" dirty="0"/>
              <a:t> et al., 2009, p. 48</a:t>
            </a:r>
            <a:endParaRPr lang="en-GB" sz="18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4242"/>
            <a:ext cx="5796136" cy="6935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42792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EC1E3-61D9-4C4D-93B5-BFC5D1EC9F67}"/>
              </a:ext>
            </a:extLst>
          </p:cNvPr>
          <p:cNvSpPr>
            <a:spLocks noGrp="1"/>
          </p:cNvSpPr>
          <p:nvPr>
            <p:ph type="title"/>
          </p:nvPr>
        </p:nvSpPr>
        <p:spPr/>
        <p:txBody>
          <a:bodyPr/>
          <a:lstStyle/>
          <a:p>
            <a:r>
              <a:rPr lang="en-GB" dirty="0"/>
              <a:t>Total survey error</a:t>
            </a:r>
          </a:p>
        </p:txBody>
      </p:sp>
      <p:sp>
        <p:nvSpPr>
          <p:cNvPr id="3" name="Content Placeholder 2">
            <a:extLst>
              <a:ext uri="{FF2B5EF4-FFF2-40B4-BE49-F238E27FC236}">
                <a16:creationId xmlns:a16="http://schemas.microsoft.com/office/drawing/2014/main" id="{D0BCC92B-4F1D-4013-92EB-087AEF6682FF}"/>
              </a:ext>
            </a:extLst>
          </p:cNvPr>
          <p:cNvSpPr>
            <a:spLocks noGrp="1"/>
          </p:cNvSpPr>
          <p:nvPr>
            <p:ph idx="1"/>
          </p:nvPr>
        </p:nvSpPr>
        <p:spPr/>
        <p:txBody>
          <a:bodyPr/>
          <a:lstStyle/>
          <a:p>
            <a:r>
              <a:rPr lang="en-GB" dirty="0"/>
              <a:t>Adjustments:</a:t>
            </a:r>
          </a:p>
          <a:p>
            <a:endParaRPr lang="en-GB" dirty="0"/>
          </a:p>
          <a:p>
            <a:r>
              <a:rPr lang="en-GB" dirty="0"/>
              <a:t>Weighting:</a:t>
            </a:r>
          </a:p>
          <a:p>
            <a:pPr lvl="1"/>
            <a:r>
              <a:rPr lang="en-GB" dirty="0"/>
              <a:t>Gives more weight to some observations than to others</a:t>
            </a:r>
          </a:p>
          <a:p>
            <a:pPr lvl="1"/>
            <a:endParaRPr lang="en-GB" dirty="0"/>
          </a:p>
          <a:p>
            <a:pPr lvl="1"/>
            <a:r>
              <a:rPr lang="en-GB" dirty="0"/>
              <a:t>Probabilities of selection</a:t>
            </a:r>
          </a:p>
          <a:p>
            <a:pPr lvl="1"/>
            <a:endParaRPr lang="en-GB" dirty="0"/>
          </a:p>
          <a:p>
            <a:pPr lvl="1"/>
            <a:r>
              <a:rPr lang="en-GB" dirty="0"/>
              <a:t>Unit non-response</a:t>
            </a:r>
          </a:p>
          <a:p>
            <a:pPr lvl="1"/>
            <a:endParaRPr lang="en-GB" dirty="0"/>
          </a:p>
          <a:p>
            <a:pPr lvl="1"/>
            <a:r>
              <a:rPr lang="en-GB" dirty="0"/>
              <a:t>Difference in the distribution in the sample compared to known population totals (calibration)</a:t>
            </a:r>
          </a:p>
          <a:p>
            <a:pPr lvl="1"/>
            <a:endParaRPr lang="en-GB" dirty="0"/>
          </a:p>
          <a:p>
            <a:r>
              <a:rPr lang="en-GB" dirty="0"/>
              <a:t>Could also be in changes to estimated indicators</a:t>
            </a:r>
          </a:p>
        </p:txBody>
      </p:sp>
    </p:spTree>
    <p:extLst>
      <p:ext uri="{BB962C8B-B14F-4D97-AF65-F5344CB8AC3E}">
        <p14:creationId xmlns:p14="http://schemas.microsoft.com/office/powerpoint/2010/main" val="31660760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74941" y="188640"/>
            <a:ext cx="2252900" cy="4602013"/>
          </a:xfrm>
        </p:spPr>
        <p:txBody>
          <a:bodyPr>
            <a:normAutofit/>
          </a:bodyPr>
          <a:lstStyle/>
          <a:p>
            <a:pPr marL="0" indent="0">
              <a:buNone/>
            </a:pPr>
            <a:r>
              <a:rPr lang="en-GB" dirty="0"/>
              <a:t>Random vs. non-random errors (bias)</a:t>
            </a:r>
          </a:p>
          <a:p>
            <a:pPr marL="0" indent="0">
              <a:buNone/>
            </a:pPr>
            <a:endParaRPr lang="en-GB" dirty="0"/>
          </a:p>
          <a:p>
            <a:pPr marL="0" indent="0">
              <a:buNone/>
            </a:pPr>
            <a:r>
              <a:rPr lang="en-GB" dirty="0"/>
              <a:t>Applies individually to every single survey statistic, not to entire survey</a:t>
            </a:r>
          </a:p>
          <a:p>
            <a:pPr marL="0" indent="0">
              <a:buNone/>
            </a:pPr>
            <a:endParaRPr lang="en-GB" dirty="0"/>
          </a:p>
          <a:p>
            <a:pPr marL="0" indent="0">
              <a:buNone/>
            </a:pPr>
            <a:r>
              <a:rPr lang="en-GB" dirty="0"/>
              <a:t>Groves et al. (2004: 48)</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48703"/>
            <a:ext cx="5688632" cy="6806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Connector 3">
            <a:extLst>
              <a:ext uri="{FF2B5EF4-FFF2-40B4-BE49-F238E27FC236}">
                <a16:creationId xmlns:a16="http://schemas.microsoft.com/office/drawing/2014/main" id="{1A42F7CD-C628-4620-9C0C-0CF837BD6D1D}"/>
              </a:ext>
            </a:extLst>
          </p:cNvPr>
          <p:cNvCxnSpPr>
            <a:cxnSpLocks/>
          </p:cNvCxnSpPr>
          <p:nvPr/>
        </p:nvCxnSpPr>
        <p:spPr>
          <a:xfrm flipV="1">
            <a:off x="4788024" y="5733256"/>
            <a:ext cx="792088" cy="36004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3AE1A5C-A3AC-45FA-98C8-8555D5337A90}"/>
              </a:ext>
            </a:extLst>
          </p:cNvPr>
          <p:cNvSpPr txBox="1"/>
          <p:nvPr/>
        </p:nvSpPr>
        <p:spPr>
          <a:xfrm>
            <a:off x="5652120" y="5445224"/>
            <a:ext cx="2448272" cy="369332"/>
          </a:xfrm>
          <a:prstGeom prst="rect">
            <a:avLst/>
          </a:prstGeom>
          <a:noFill/>
        </p:spPr>
        <p:txBody>
          <a:bodyPr wrap="square" rtlCol="0">
            <a:spAutoFit/>
          </a:bodyPr>
          <a:lstStyle/>
          <a:p>
            <a:r>
              <a:rPr lang="en-GB" dirty="0"/>
              <a:t>Internal validity</a:t>
            </a:r>
          </a:p>
        </p:txBody>
      </p:sp>
      <p:cxnSp>
        <p:nvCxnSpPr>
          <p:cNvPr id="8" name="Straight Connector 7">
            <a:extLst>
              <a:ext uri="{FF2B5EF4-FFF2-40B4-BE49-F238E27FC236}">
                <a16:creationId xmlns:a16="http://schemas.microsoft.com/office/drawing/2014/main" id="{6BC31B2B-6A8E-4052-A94B-5E14683B8FE5}"/>
              </a:ext>
            </a:extLst>
          </p:cNvPr>
          <p:cNvCxnSpPr>
            <a:cxnSpLocks/>
          </p:cNvCxnSpPr>
          <p:nvPr/>
        </p:nvCxnSpPr>
        <p:spPr>
          <a:xfrm>
            <a:off x="4788024" y="6237312"/>
            <a:ext cx="720080" cy="144016"/>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69717BA-E7BA-4F83-AE60-47D4A64914B2}"/>
              </a:ext>
            </a:extLst>
          </p:cNvPr>
          <p:cNvSpPr txBox="1"/>
          <p:nvPr/>
        </p:nvSpPr>
        <p:spPr>
          <a:xfrm>
            <a:off x="5652120" y="6189532"/>
            <a:ext cx="2376264" cy="369332"/>
          </a:xfrm>
          <a:prstGeom prst="rect">
            <a:avLst/>
          </a:prstGeom>
          <a:noFill/>
        </p:spPr>
        <p:txBody>
          <a:bodyPr wrap="square" rtlCol="0">
            <a:spAutoFit/>
          </a:bodyPr>
          <a:lstStyle/>
          <a:p>
            <a:r>
              <a:rPr lang="en-GB" dirty="0"/>
              <a:t>External validity</a:t>
            </a:r>
          </a:p>
        </p:txBody>
      </p:sp>
      <p:cxnSp>
        <p:nvCxnSpPr>
          <p:cNvPr id="12" name="Straight Connector 11">
            <a:extLst>
              <a:ext uri="{FF2B5EF4-FFF2-40B4-BE49-F238E27FC236}">
                <a16:creationId xmlns:a16="http://schemas.microsoft.com/office/drawing/2014/main" id="{38C50850-F29D-4AB3-803F-370DA0823215}"/>
              </a:ext>
            </a:extLst>
          </p:cNvPr>
          <p:cNvCxnSpPr/>
          <p:nvPr/>
        </p:nvCxnSpPr>
        <p:spPr>
          <a:xfrm flipH="1" flipV="1">
            <a:off x="1907704" y="5814556"/>
            <a:ext cx="570910" cy="278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A7F195A-B0C3-4468-8FD1-B60BF0D0A89C}"/>
              </a:ext>
            </a:extLst>
          </p:cNvPr>
          <p:cNvCxnSpPr/>
          <p:nvPr/>
        </p:nvCxnSpPr>
        <p:spPr>
          <a:xfrm flipH="1">
            <a:off x="1907704" y="6189532"/>
            <a:ext cx="570910" cy="184666"/>
          </a:xfrm>
          <a:prstGeom prst="line">
            <a:avLst/>
          </a:prstGeom>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D03FEA93-764F-49EB-ACC7-154FB11717F0}"/>
              </a:ext>
            </a:extLst>
          </p:cNvPr>
          <p:cNvSpPr txBox="1"/>
          <p:nvPr/>
        </p:nvSpPr>
        <p:spPr>
          <a:xfrm>
            <a:off x="678414" y="5582110"/>
            <a:ext cx="1440160" cy="369332"/>
          </a:xfrm>
          <a:prstGeom prst="rect">
            <a:avLst/>
          </a:prstGeom>
          <a:noFill/>
        </p:spPr>
        <p:txBody>
          <a:bodyPr wrap="square" rtlCol="0">
            <a:spAutoFit/>
          </a:bodyPr>
          <a:lstStyle/>
          <a:p>
            <a:r>
              <a:rPr lang="en-GB" dirty="0"/>
              <a:t>Reliability </a:t>
            </a:r>
          </a:p>
        </p:txBody>
      </p:sp>
      <p:sp>
        <p:nvSpPr>
          <p:cNvPr id="16" name="TextBox 15">
            <a:extLst>
              <a:ext uri="{FF2B5EF4-FFF2-40B4-BE49-F238E27FC236}">
                <a16:creationId xmlns:a16="http://schemas.microsoft.com/office/drawing/2014/main" id="{0DCA5CA6-B8CA-4D07-B851-77C075D4F8A0}"/>
              </a:ext>
            </a:extLst>
          </p:cNvPr>
          <p:cNvSpPr txBox="1"/>
          <p:nvPr/>
        </p:nvSpPr>
        <p:spPr>
          <a:xfrm>
            <a:off x="745250" y="6189532"/>
            <a:ext cx="1018438" cy="369332"/>
          </a:xfrm>
          <a:prstGeom prst="rect">
            <a:avLst/>
          </a:prstGeom>
          <a:noFill/>
        </p:spPr>
        <p:txBody>
          <a:bodyPr wrap="square" rtlCol="0">
            <a:spAutoFit/>
          </a:bodyPr>
          <a:lstStyle/>
          <a:p>
            <a:r>
              <a:rPr lang="en-GB" dirty="0"/>
              <a:t>Bias</a:t>
            </a:r>
          </a:p>
        </p:txBody>
      </p:sp>
      <p:sp>
        <p:nvSpPr>
          <p:cNvPr id="17" name="Rectangle 16">
            <a:extLst>
              <a:ext uri="{FF2B5EF4-FFF2-40B4-BE49-F238E27FC236}">
                <a16:creationId xmlns:a16="http://schemas.microsoft.com/office/drawing/2014/main" id="{AAA7BD08-ECD4-4E31-9A58-73ECA074A707}"/>
              </a:ext>
            </a:extLst>
          </p:cNvPr>
          <p:cNvSpPr/>
          <p:nvPr/>
        </p:nvSpPr>
        <p:spPr>
          <a:xfrm>
            <a:off x="2478614" y="5629890"/>
            <a:ext cx="2237402" cy="27874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D805BB61-752A-4518-B720-125BBB963339}"/>
              </a:ext>
            </a:extLst>
          </p:cNvPr>
          <p:cNvSpPr txBox="1"/>
          <p:nvPr/>
        </p:nvSpPr>
        <p:spPr>
          <a:xfrm>
            <a:off x="2915816" y="5599140"/>
            <a:ext cx="1656184" cy="369332"/>
          </a:xfrm>
          <a:prstGeom prst="rect">
            <a:avLst/>
          </a:prstGeom>
          <a:noFill/>
        </p:spPr>
        <p:txBody>
          <a:bodyPr wrap="square" rtlCol="0">
            <a:spAutoFit/>
          </a:bodyPr>
          <a:lstStyle/>
          <a:p>
            <a:r>
              <a:rPr lang="en-GB" dirty="0"/>
              <a:t>Computation</a:t>
            </a:r>
          </a:p>
        </p:txBody>
      </p:sp>
      <p:cxnSp>
        <p:nvCxnSpPr>
          <p:cNvPr id="20" name="Straight Connector 19">
            <a:extLst>
              <a:ext uri="{FF2B5EF4-FFF2-40B4-BE49-F238E27FC236}">
                <a16:creationId xmlns:a16="http://schemas.microsoft.com/office/drawing/2014/main" id="{5DCED58C-EB3B-40C3-AFE0-F45B5895D52E}"/>
              </a:ext>
            </a:extLst>
          </p:cNvPr>
          <p:cNvCxnSpPr>
            <a:stCxn id="17" idx="3"/>
          </p:cNvCxnSpPr>
          <p:nvPr/>
        </p:nvCxnSpPr>
        <p:spPr>
          <a:xfrm flipV="1">
            <a:off x="4716016" y="5085184"/>
            <a:ext cx="1512168" cy="684076"/>
          </a:xfrm>
          <a:prstGeom prst="line">
            <a:avLst/>
          </a:prstGeom>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6AC3D46E-09DB-43DD-9DA0-D53EDD6DDEDC}"/>
              </a:ext>
            </a:extLst>
          </p:cNvPr>
          <p:cNvSpPr txBox="1"/>
          <p:nvPr/>
        </p:nvSpPr>
        <p:spPr>
          <a:xfrm>
            <a:off x="6238728" y="4936342"/>
            <a:ext cx="2252900" cy="369332"/>
          </a:xfrm>
          <a:prstGeom prst="rect">
            <a:avLst/>
          </a:prstGeom>
          <a:noFill/>
        </p:spPr>
        <p:txBody>
          <a:bodyPr wrap="square" rtlCol="0">
            <a:spAutoFit/>
          </a:bodyPr>
          <a:lstStyle/>
          <a:p>
            <a:r>
              <a:rPr lang="en-GB" dirty="0"/>
              <a:t>Computation error</a:t>
            </a:r>
          </a:p>
        </p:txBody>
      </p:sp>
    </p:spTree>
    <p:extLst>
      <p:ext uri="{BB962C8B-B14F-4D97-AF65-F5344CB8AC3E}">
        <p14:creationId xmlns:p14="http://schemas.microsoft.com/office/powerpoint/2010/main" val="36261362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Content Placeholder 2"/>
          <p:cNvSpPr txBox="1">
            <a:spLocks/>
          </p:cNvSpPr>
          <p:nvPr/>
        </p:nvSpPr>
        <p:spPr bwMode="auto">
          <a:xfrm>
            <a:off x="720886" y="1412776"/>
            <a:ext cx="8315609" cy="3182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342900" indent="-342900" algn="l" rtl="0" eaLnBrk="1" fontAlgn="base" hangingPunct="1">
              <a:spcBef>
                <a:spcPct val="20000"/>
              </a:spcBef>
              <a:spcAft>
                <a:spcPct val="0"/>
              </a:spcAft>
              <a:buChar char="•"/>
              <a:defRPr sz="2200">
                <a:solidFill>
                  <a:srgbClr val="003D62"/>
                </a:solidFill>
                <a:latin typeface="+mn-lt"/>
                <a:ea typeface="+mn-ea"/>
                <a:cs typeface="+mn-cs"/>
              </a:defRPr>
            </a:lvl1pPr>
            <a:lvl2pPr marL="742950" indent="-285750" algn="l" rtl="0" eaLnBrk="1" fontAlgn="base" hangingPunct="1">
              <a:spcBef>
                <a:spcPct val="20000"/>
              </a:spcBef>
              <a:spcAft>
                <a:spcPct val="0"/>
              </a:spcAft>
              <a:buChar char="-"/>
              <a:defRPr sz="2000">
                <a:solidFill>
                  <a:srgbClr val="003D62"/>
                </a:solidFill>
                <a:latin typeface="+mn-lt"/>
              </a:defRPr>
            </a:lvl2pPr>
            <a:lvl3pPr marL="1143000" indent="-228600" algn="l" rtl="0" eaLnBrk="1" fontAlgn="base" hangingPunct="1">
              <a:spcBef>
                <a:spcPct val="20000"/>
              </a:spcBef>
              <a:spcAft>
                <a:spcPct val="0"/>
              </a:spcAft>
              <a:buChar char="•"/>
              <a:defRPr>
                <a:solidFill>
                  <a:srgbClr val="003D62"/>
                </a:solidFill>
                <a:latin typeface="+mn-lt"/>
              </a:defRPr>
            </a:lvl3pPr>
            <a:lvl4pPr marL="1600200" indent="-228600" algn="l" rtl="0" eaLnBrk="1" fontAlgn="base" hangingPunct="1">
              <a:spcBef>
                <a:spcPct val="20000"/>
              </a:spcBef>
              <a:spcAft>
                <a:spcPct val="0"/>
              </a:spcAft>
              <a:buChar char="-"/>
              <a:defRPr sz="1600">
                <a:solidFill>
                  <a:srgbClr val="003D62"/>
                </a:solidFill>
                <a:latin typeface="+mn-lt"/>
              </a:defRPr>
            </a:lvl4pPr>
            <a:lvl5pPr marL="2057400" indent="-228600" algn="l" rtl="0" eaLnBrk="1" fontAlgn="base" hangingPunct="1">
              <a:spcBef>
                <a:spcPct val="20000"/>
              </a:spcBef>
              <a:spcAft>
                <a:spcPct val="0"/>
              </a:spcAft>
              <a:buChar char="»"/>
              <a:defRPr sz="1600">
                <a:solidFill>
                  <a:srgbClr val="003D62"/>
                </a:solidFill>
                <a:latin typeface="+mn-lt"/>
              </a:defRPr>
            </a:lvl5pPr>
            <a:lvl6pPr marL="2514600" indent="-228600" algn="l" rtl="0" eaLnBrk="1" fontAlgn="base" hangingPunct="1">
              <a:spcBef>
                <a:spcPct val="20000"/>
              </a:spcBef>
              <a:spcAft>
                <a:spcPct val="0"/>
              </a:spcAft>
              <a:buChar char="»"/>
              <a:defRPr sz="1600">
                <a:solidFill>
                  <a:srgbClr val="003D62"/>
                </a:solidFill>
                <a:latin typeface="+mn-lt"/>
              </a:defRPr>
            </a:lvl6pPr>
            <a:lvl7pPr marL="2971800" indent="-228600" algn="l" rtl="0" eaLnBrk="1" fontAlgn="base" hangingPunct="1">
              <a:spcBef>
                <a:spcPct val="20000"/>
              </a:spcBef>
              <a:spcAft>
                <a:spcPct val="0"/>
              </a:spcAft>
              <a:buChar char="»"/>
              <a:defRPr sz="1600">
                <a:solidFill>
                  <a:srgbClr val="003D62"/>
                </a:solidFill>
                <a:latin typeface="+mn-lt"/>
              </a:defRPr>
            </a:lvl7pPr>
            <a:lvl8pPr marL="3429000" indent="-228600" algn="l" rtl="0" eaLnBrk="1" fontAlgn="base" hangingPunct="1">
              <a:spcBef>
                <a:spcPct val="20000"/>
              </a:spcBef>
              <a:spcAft>
                <a:spcPct val="0"/>
              </a:spcAft>
              <a:buChar char="»"/>
              <a:defRPr sz="1600">
                <a:solidFill>
                  <a:srgbClr val="003D62"/>
                </a:solidFill>
                <a:latin typeface="+mn-lt"/>
              </a:defRPr>
            </a:lvl8pPr>
            <a:lvl9pPr marL="3886200" indent="-228600" algn="l" rtl="0" eaLnBrk="1" fontAlgn="base" hangingPunct="1">
              <a:spcBef>
                <a:spcPct val="20000"/>
              </a:spcBef>
              <a:spcAft>
                <a:spcPct val="0"/>
              </a:spcAft>
              <a:buChar char="»"/>
              <a:defRPr sz="1600">
                <a:solidFill>
                  <a:srgbClr val="003D62"/>
                </a:solidFill>
                <a:latin typeface="+mn-lt"/>
              </a:defRPr>
            </a:lvl9pPr>
          </a:lstStyle>
          <a:p>
            <a:pPr marL="0" indent="0">
              <a:buFontTx/>
              <a:buNone/>
            </a:pPr>
            <a:endParaRPr lang="nl-BE" kern="0" dirty="0"/>
          </a:p>
          <a:p>
            <a:pPr marL="0" indent="0">
              <a:buFontTx/>
              <a:buNone/>
            </a:pPr>
            <a:r>
              <a:rPr lang="nl-BE" kern="0" dirty="0"/>
              <a:t>Bias vs. </a:t>
            </a:r>
            <a:r>
              <a:rPr lang="nl-BE" kern="0" dirty="0" err="1"/>
              <a:t>reliability</a:t>
            </a:r>
            <a:endParaRPr lang="nl-BE" kern="0" dirty="0"/>
          </a:p>
          <a:p>
            <a:pPr marL="0" indent="0">
              <a:buFontTx/>
              <a:buNone/>
            </a:pPr>
            <a:endParaRPr lang="nl-BE" kern="0" dirty="0"/>
          </a:p>
          <a:p>
            <a:pPr marL="0" indent="0">
              <a:buFontTx/>
              <a:buNone/>
            </a:pPr>
            <a:endParaRPr lang="nl-BE" kern="0" dirty="0"/>
          </a:p>
          <a:p>
            <a:pPr marL="0" indent="0">
              <a:buFontTx/>
              <a:buNone/>
            </a:pPr>
            <a:endParaRPr lang="nl-BE" kern="0" dirty="0"/>
          </a:p>
          <a:p>
            <a:pPr marL="0" indent="0">
              <a:buFontTx/>
              <a:buNone/>
            </a:pPr>
            <a:endParaRPr lang="nl-BE" kern="0" dirty="0"/>
          </a:p>
          <a:p>
            <a:pPr marL="0" indent="0">
              <a:buFontTx/>
              <a:buNone/>
            </a:pPr>
            <a:endParaRPr lang="nl-BE" kern="0" dirty="0"/>
          </a:p>
          <a:p>
            <a:pPr marL="0" indent="0">
              <a:buFontTx/>
              <a:buNone/>
            </a:pPr>
            <a:endParaRPr lang="nl-BE" kern="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54926279"/>
              </p:ext>
            </p:extLst>
          </p:nvPr>
        </p:nvGraphicFramePr>
        <p:xfrm>
          <a:off x="251520" y="2420888"/>
          <a:ext cx="8640959" cy="3017520"/>
        </p:xfrm>
        <a:graphic>
          <a:graphicData uri="http://schemas.openxmlformats.org/drawingml/2006/table">
            <a:tbl>
              <a:tblPr firstRow="1" bandRow="1">
                <a:tableStyleId>{5C22544A-7EE6-4342-B048-85BDC9FD1C3A}</a:tableStyleId>
              </a:tblPr>
              <a:tblGrid>
                <a:gridCol w="1851634">
                  <a:extLst>
                    <a:ext uri="{9D8B030D-6E8A-4147-A177-3AD203B41FA5}">
                      <a16:colId xmlns:a16="http://schemas.microsoft.com/office/drawing/2014/main" val="20000"/>
                    </a:ext>
                  </a:extLst>
                </a:gridCol>
                <a:gridCol w="2796800">
                  <a:extLst>
                    <a:ext uri="{9D8B030D-6E8A-4147-A177-3AD203B41FA5}">
                      <a16:colId xmlns:a16="http://schemas.microsoft.com/office/drawing/2014/main" val="20001"/>
                    </a:ext>
                  </a:extLst>
                </a:gridCol>
                <a:gridCol w="3992525">
                  <a:extLst>
                    <a:ext uri="{9D8B030D-6E8A-4147-A177-3AD203B41FA5}">
                      <a16:colId xmlns:a16="http://schemas.microsoft.com/office/drawing/2014/main" val="20002"/>
                    </a:ext>
                  </a:extLst>
                </a:gridCol>
              </a:tblGrid>
              <a:tr h="370840">
                <a:tc>
                  <a:txBody>
                    <a:bodyPr/>
                    <a:lstStyle/>
                    <a:p>
                      <a:endParaRPr lang="en-GB" sz="2000" dirty="0">
                        <a:solidFill>
                          <a:schemeClr val="tx1"/>
                        </a:solidFill>
                      </a:endParaRPr>
                    </a:p>
                  </a:txBody>
                  <a:tcPr>
                    <a:lnT w="12700" cap="flat" cmpd="sng" algn="ctr">
                      <a:solidFill>
                        <a:schemeClr val="tx1"/>
                      </a:solidFill>
                      <a:prstDash val="solid"/>
                      <a:round/>
                      <a:headEnd type="none" w="med" len="med"/>
                      <a:tailEnd type="none" w="med" len="med"/>
                    </a:lnT>
                  </a:tcPr>
                </a:tc>
                <a:tc>
                  <a:txBody>
                    <a:bodyPr/>
                    <a:lstStyle/>
                    <a:p>
                      <a:r>
                        <a:rPr lang="nl-BE" sz="2000" dirty="0" err="1">
                          <a:solidFill>
                            <a:schemeClr val="tx1"/>
                          </a:solidFill>
                        </a:rPr>
                        <a:t>Errors</a:t>
                      </a:r>
                      <a:r>
                        <a:rPr lang="nl-BE" sz="2000" dirty="0">
                          <a:solidFill>
                            <a:schemeClr val="tx1"/>
                          </a:solidFill>
                        </a:rPr>
                        <a:t> in </a:t>
                      </a:r>
                      <a:r>
                        <a:rPr lang="nl-BE" sz="2000" dirty="0" err="1">
                          <a:solidFill>
                            <a:schemeClr val="tx1"/>
                          </a:solidFill>
                        </a:rPr>
                        <a:t>observation</a:t>
                      </a:r>
                      <a:endParaRPr lang="en-GB" sz="2000" dirty="0">
                        <a:solidFill>
                          <a:schemeClr val="tx1"/>
                        </a:solidFill>
                      </a:endParaRPr>
                    </a:p>
                  </a:txBody>
                  <a:tcPr>
                    <a:lnT w="12700" cap="flat" cmpd="sng" algn="ctr">
                      <a:solidFill>
                        <a:schemeClr val="tx1"/>
                      </a:solidFill>
                      <a:prstDash val="solid"/>
                      <a:round/>
                      <a:headEnd type="none" w="med" len="med"/>
                      <a:tailEnd type="none" w="med" len="med"/>
                    </a:lnT>
                  </a:tcPr>
                </a:tc>
                <a:tc>
                  <a:txBody>
                    <a:bodyPr/>
                    <a:lstStyle/>
                    <a:p>
                      <a:r>
                        <a:rPr lang="nl-BE" sz="2000" dirty="0" err="1">
                          <a:solidFill>
                            <a:schemeClr val="tx1"/>
                          </a:solidFill>
                        </a:rPr>
                        <a:t>Errors</a:t>
                      </a:r>
                      <a:r>
                        <a:rPr lang="nl-BE" sz="2000" dirty="0">
                          <a:solidFill>
                            <a:schemeClr val="tx1"/>
                          </a:solidFill>
                        </a:rPr>
                        <a:t> in non-</a:t>
                      </a:r>
                      <a:r>
                        <a:rPr lang="nl-BE" sz="2000" dirty="0" err="1">
                          <a:solidFill>
                            <a:schemeClr val="tx1"/>
                          </a:solidFill>
                        </a:rPr>
                        <a:t>observation</a:t>
                      </a:r>
                      <a:endParaRPr lang="en-GB" sz="2000" dirty="0">
                        <a:solidFill>
                          <a:schemeClr val="tx1"/>
                        </a:solidFill>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endParaRPr lang="nl-BE" sz="2000" dirty="0">
                        <a:solidFill>
                          <a:schemeClr val="tx1"/>
                        </a:solidFill>
                      </a:endParaRPr>
                    </a:p>
                    <a:p>
                      <a:r>
                        <a:rPr lang="nl-BE" sz="2000" dirty="0">
                          <a:solidFill>
                            <a:schemeClr val="tx1"/>
                          </a:solidFill>
                        </a:rPr>
                        <a:t>Bias / </a:t>
                      </a:r>
                      <a:r>
                        <a:rPr lang="nl-BE" sz="2000" dirty="0" err="1">
                          <a:solidFill>
                            <a:schemeClr val="tx1"/>
                          </a:solidFill>
                        </a:rPr>
                        <a:t>validity</a:t>
                      </a:r>
                      <a:endParaRPr lang="nl-BE" sz="2000" dirty="0">
                        <a:solidFill>
                          <a:schemeClr val="tx1"/>
                        </a:solidFill>
                      </a:endParaRPr>
                    </a:p>
                    <a:p>
                      <a:endParaRPr lang="en-GB" sz="2000" dirty="0">
                        <a:solidFill>
                          <a:schemeClr val="tx1"/>
                        </a:solidFill>
                      </a:endParaRPr>
                    </a:p>
                  </a:txBody>
                  <a:tcPr/>
                </a:tc>
                <a:tc>
                  <a:txBody>
                    <a:bodyPr/>
                    <a:lstStyle/>
                    <a:p>
                      <a:endParaRPr lang="nl-BE" sz="2000" dirty="0">
                        <a:solidFill>
                          <a:schemeClr val="tx1"/>
                        </a:solidFill>
                      </a:endParaRPr>
                    </a:p>
                    <a:p>
                      <a:r>
                        <a:rPr lang="nl-BE" sz="2000" dirty="0">
                          <a:solidFill>
                            <a:schemeClr val="tx1"/>
                          </a:solidFill>
                        </a:rPr>
                        <a:t>Response</a:t>
                      </a:r>
                      <a:r>
                        <a:rPr lang="nl-BE" sz="2000" baseline="0" dirty="0">
                          <a:solidFill>
                            <a:schemeClr val="tx1"/>
                          </a:solidFill>
                        </a:rPr>
                        <a:t> / processing bias</a:t>
                      </a:r>
                    </a:p>
                    <a:p>
                      <a:endParaRPr lang="en-GB" sz="2000" dirty="0">
                        <a:solidFill>
                          <a:schemeClr val="tx1"/>
                        </a:solidFill>
                      </a:endParaRPr>
                    </a:p>
                  </a:txBody>
                  <a:tcPr/>
                </a:tc>
                <a:tc>
                  <a:txBody>
                    <a:bodyPr/>
                    <a:lstStyle/>
                    <a:p>
                      <a:endParaRPr lang="nl-BE" sz="2000" dirty="0">
                        <a:solidFill>
                          <a:schemeClr val="tx1"/>
                        </a:solidFill>
                      </a:endParaRPr>
                    </a:p>
                    <a:p>
                      <a:r>
                        <a:rPr lang="nl-BE" sz="2000" dirty="0">
                          <a:solidFill>
                            <a:schemeClr val="tx1"/>
                          </a:solidFill>
                        </a:rPr>
                        <a:t>Coverage / Sampling / non-response / </a:t>
                      </a:r>
                      <a:r>
                        <a:rPr lang="nl-BE" sz="2000" dirty="0" err="1">
                          <a:solidFill>
                            <a:schemeClr val="tx1"/>
                          </a:solidFill>
                        </a:rPr>
                        <a:t>adjustment</a:t>
                      </a:r>
                      <a:r>
                        <a:rPr lang="nl-BE" sz="2000" dirty="0">
                          <a:solidFill>
                            <a:schemeClr val="tx1"/>
                          </a:solidFill>
                        </a:rPr>
                        <a:t> bias</a:t>
                      </a:r>
                      <a:endParaRPr lang="en-GB" sz="2000" dirty="0">
                        <a:solidFill>
                          <a:schemeClr val="tx1"/>
                        </a:solidFill>
                      </a:endParaRPr>
                    </a:p>
                  </a:txBody>
                  <a:tcPr/>
                </a:tc>
                <a:extLst>
                  <a:ext uri="{0D108BD9-81ED-4DB2-BD59-A6C34878D82A}">
                    <a16:rowId xmlns:a16="http://schemas.microsoft.com/office/drawing/2014/main" val="10001"/>
                  </a:ext>
                </a:extLst>
              </a:tr>
              <a:tr h="370840">
                <a:tc>
                  <a:txBody>
                    <a:bodyPr/>
                    <a:lstStyle/>
                    <a:p>
                      <a:endParaRPr lang="nl-BE" sz="2000" dirty="0">
                        <a:solidFill>
                          <a:schemeClr val="tx1"/>
                        </a:solidFill>
                      </a:endParaRPr>
                    </a:p>
                    <a:p>
                      <a:r>
                        <a:rPr lang="nl-BE" sz="2000" dirty="0" err="1">
                          <a:solidFill>
                            <a:schemeClr val="tx1"/>
                          </a:solidFill>
                        </a:rPr>
                        <a:t>Reliability</a:t>
                      </a:r>
                      <a:endParaRPr lang="nl-BE" sz="2000" dirty="0">
                        <a:solidFill>
                          <a:schemeClr val="tx1"/>
                        </a:solidFill>
                      </a:endParaRPr>
                    </a:p>
                    <a:p>
                      <a:endParaRPr lang="en-GB" sz="2000" dirty="0">
                        <a:solidFill>
                          <a:schemeClr val="tx1"/>
                        </a:solidFill>
                      </a:endParaRPr>
                    </a:p>
                  </a:txBody>
                  <a:tcPr>
                    <a:lnB w="12700" cap="flat" cmpd="sng" algn="ctr">
                      <a:solidFill>
                        <a:schemeClr val="tx1"/>
                      </a:solidFill>
                      <a:prstDash val="solid"/>
                      <a:round/>
                      <a:headEnd type="none" w="med" len="med"/>
                      <a:tailEnd type="none" w="med" len="med"/>
                    </a:lnB>
                  </a:tcPr>
                </a:tc>
                <a:tc>
                  <a:txBody>
                    <a:bodyPr/>
                    <a:lstStyle/>
                    <a:p>
                      <a:endParaRPr lang="nl-BE" sz="2000" dirty="0">
                        <a:solidFill>
                          <a:schemeClr val="tx1"/>
                        </a:solidFill>
                      </a:endParaRPr>
                    </a:p>
                    <a:p>
                      <a:r>
                        <a:rPr lang="nl-BE" sz="2000" dirty="0">
                          <a:solidFill>
                            <a:schemeClr val="tx1"/>
                          </a:solidFill>
                        </a:rPr>
                        <a:t>Response </a:t>
                      </a:r>
                      <a:r>
                        <a:rPr lang="nl-BE" sz="2000" dirty="0" err="1">
                          <a:solidFill>
                            <a:schemeClr val="tx1"/>
                          </a:solidFill>
                        </a:rPr>
                        <a:t>variance</a:t>
                      </a:r>
                      <a:endParaRPr lang="en-GB" sz="2000" dirty="0">
                        <a:solidFill>
                          <a:schemeClr val="tx1"/>
                        </a:solidFill>
                      </a:endParaRPr>
                    </a:p>
                  </a:txBody>
                  <a:tcPr>
                    <a:lnB w="12700" cap="flat" cmpd="sng" algn="ctr">
                      <a:solidFill>
                        <a:schemeClr val="tx1"/>
                      </a:solidFill>
                      <a:prstDash val="solid"/>
                      <a:round/>
                      <a:headEnd type="none" w="med" len="med"/>
                      <a:tailEnd type="none" w="med" len="med"/>
                    </a:lnB>
                  </a:tcPr>
                </a:tc>
                <a:tc>
                  <a:txBody>
                    <a:bodyPr/>
                    <a:lstStyle/>
                    <a:p>
                      <a:endParaRPr lang="nl-BE" sz="2000" dirty="0">
                        <a:solidFill>
                          <a:schemeClr val="tx1"/>
                        </a:solidFill>
                      </a:endParaRPr>
                    </a:p>
                    <a:p>
                      <a:r>
                        <a:rPr lang="nl-BE" sz="2000" dirty="0" err="1">
                          <a:solidFill>
                            <a:schemeClr val="tx1"/>
                          </a:solidFill>
                        </a:rPr>
                        <a:t>Adjustment</a:t>
                      </a:r>
                      <a:r>
                        <a:rPr lang="nl-BE" sz="2000" dirty="0">
                          <a:solidFill>
                            <a:schemeClr val="tx1"/>
                          </a:solidFill>
                        </a:rPr>
                        <a:t> </a:t>
                      </a:r>
                      <a:r>
                        <a:rPr lang="nl-BE" sz="2000" dirty="0" err="1">
                          <a:solidFill>
                            <a:schemeClr val="tx1"/>
                          </a:solidFill>
                        </a:rPr>
                        <a:t>variance</a:t>
                      </a:r>
                      <a:r>
                        <a:rPr lang="nl-BE" sz="2000" dirty="0">
                          <a:solidFill>
                            <a:schemeClr val="tx1"/>
                          </a:solidFill>
                        </a:rPr>
                        <a:t> /Sampling </a:t>
                      </a:r>
                      <a:r>
                        <a:rPr lang="nl-BE" sz="2000" dirty="0" err="1">
                          <a:solidFill>
                            <a:schemeClr val="tx1"/>
                          </a:solidFill>
                        </a:rPr>
                        <a:t>variance</a:t>
                      </a:r>
                      <a:endParaRPr lang="nl-BE" sz="2000" dirty="0">
                        <a:solidFill>
                          <a:schemeClr val="tx1"/>
                        </a:solidFill>
                      </a:endParaRPr>
                    </a:p>
                    <a:p>
                      <a:endParaRPr lang="en-GB" sz="2000" dirty="0">
                        <a:solidFill>
                          <a:schemeClr val="tx1"/>
                        </a:solidFill>
                      </a:endParaRP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p:txBody>
          <a:bodyPr/>
          <a:lstStyle/>
          <a:p>
            <a:r>
              <a:rPr lang="nl-BE" dirty="0"/>
              <a:t>1. Total survey error &amp; sampling </a:t>
            </a:r>
            <a:r>
              <a:rPr lang="nl-BE" dirty="0" err="1"/>
              <a:t>variance</a:t>
            </a:r>
            <a:endParaRPr lang="en-GB" dirty="0"/>
          </a:p>
        </p:txBody>
      </p:sp>
    </p:spTree>
    <p:extLst>
      <p:ext uri="{BB962C8B-B14F-4D97-AF65-F5344CB8AC3E}">
        <p14:creationId xmlns:p14="http://schemas.microsoft.com/office/powerpoint/2010/main" val="21996741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Crash course statistics: the sampling variance</a:t>
            </a:r>
          </a:p>
        </p:txBody>
      </p:sp>
      <p:sp>
        <p:nvSpPr>
          <p:cNvPr id="3" name="Content Placeholder 2"/>
          <p:cNvSpPr>
            <a:spLocks noGrp="1"/>
          </p:cNvSpPr>
          <p:nvPr>
            <p:ph idx="1"/>
          </p:nvPr>
        </p:nvSpPr>
        <p:spPr/>
        <p:txBody>
          <a:bodyPr/>
          <a:lstStyle/>
          <a:p>
            <a:endParaRPr lang="en-GB" dirty="0"/>
          </a:p>
          <a:p>
            <a:r>
              <a:rPr lang="en-GB" dirty="0"/>
              <a:t>Some things that should be known to everyone producing or interpreting a sample estimate, but are not always taught in statistics courses…</a:t>
            </a:r>
          </a:p>
        </p:txBody>
      </p:sp>
    </p:spTree>
    <p:extLst>
      <p:ext uri="{BB962C8B-B14F-4D97-AF65-F5344CB8AC3E}">
        <p14:creationId xmlns:p14="http://schemas.microsoft.com/office/powerpoint/2010/main" val="6966814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0" y="-98209"/>
            <a:ext cx="9362609" cy="7055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60515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6863" t="19220" r="46611" b="1193"/>
          <a:stretch/>
        </p:blipFill>
        <p:spPr bwMode="auto">
          <a:xfrm>
            <a:off x="-108520" y="-3267724"/>
            <a:ext cx="9433048" cy="10770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5616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9645" t="19224" r="50461" b="29435"/>
          <a:stretch/>
        </p:blipFill>
        <p:spPr bwMode="auto">
          <a:xfrm>
            <a:off x="-108520" y="-8812360"/>
            <a:ext cx="9433048" cy="16255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97954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799" y="0"/>
            <a:ext cx="10515598"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890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550" y="-34434"/>
            <a:ext cx="10640150" cy="6919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22454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72616" y="-243408"/>
            <a:ext cx="11084130" cy="8352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35972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635896" y="3212976"/>
            <a:ext cx="8072438" cy="1285875"/>
          </a:xfrm>
          <a:prstGeom prst="roundRect">
            <a:avLst/>
          </a:prstGeom>
          <a:solidFill>
            <a:schemeClr val="accent3">
              <a:lumMod val="40000"/>
              <a:lumOff val="60000"/>
            </a:schemeClr>
          </a:solidFill>
          <a:ln w="9525" cap="flat" cmpd="sng" algn="ctr">
            <a:solidFill>
              <a:schemeClr val="tx1"/>
            </a:solidFill>
            <a:prstDash val="solid"/>
            <a:round/>
            <a:headEnd type="none" w="med" len="med"/>
            <a:tailEnd type="none" w="med" len="med"/>
          </a:ln>
          <a:effectLst/>
        </p:spPr>
        <p:txBody>
          <a:bodyPr/>
          <a:lstStyle/>
          <a:p>
            <a:pPr eaLnBrk="0" hangingPunct="0">
              <a:defRPr/>
            </a:pPr>
            <a:endParaRPr lang="en-GB" sz="2400" baseline="-25000">
              <a:latin typeface="Times New Roman" pitchFamily="18" charset="0"/>
            </a:endParaRPr>
          </a:p>
        </p:txBody>
      </p:sp>
      <p:sp>
        <p:nvSpPr>
          <p:cNvPr id="6147" name="Title 1"/>
          <p:cNvSpPr>
            <a:spLocks noGrp="1"/>
          </p:cNvSpPr>
          <p:nvPr>
            <p:ph type="title"/>
          </p:nvPr>
        </p:nvSpPr>
        <p:spPr/>
        <p:txBody>
          <a:bodyPr/>
          <a:lstStyle/>
          <a:p>
            <a:r>
              <a:rPr lang="nl-BE" dirty="0"/>
              <a:t>Basic </a:t>
            </a:r>
            <a:r>
              <a:rPr lang="nl-BE" dirty="0" err="1"/>
              <a:t>idea</a:t>
            </a:r>
            <a:endParaRPr lang="nl-BE" dirty="0"/>
          </a:p>
        </p:txBody>
      </p:sp>
      <p:sp>
        <p:nvSpPr>
          <p:cNvPr id="10243" name="Content Placeholder 2"/>
          <p:cNvSpPr>
            <a:spLocks noGrp="1"/>
          </p:cNvSpPr>
          <p:nvPr>
            <p:ph idx="1"/>
          </p:nvPr>
        </p:nvSpPr>
        <p:spPr>
          <a:xfrm>
            <a:off x="621404" y="1916832"/>
            <a:ext cx="7886700" cy="4351338"/>
          </a:xfrm>
        </p:spPr>
        <p:txBody>
          <a:bodyPr/>
          <a:lstStyle/>
          <a:p>
            <a:r>
              <a:rPr lang="nl-BE" dirty="0" err="1"/>
              <a:t>Statistics</a:t>
            </a:r>
            <a:r>
              <a:rPr lang="nl-BE" dirty="0"/>
              <a:t> are a </a:t>
            </a:r>
            <a:r>
              <a:rPr lang="nl-BE" dirty="0" err="1"/>
              <a:t>powerful</a:t>
            </a:r>
            <a:r>
              <a:rPr lang="nl-BE" dirty="0"/>
              <a:t> tool</a:t>
            </a:r>
          </a:p>
          <a:p>
            <a:pPr lvl="1"/>
            <a:r>
              <a:rPr lang="nl-BE" dirty="0" err="1"/>
              <a:t>Need</a:t>
            </a:r>
            <a:r>
              <a:rPr lang="nl-BE" dirty="0"/>
              <a:t> </a:t>
            </a:r>
            <a:r>
              <a:rPr lang="nl-BE" dirty="0" err="1"/>
              <a:t>limited</a:t>
            </a:r>
            <a:r>
              <a:rPr lang="nl-BE" dirty="0"/>
              <a:t> </a:t>
            </a:r>
            <a:r>
              <a:rPr lang="nl-BE" dirty="0" err="1"/>
              <a:t>number</a:t>
            </a:r>
            <a:r>
              <a:rPr lang="nl-BE" dirty="0"/>
              <a:t> of </a:t>
            </a:r>
            <a:r>
              <a:rPr lang="nl-BE" dirty="0" err="1"/>
              <a:t>observations</a:t>
            </a:r>
            <a:endParaRPr lang="nl-BE" dirty="0"/>
          </a:p>
          <a:p>
            <a:pPr lvl="1"/>
            <a:r>
              <a:rPr lang="nl-BE" dirty="0"/>
              <a:t>Point </a:t>
            </a:r>
            <a:r>
              <a:rPr lang="nl-BE" dirty="0" err="1"/>
              <a:t>estimate</a:t>
            </a:r>
            <a:r>
              <a:rPr lang="nl-BE" dirty="0"/>
              <a:t> </a:t>
            </a:r>
            <a:r>
              <a:rPr lang="nl-BE" i="1" dirty="0"/>
              <a:t>and </a:t>
            </a:r>
            <a:r>
              <a:rPr lang="nl-BE" dirty="0" err="1"/>
              <a:t>estimate</a:t>
            </a:r>
            <a:r>
              <a:rPr lang="nl-BE" dirty="0"/>
              <a:t> of </a:t>
            </a:r>
            <a:r>
              <a:rPr lang="nl-BE" dirty="0" err="1"/>
              <a:t>precision</a:t>
            </a:r>
            <a:endParaRPr lang="nl-BE" dirty="0"/>
          </a:p>
          <a:p>
            <a:pPr lvl="1"/>
            <a:endParaRPr lang="nl-BE" dirty="0"/>
          </a:p>
          <a:p>
            <a:pPr lvl="1"/>
            <a:endParaRPr lang="nl-BE" dirty="0"/>
          </a:p>
          <a:p>
            <a:pPr lvl="1"/>
            <a:endParaRPr lang="nl-BE" sz="1000" dirty="0"/>
          </a:p>
          <a:p>
            <a:pPr lvl="1">
              <a:buFontTx/>
              <a:buNone/>
            </a:pPr>
            <a:r>
              <a:rPr lang="nl-BE" dirty="0" err="1">
                <a:solidFill>
                  <a:schemeClr val="tx1"/>
                </a:solidFill>
              </a:rPr>
              <a:t>However</a:t>
            </a:r>
            <a:r>
              <a:rPr lang="nl-BE" dirty="0">
                <a:solidFill>
                  <a:schemeClr val="tx1"/>
                </a:solidFill>
              </a:rPr>
              <a:t>, without </a:t>
            </a:r>
            <a:r>
              <a:rPr lang="nl-BE" dirty="0" err="1">
                <a:solidFill>
                  <a:schemeClr val="tx1"/>
                </a:solidFill>
              </a:rPr>
              <a:t>an</a:t>
            </a:r>
            <a:r>
              <a:rPr lang="nl-BE" dirty="0">
                <a:solidFill>
                  <a:schemeClr val="tx1"/>
                </a:solidFill>
              </a:rPr>
              <a:t> </a:t>
            </a:r>
            <a:r>
              <a:rPr lang="nl-BE" dirty="0" err="1">
                <a:solidFill>
                  <a:schemeClr val="tx1"/>
                </a:solidFill>
              </a:rPr>
              <a:t>estimate</a:t>
            </a:r>
            <a:r>
              <a:rPr lang="nl-BE" dirty="0">
                <a:solidFill>
                  <a:schemeClr val="tx1"/>
                </a:solidFill>
              </a:rPr>
              <a:t> of </a:t>
            </a:r>
            <a:r>
              <a:rPr lang="nl-BE" dirty="0" err="1">
                <a:solidFill>
                  <a:schemeClr val="tx1"/>
                </a:solidFill>
              </a:rPr>
              <a:t>its</a:t>
            </a:r>
            <a:r>
              <a:rPr lang="nl-BE" dirty="0">
                <a:solidFill>
                  <a:schemeClr val="tx1"/>
                </a:solidFill>
              </a:rPr>
              <a:t> </a:t>
            </a:r>
            <a:r>
              <a:rPr lang="nl-BE" dirty="0" err="1">
                <a:solidFill>
                  <a:schemeClr val="tx1"/>
                </a:solidFill>
              </a:rPr>
              <a:t>precision</a:t>
            </a:r>
            <a:r>
              <a:rPr lang="nl-BE" dirty="0">
                <a:solidFill>
                  <a:schemeClr val="tx1"/>
                </a:solidFill>
              </a:rPr>
              <a:t>, a point </a:t>
            </a:r>
            <a:r>
              <a:rPr lang="nl-BE" dirty="0" err="1">
                <a:solidFill>
                  <a:schemeClr val="tx1"/>
                </a:solidFill>
              </a:rPr>
              <a:t>estimate</a:t>
            </a:r>
            <a:r>
              <a:rPr lang="nl-BE" dirty="0">
                <a:solidFill>
                  <a:schemeClr val="tx1"/>
                </a:solidFill>
              </a:rPr>
              <a:t> is </a:t>
            </a:r>
            <a:r>
              <a:rPr lang="nl-BE" dirty="0" err="1">
                <a:solidFill>
                  <a:schemeClr val="tx1"/>
                </a:solidFill>
              </a:rPr>
              <a:t>pointless</a:t>
            </a:r>
            <a:r>
              <a:rPr lang="nl-BE" dirty="0">
                <a:solidFill>
                  <a:schemeClr val="tx1"/>
                </a:solidFill>
              </a:rPr>
              <a:t>!</a:t>
            </a:r>
          </a:p>
          <a:p>
            <a:endParaRPr lang="nl-BE" dirty="0"/>
          </a:p>
        </p:txBody>
      </p:sp>
    </p:spTree>
    <p:extLst>
      <p:ext uri="{BB962C8B-B14F-4D97-AF65-F5344CB8AC3E}">
        <p14:creationId xmlns:p14="http://schemas.microsoft.com/office/powerpoint/2010/main" val="6993037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GB"/>
              <a:t>Key Messages</a:t>
            </a:r>
          </a:p>
        </p:txBody>
      </p:sp>
      <p:sp>
        <p:nvSpPr>
          <p:cNvPr id="3" name="Content Placeholder 2"/>
          <p:cNvSpPr>
            <a:spLocks noGrp="1"/>
          </p:cNvSpPr>
          <p:nvPr>
            <p:ph idx="1"/>
          </p:nvPr>
        </p:nvSpPr>
        <p:spPr/>
        <p:txBody>
          <a:bodyPr>
            <a:normAutofit/>
          </a:bodyPr>
          <a:lstStyle/>
          <a:p>
            <a:pPr marL="457200" indent="-457200">
              <a:buFont typeface="Verdana" pitchFamily="34" charset="0"/>
              <a:buAutoNum type="arabicPeriod"/>
            </a:pPr>
            <a:r>
              <a:rPr lang="en-GB" sz="2400" dirty="0"/>
              <a:t>If estimates are based on samples -&gt; estimate and report SEs, CIs &amp; p-values</a:t>
            </a:r>
          </a:p>
          <a:p>
            <a:pPr marL="457200" indent="-457200">
              <a:buFont typeface="Verdana" pitchFamily="34" charset="0"/>
              <a:buAutoNum type="arabicPeriod"/>
            </a:pPr>
            <a:endParaRPr lang="en-GB" sz="2400" dirty="0"/>
          </a:p>
          <a:p>
            <a:pPr marL="457200" indent="-457200">
              <a:buFont typeface="Verdana" pitchFamily="34" charset="0"/>
              <a:buAutoNum type="arabicPeriod"/>
            </a:pPr>
            <a:r>
              <a:rPr lang="en-GB" sz="2400" dirty="0"/>
              <a:t>Always take as much as possible account of sample design when estimating SEs, CIs &amp; p-values</a:t>
            </a:r>
          </a:p>
          <a:p>
            <a:pPr marL="457200" indent="-457200">
              <a:buFont typeface="Verdana" pitchFamily="34" charset="0"/>
              <a:buAutoNum type="arabicPeriod"/>
            </a:pPr>
            <a:endParaRPr lang="en-GB" sz="2400" dirty="0"/>
          </a:p>
          <a:p>
            <a:pPr marL="457200" indent="-457200">
              <a:buFont typeface="Verdana" pitchFamily="34" charset="0"/>
              <a:buAutoNum type="arabicPeriod"/>
            </a:pPr>
            <a:r>
              <a:rPr lang="en-GB" sz="2400" dirty="0"/>
              <a:t>Never delete observations from the dataset</a:t>
            </a:r>
          </a:p>
          <a:p>
            <a:pPr marL="457200" indent="-457200">
              <a:buFont typeface="Verdana" pitchFamily="34" charset="0"/>
              <a:buAutoNum type="arabicPeriod"/>
            </a:pPr>
            <a:endParaRPr lang="en-GB" sz="2400" dirty="0"/>
          </a:p>
          <a:p>
            <a:pPr marL="457200" indent="-457200">
              <a:buFont typeface="Verdana" pitchFamily="34" charset="0"/>
              <a:buAutoNum type="arabicPeriod"/>
            </a:pPr>
            <a:r>
              <a:rPr lang="en-GB" sz="2400" dirty="0"/>
              <a:t>Never simply compare confidence intervals</a:t>
            </a:r>
          </a:p>
        </p:txBody>
      </p:sp>
    </p:spTree>
    <p:extLst>
      <p:ext uri="{BB962C8B-B14F-4D97-AF65-F5344CB8AC3E}">
        <p14:creationId xmlns:p14="http://schemas.microsoft.com/office/powerpoint/2010/main" val="25233851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nl-BE"/>
              <a:t>Overview</a:t>
            </a:r>
            <a:endParaRPr lang="en-US"/>
          </a:p>
        </p:txBody>
      </p:sp>
      <p:sp>
        <p:nvSpPr>
          <p:cNvPr id="5123" name="Content Placeholder 2"/>
          <p:cNvSpPr>
            <a:spLocks noGrp="1"/>
          </p:cNvSpPr>
          <p:nvPr>
            <p:ph idx="1"/>
          </p:nvPr>
        </p:nvSpPr>
        <p:spPr>
          <a:xfrm>
            <a:off x="1165671" y="1674787"/>
            <a:ext cx="7870825" cy="3554413"/>
          </a:xfrm>
        </p:spPr>
        <p:txBody>
          <a:bodyPr>
            <a:normAutofit/>
          </a:bodyPr>
          <a:lstStyle/>
          <a:p>
            <a:pPr marL="457200" indent="-457200" eaLnBrk="1" hangingPunct="1">
              <a:lnSpc>
                <a:spcPct val="150000"/>
              </a:lnSpc>
              <a:buFont typeface="Verdana" pitchFamily="34" charset="0"/>
              <a:buAutoNum type="arabicPeriod"/>
            </a:pPr>
            <a:r>
              <a:rPr lang="nl-BE" sz="2400" dirty="0"/>
              <a:t>The 4 big </a:t>
            </a:r>
            <a:r>
              <a:rPr lang="nl-BE" sz="2400" dirty="0" err="1"/>
              <a:t>determinants</a:t>
            </a:r>
            <a:r>
              <a:rPr lang="nl-BE" sz="2400" dirty="0"/>
              <a:t> of the sampling </a:t>
            </a:r>
            <a:r>
              <a:rPr lang="nl-BE" sz="2400" dirty="0" err="1"/>
              <a:t>variance</a:t>
            </a:r>
            <a:endParaRPr lang="nl-BE" sz="2400" dirty="0"/>
          </a:p>
          <a:p>
            <a:pPr marL="457200" indent="-457200" eaLnBrk="1" hangingPunct="1">
              <a:lnSpc>
                <a:spcPct val="150000"/>
              </a:lnSpc>
              <a:buFont typeface="Verdana" pitchFamily="34" charset="0"/>
              <a:buAutoNum type="arabicPeriod"/>
            </a:pPr>
            <a:r>
              <a:rPr lang="nl-BE" sz="2400" dirty="0"/>
              <a:t>(The ultimate cluster </a:t>
            </a:r>
            <a:r>
              <a:rPr lang="nl-BE" sz="2400" dirty="0" err="1"/>
              <a:t>method</a:t>
            </a:r>
            <a:r>
              <a:rPr lang="nl-BE" sz="2400" dirty="0"/>
              <a:t>)</a:t>
            </a:r>
          </a:p>
          <a:p>
            <a:pPr marL="457200" indent="-457200" eaLnBrk="1" hangingPunct="1">
              <a:lnSpc>
                <a:spcPct val="150000"/>
              </a:lnSpc>
              <a:buFont typeface="Verdana" pitchFamily="34" charset="0"/>
              <a:buAutoNum type="arabicPeriod"/>
            </a:pPr>
            <a:r>
              <a:rPr lang="nl-BE" sz="2400" dirty="0" err="1"/>
              <a:t>Analysing</a:t>
            </a:r>
            <a:r>
              <a:rPr lang="nl-BE" sz="2400" dirty="0"/>
              <a:t> </a:t>
            </a:r>
            <a:r>
              <a:rPr lang="nl-BE" sz="2400" dirty="0" err="1"/>
              <a:t>subpopulations</a:t>
            </a:r>
            <a:endParaRPr lang="nl-BE" sz="2400" dirty="0"/>
          </a:p>
          <a:p>
            <a:pPr marL="457200" indent="-457200" eaLnBrk="1" hangingPunct="1">
              <a:lnSpc>
                <a:spcPct val="150000"/>
              </a:lnSpc>
              <a:buFont typeface="Verdana" pitchFamily="34" charset="0"/>
              <a:buAutoNum type="arabicPeriod"/>
            </a:pPr>
            <a:r>
              <a:rPr lang="nl-BE" sz="2400" dirty="0" err="1"/>
              <a:t>Comparing</a:t>
            </a:r>
            <a:r>
              <a:rPr lang="nl-BE" sz="2400" dirty="0"/>
              <a:t> point </a:t>
            </a:r>
            <a:r>
              <a:rPr lang="nl-BE" sz="2400" dirty="0" err="1"/>
              <a:t>estimates</a:t>
            </a:r>
            <a:endParaRPr lang="nl-BE" sz="2400" dirty="0"/>
          </a:p>
          <a:p>
            <a:pPr marL="457200" indent="-457200" eaLnBrk="1" hangingPunct="1">
              <a:lnSpc>
                <a:spcPct val="150000"/>
              </a:lnSpc>
              <a:buFont typeface="Verdana" pitchFamily="34" charset="0"/>
              <a:buAutoNum type="arabicPeriod"/>
            </a:pPr>
            <a:r>
              <a:rPr lang="nl-BE" sz="2400" dirty="0" err="1"/>
              <a:t>Conclusion</a:t>
            </a:r>
            <a:endParaRPr lang="nl-BE" sz="2400" dirty="0"/>
          </a:p>
          <a:p>
            <a:pPr marL="457200" indent="-457200" eaLnBrk="1" hangingPunct="1">
              <a:lnSpc>
                <a:spcPct val="150000"/>
              </a:lnSpc>
            </a:pPr>
            <a:endParaRPr lang="en-US" sz="2200" dirty="0"/>
          </a:p>
        </p:txBody>
      </p:sp>
    </p:spTree>
    <p:extLst>
      <p:ext uri="{BB962C8B-B14F-4D97-AF65-F5344CB8AC3E}">
        <p14:creationId xmlns:p14="http://schemas.microsoft.com/office/powerpoint/2010/main" val="28375708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nl-BE" dirty="0"/>
              <a:t>1. Sampling </a:t>
            </a:r>
            <a:r>
              <a:rPr lang="nl-BE" dirty="0" err="1"/>
              <a:t>variance</a:t>
            </a:r>
            <a:endParaRPr lang="en-US" dirty="0"/>
          </a:p>
        </p:txBody>
      </p:sp>
      <p:sp>
        <p:nvSpPr>
          <p:cNvPr id="9219" name="Content Placeholder 2"/>
          <p:cNvSpPr>
            <a:spLocks noGrp="1"/>
          </p:cNvSpPr>
          <p:nvPr>
            <p:ph idx="1"/>
          </p:nvPr>
        </p:nvSpPr>
        <p:spPr/>
        <p:txBody>
          <a:bodyPr/>
          <a:lstStyle/>
          <a:p>
            <a:pPr marL="457200" indent="-457200" eaLnBrk="1" hangingPunct="1"/>
            <a:r>
              <a:rPr lang="en-US" sz="2000" dirty="0"/>
              <a:t>Sampling variance = </a:t>
            </a:r>
          </a:p>
          <a:p>
            <a:pPr marL="857250" lvl="1" indent="-457200" eaLnBrk="1" hangingPunct="1"/>
            <a:endParaRPr lang="en-US" sz="1700" dirty="0"/>
          </a:p>
          <a:p>
            <a:pPr marL="857250" lvl="1" indent="-457200" eaLnBrk="1" hangingPunct="1"/>
            <a:r>
              <a:rPr lang="en-US" sz="1900" dirty="0"/>
              <a:t>variance of a survey statistic between </a:t>
            </a:r>
            <a:r>
              <a:rPr lang="en-US" sz="1900" u="sng" dirty="0"/>
              <a:t>independent, identical samples of the same population</a:t>
            </a:r>
            <a:r>
              <a:rPr lang="en-US" sz="1900" dirty="0"/>
              <a:t>, i.e. the variance of a sampling distribution</a:t>
            </a:r>
          </a:p>
          <a:p>
            <a:pPr marL="457200" indent="-457200" eaLnBrk="1" hangingPunct="1"/>
            <a:endParaRPr lang="en-US" sz="2000" dirty="0"/>
          </a:p>
          <a:p>
            <a:pPr marL="457200" indent="-457200" eaLnBrk="1" hangingPunct="1"/>
            <a:r>
              <a:rPr lang="en-US" sz="2000" dirty="0"/>
              <a:t>Standard error = (sampling variance)^0.5 </a:t>
            </a:r>
          </a:p>
          <a:p>
            <a:pPr marL="342900" lvl="1" indent="0">
              <a:buNone/>
            </a:pPr>
            <a:r>
              <a:rPr lang="en-US" sz="1700" dirty="0"/>
              <a:t>(i.e. the standard deviation of the sampling distribution)</a:t>
            </a:r>
          </a:p>
          <a:p>
            <a:pPr marL="457200" indent="-457200" eaLnBrk="1" hangingPunct="1"/>
            <a:endParaRPr lang="en-US" sz="2000" dirty="0"/>
          </a:p>
          <a:p>
            <a:pPr marL="457200" indent="-457200" eaLnBrk="1" hangingPunct="1"/>
            <a:r>
              <a:rPr lang="en-US" sz="2000" dirty="0"/>
              <a:t>In the absence of bias, the lower the variance, the more precise the point estimate will be</a:t>
            </a:r>
          </a:p>
        </p:txBody>
      </p:sp>
    </p:spTree>
    <p:extLst>
      <p:ext uri="{BB962C8B-B14F-4D97-AF65-F5344CB8AC3E}">
        <p14:creationId xmlns:p14="http://schemas.microsoft.com/office/powerpoint/2010/main" val="28598607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5310" y="435244"/>
            <a:ext cx="9245822" cy="6450140"/>
          </a:xfrm>
          <a:prstGeom prst="rect">
            <a:avLst/>
          </a:prstGeom>
        </p:spPr>
      </p:pic>
      <p:sp>
        <p:nvSpPr>
          <p:cNvPr id="5" name="Content Placeholder 2"/>
          <p:cNvSpPr>
            <a:spLocks noGrp="1"/>
          </p:cNvSpPr>
          <p:nvPr>
            <p:ph idx="1"/>
          </p:nvPr>
        </p:nvSpPr>
        <p:spPr>
          <a:xfrm>
            <a:off x="7092280" y="5589240"/>
            <a:ext cx="2204046" cy="553998"/>
          </a:xfrm>
          <a:effectLst/>
        </p:spPr>
        <p:txBody>
          <a:bodyPr>
            <a:normAutofit lnSpcReduction="10000"/>
          </a:bodyPr>
          <a:lstStyle/>
          <a:p>
            <a:pPr marL="0" indent="0">
              <a:buNone/>
            </a:pPr>
            <a:r>
              <a:rPr lang="nl-BE" sz="1800" dirty="0" err="1"/>
              <a:t>Grooves</a:t>
            </a:r>
            <a:r>
              <a:rPr lang="nl-BE" sz="1800" dirty="0"/>
              <a:t> et al., 2009, p. 48</a:t>
            </a:r>
            <a:endParaRPr lang="en-GB" sz="1800" dirty="0"/>
          </a:p>
        </p:txBody>
      </p:sp>
    </p:spTree>
    <p:extLst>
      <p:ext uri="{BB962C8B-B14F-4D97-AF65-F5344CB8AC3E}">
        <p14:creationId xmlns:p14="http://schemas.microsoft.com/office/powerpoint/2010/main" val="32754661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15C11-CEA6-4832-96B3-F5AF3858C5AA}"/>
              </a:ext>
            </a:extLst>
          </p:cNvPr>
          <p:cNvSpPr>
            <a:spLocks noGrp="1"/>
          </p:cNvSpPr>
          <p:nvPr>
            <p:ph type="title"/>
          </p:nvPr>
        </p:nvSpPr>
        <p:spPr/>
        <p:txBody>
          <a:bodyPr/>
          <a:lstStyle/>
          <a:p>
            <a:r>
              <a:rPr lang="en-GB" dirty="0"/>
              <a:t>Other measures of statistical precision</a:t>
            </a:r>
          </a:p>
        </p:txBody>
      </p:sp>
      <p:sp>
        <p:nvSpPr>
          <p:cNvPr id="3" name="Content Placeholder 2">
            <a:extLst>
              <a:ext uri="{FF2B5EF4-FFF2-40B4-BE49-F238E27FC236}">
                <a16:creationId xmlns:a16="http://schemas.microsoft.com/office/drawing/2014/main" id="{D8EDD3AB-A0CF-4B5F-9382-BAE75BB3412D}"/>
              </a:ext>
            </a:extLst>
          </p:cNvPr>
          <p:cNvSpPr>
            <a:spLocks noGrp="1"/>
          </p:cNvSpPr>
          <p:nvPr>
            <p:ph idx="1"/>
          </p:nvPr>
        </p:nvSpPr>
        <p:spPr/>
        <p:txBody>
          <a:bodyPr>
            <a:normAutofit/>
          </a:bodyPr>
          <a:lstStyle/>
          <a:p>
            <a:r>
              <a:rPr lang="en-GB" dirty="0"/>
              <a:t>Confidence intervals</a:t>
            </a:r>
          </a:p>
          <a:p>
            <a:pPr lvl="1"/>
            <a:r>
              <a:rPr lang="en-GB" dirty="0"/>
              <a:t>Show an interval around the point estimate, which indicates an interval which would contain the population value with a </a:t>
            </a:r>
            <a:r>
              <a:rPr lang="en-GB" dirty="0" err="1"/>
              <a:t>preset</a:t>
            </a:r>
            <a:r>
              <a:rPr lang="en-GB" dirty="0"/>
              <a:t> level of confidence (e.g. often 90% or 95%)</a:t>
            </a:r>
          </a:p>
          <a:p>
            <a:pPr lvl="1"/>
            <a:endParaRPr lang="en-GB" dirty="0"/>
          </a:p>
          <a:p>
            <a:pPr lvl="1"/>
            <a:r>
              <a:rPr lang="en-GB" dirty="0"/>
              <a:t>With a 90% confidence interval: </a:t>
            </a:r>
            <a:r>
              <a:rPr lang="en-US" dirty="0"/>
              <a:t>"Were this procedure to be repeated on numerous samples, the fraction of calculated confidence intervals (which would differ for each sample) that encompass the true population parameter would tend toward 90%” (</a:t>
            </a:r>
            <a:r>
              <a:rPr lang="en-US" sz="1100" dirty="0"/>
              <a:t>Cox D.R., Hinkley D.V. (1974) Theoretical Statistics, Chapman &amp; Hall, p49, p209</a:t>
            </a:r>
            <a:r>
              <a:rPr lang="en-US" dirty="0"/>
              <a:t>)</a:t>
            </a:r>
          </a:p>
          <a:p>
            <a:endParaRPr lang="en-GB" dirty="0"/>
          </a:p>
          <a:p>
            <a:r>
              <a:rPr lang="en-GB" dirty="0"/>
              <a:t>P-values</a:t>
            </a:r>
          </a:p>
          <a:p>
            <a:pPr lvl="1"/>
            <a:r>
              <a:rPr lang="en-GB" dirty="0"/>
              <a:t>Express the probability of having a more extreme value by random chance, under the hypothesis that the value in the population (usually) is zero (i.e. that the null-hypothesis is correct)</a:t>
            </a:r>
          </a:p>
        </p:txBody>
      </p:sp>
    </p:spTree>
    <p:extLst>
      <p:ext uri="{BB962C8B-B14F-4D97-AF65-F5344CB8AC3E}">
        <p14:creationId xmlns:p14="http://schemas.microsoft.com/office/powerpoint/2010/main" val="10727492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GB" dirty="0"/>
              <a:t>1. Sampling variance</a:t>
            </a:r>
          </a:p>
        </p:txBody>
      </p:sp>
      <p:sp>
        <p:nvSpPr>
          <p:cNvPr id="3" name="Content Placeholder 2"/>
          <p:cNvSpPr>
            <a:spLocks noGrp="1"/>
          </p:cNvSpPr>
          <p:nvPr>
            <p:ph idx="1"/>
          </p:nvPr>
        </p:nvSpPr>
        <p:spPr/>
        <p:txBody>
          <a:bodyPr/>
          <a:lstStyle/>
          <a:p>
            <a:r>
              <a:rPr lang="en-GB" dirty="0"/>
              <a:t>Determinants of the sampling variance</a:t>
            </a:r>
          </a:p>
          <a:p>
            <a:pPr lvl="1"/>
            <a:r>
              <a:rPr lang="en-GB" dirty="0"/>
              <a:t>Shape of population distribution + </a:t>
            </a:r>
            <a:r>
              <a:rPr lang="en-GB" u="sng" dirty="0"/>
              <a:t>everything from drawing the sample to calculation</a:t>
            </a:r>
            <a:r>
              <a:rPr lang="en-GB" dirty="0"/>
              <a:t> and level of the point estimate</a:t>
            </a:r>
          </a:p>
          <a:p>
            <a:pPr lvl="1"/>
            <a:endParaRPr lang="en-GB" dirty="0"/>
          </a:p>
          <a:p>
            <a:r>
              <a:rPr lang="en-GB" dirty="0"/>
              <a:t>4 big components:</a:t>
            </a:r>
          </a:p>
          <a:p>
            <a:pPr lvl="1"/>
            <a:r>
              <a:rPr lang="en-GB" sz="2000" dirty="0"/>
              <a:t>Sample design</a:t>
            </a:r>
          </a:p>
          <a:p>
            <a:pPr lvl="1"/>
            <a:r>
              <a:rPr lang="en-GB" sz="2000" dirty="0"/>
              <a:t>Weighting</a:t>
            </a:r>
          </a:p>
          <a:p>
            <a:pPr lvl="1"/>
            <a:r>
              <a:rPr lang="en-GB" sz="2000" dirty="0"/>
              <a:t>Imputation</a:t>
            </a:r>
          </a:p>
          <a:p>
            <a:pPr lvl="1"/>
            <a:r>
              <a:rPr lang="en-GB" sz="2000" dirty="0"/>
              <a:t>Characteristics of statistic of interest</a:t>
            </a:r>
          </a:p>
        </p:txBody>
      </p:sp>
    </p:spTree>
    <p:extLst>
      <p:ext uri="{BB962C8B-B14F-4D97-AF65-F5344CB8AC3E}">
        <p14:creationId xmlns:p14="http://schemas.microsoft.com/office/powerpoint/2010/main" val="11493225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628650" y="260648"/>
            <a:ext cx="8229600" cy="1143000"/>
          </a:xfrm>
        </p:spPr>
        <p:txBody>
          <a:bodyPr/>
          <a:lstStyle/>
          <a:p>
            <a:pPr eaLnBrk="1" hangingPunct="1"/>
            <a:r>
              <a:rPr lang="nl-BE" sz="3000" dirty="0"/>
              <a:t>1. Sampling </a:t>
            </a:r>
            <a:r>
              <a:rPr lang="nl-BE" sz="3000" dirty="0" err="1"/>
              <a:t>variance</a:t>
            </a:r>
            <a:br>
              <a:rPr lang="nl-BE" sz="3000" dirty="0"/>
            </a:br>
            <a:r>
              <a:rPr lang="nl-BE" sz="3000" dirty="0"/>
              <a:t>Sample design</a:t>
            </a:r>
            <a:endParaRPr lang="en-US" sz="3000" dirty="0"/>
          </a:p>
        </p:txBody>
      </p:sp>
      <p:sp>
        <p:nvSpPr>
          <p:cNvPr id="15363" name="Content Placeholder 2"/>
          <p:cNvSpPr>
            <a:spLocks noGrp="1"/>
          </p:cNvSpPr>
          <p:nvPr>
            <p:ph idx="1"/>
          </p:nvPr>
        </p:nvSpPr>
        <p:spPr/>
        <p:txBody>
          <a:bodyPr/>
          <a:lstStyle/>
          <a:p>
            <a:pPr marL="457200" indent="-457200" eaLnBrk="1" hangingPunct="1">
              <a:lnSpc>
                <a:spcPct val="150000"/>
              </a:lnSpc>
            </a:pPr>
            <a:r>
              <a:rPr lang="en-US" sz="2400" dirty="0"/>
              <a:t>Simple random sample</a:t>
            </a:r>
          </a:p>
          <a:p>
            <a:pPr marL="857250" lvl="1" indent="-457200" eaLnBrk="1" hangingPunct="1">
              <a:lnSpc>
                <a:spcPct val="150000"/>
              </a:lnSpc>
            </a:pPr>
            <a:endParaRPr lang="en-US" sz="1800" dirty="0"/>
          </a:p>
          <a:p>
            <a:pPr marL="457200" indent="-457200" eaLnBrk="1" hangingPunct="1">
              <a:lnSpc>
                <a:spcPct val="150000"/>
              </a:lnSpc>
            </a:pPr>
            <a:r>
              <a:rPr lang="en-US" sz="2400" dirty="0"/>
              <a:t>Complex samples</a:t>
            </a:r>
          </a:p>
          <a:p>
            <a:pPr marL="857250" lvl="1" indent="-457200" eaLnBrk="1" hangingPunct="1">
              <a:lnSpc>
                <a:spcPct val="150000"/>
              </a:lnSpc>
            </a:pPr>
            <a:r>
              <a:rPr lang="en-US" sz="1800" dirty="0"/>
              <a:t>Stratification</a:t>
            </a:r>
          </a:p>
          <a:p>
            <a:pPr marL="857250" lvl="1" indent="-457200" eaLnBrk="1" hangingPunct="1">
              <a:lnSpc>
                <a:spcPct val="150000"/>
              </a:lnSpc>
            </a:pPr>
            <a:r>
              <a:rPr lang="en-US" sz="1800" dirty="0"/>
              <a:t>Clustering </a:t>
            </a:r>
          </a:p>
          <a:p>
            <a:pPr marL="857250" lvl="1" indent="-457200" eaLnBrk="1" hangingPunct="1">
              <a:lnSpc>
                <a:spcPct val="150000"/>
              </a:lnSpc>
            </a:pPr>
            <a:r>
              <a:rPr lang="en-US" sz="1800" dirty="0"/>
              <a:t>Multiple stages of selection (PSUs, SSUs, USUs)</a:t>
            </a:r>
          </a:p>
          <a:p>
            <a:pPr marL="857250" lvl="1" indent="-457200" eaLnBrk="1" hangingPunct="1">
              <a:lnSpc>
                <a:spcPct val="150000"/>
              </a:lnSpc>
            </a:pPr>
            <a:r>
              <a:rPr lang="en-US" sz="1800" dirty="0"/>
              <a:t>(un)equal probabilities of selection</a:t>
            </a:r>
          </a:p>
        </p:txBody>
      </p:sp>
    </p:spTree>
    <p:extLst>
      <p:ext uri="{BB962C8B-B14F-4D97-AF65-F5344CB8AC3E}">
        <p14:creationId xmlns:p14="http://schemas.microsoft.com/office/powerpoint/2010/main" val="13414621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842600" y="-99392"/>
            <a:ext cx="8229600" cy="1143000"/>
          </a:xfrm>
        </p:spPr>
        <p:txBody>
          <a:bodyPr/>
          <a:lstStyle/>
          <a:p>
            <a:r>
              <a:rPr lang="nl-BE" sz="3000" dirty="0"/>
              <a:t>1. Sampling </a:t>
            </a:r>
            <a:r>
              <a:rPr lang="nl-BE" sz="3000" dirty="0" err="1"/>
              <a:t>variance</a:t>
            </a:r>
            <a:br>
              <a:rPr lang="nl-BE" sz="3000" dirty="0"/>
            </a:br>
            <a:r>
              <a:rPr lang="nl-BE" sz="3000" dirty="0"/>
              <a:t>Sample design</a:t>
            </a:r>
          </a:p>
        </p:txBody>
      </p:sp>
      <p:sp>
        <p:nvSpPr>
          <p:cNvPr id="16387" name="Content Placeholder 2"/>
          <p:cNvSpPr>
            <a:spLocks noGrp="1"/>
          </p:cNvSpPr>
          <p:nvPr>
            <p:ph idx="1"/>
          </p:nvPr>
        </p:nvSpPr>
        <p:spPr/>
        <p:txBody>
          <a:bodyPr/>
          <a:lstStyle/>
          <a:p>
            <a:r>
              <a:rPr lang="nl-BE" sz="2400" b="1" dirty="0" err="1"/>
              <a:t>Stratification</a:t>
            </a:r>
            <a:r>
              <a:rPr lang="nl-BE" sz="2400" b="1" dirty="0"/>
              <a:t>:</a:t>
            </a:r>
            <a:endParaRPr lang="nl-BE" sz="2100" b="1" dirty="0"/>
          </a:p>
          <a:p>
            <a:pPr>
              <a:buFontTx/>
              <a:buNone/>
            </a:pPr>
            <a:endParaRPr lang="nl-BE" sz="2400" dirty="0"/>
          </a:p>
          <a:p>
            <a:pPr lvl="1"/>
            <a:r>
              <a:rPr lang="nl-BE" sz="2000" dirty="0" err="1"/>
              <a:t>Divide</a:t>
            </a:r>
            <a:r>
              <a:rPr lang="nl-BE" sz="2000" dirty="0"/>
              <a:t> </a:t>
            </a:r>
            <a:r>
              <a:rPr lang="nl-BE" sz="2000" dirty="0" err="1"/>
              <a:t>population</a:t>
            </a:r>
            <a:r>
              <a:rPr lang="nl-BE" sz="2000" dirty="0"/>
              <a:t> in non-</a:t>
            </a:r>
            <a:r>
              <a:rPr lang="nl-BE" sz="2000" dirty="0" err="1"/>
              <a:t>intersecting</a:t>
            </a:r>
            <a:r>
              <a:rPr lang="nl-BE" sz="2000" dirty="0"/>
              <a:t> </a:t>
            </a:r>
            <a:r>
              <a:rPr lang="nl-BE" sz="2000" dirty="0" err="1"/>
              <a:t>groups</a:t>
            </a:r>
            <a:r>
              <a:rPr lang="nl-BE" sz="2000" dirty="0"/>
              <a:t> (</a:t>
            </a:r>
            <a:r>
              <a:rPr lang="nl-BE" sz="2000" dirty="0" err="1"/>
              <a:t>strata</a:t>
            </a:r>
            <a:r>
              <a:rPr lang="nl-BE" sz="2000" dirty="0"/>
              <a:t>)</a:t>
            </a:r>
          </a:p>
          <a:p>
            <a:pPr lvl="1"/>
            <a:endParaRPr lang="nl-BE" sz="2000" dirty="0"/>
          </a:p>
          <a:p>
            <a:pPr lvl="1"/>
            <a:r>
              <a:rPr lang="nl-BE" sz="2000" dirty="0"/>
              <a:t>Independent sample in </a:t>
            </a:r>
            <a:r>
              <a:rPr lang="nl-BE" sz="2000" dirty="0" err="1"/>
              <a:t>each</a:t>
            </a:r>
            <a:r>
              <a:rPr lang="nl-BE" sz="2000" dirty="0"/>
              <a:t> stratum</a:t>
            </a:r>
          </a:p>
          <a:p>
            <a:pPr lvl="1"/>
            <a:endParaRPr lang="nl-BE" sz="2000" dirty="0"/>
          </a:p>
          <a:p>
            <a:pPr lvl="1"/>
            <a:r>
              <a:rPr lang="nl-BE" sz="2000" dirty="0" err="1"/>
              <a:t>Increases</a:t>
            </a:r>
            <a:r>
              <a:rPr lang="nl-BE" sz="2000" dirty="0"/>
              <a:t> </a:t>
            </a:r>
            <a:r>
              <a:rPr lang="nl-BE" sz="2000" dirty="0" err="1"/>
              <a:t>precision</a:t>
            </a:r>
            <a:r>
              <a:rPr lang="nl-BE" sz="2000" dirty="0"/>
              <a:t> (</a:t>
            </a:r>
            <a:r>
              <a:rPr lang="nl-BE" sz="2000" dirty="0" err="1"/>
              <a:t>representativeness</a:t>
            </a:r>
            <a:r>
              <a:rPr lang="nl-BE" sz="2000" dirty="0"/>
              <a:t> more </a:t>
            </a:r>
            <a:r>
              <a:rPr lang="nl-BE" sz="2000" dirty="0" err="1"/>
              <a:t>assured</a:t>
            </a:r>
            <a:r>
              <a:rPr lang="nl-BE" sz="2000" dirty="0"/>
              <a:t>)</a:t>
            </a:r>
          </a:p>
          <a:p>
            <a:pPr lvl="1">
              <a:buFontTx/>
              <a:buNone/>
            </a:pPr>
            <a:endParaRPr lang="nl-BE" sz="2000" dirty="0"/>
          </a:p>
          <a:p>
            <a:pPr lvl="1"/>
            <a:r>
              <a:rPr lang="nl-BE" sz="2000" dirty="0" err="1"/>
              <a:t>Decreases</a:t>
            </a:r>
            <a:r>
              <a:rPr lang="nl-BE" sz="2000" dirty="0"/>
              <a:t> sampling </a:t>
            </a:r>
            <a:r>
              <a:rPr lang="nl-BE" sz="2000" dirty="0" err="1"/>
              <a:t>variance</a:t>
            </a:r>
            <a:r>
              <a:rPr lang="nl-BE" sz="2000" dirty="0"/>
              <a:t> </a:t>
            </a:r>
            <a:r>
              <a:rPr lang="nl-BE" sz="2000" dirty="0" err="1"/>
              <a:t>with</a:t>
            </a:r>
            <a:r>
              <a:rPr lang="nl-BE" sz="2000" dirty="0"/>
              <a:t> </a:t>
            </a:r>
            <a:r>
              <a:rPr lang="nl-BE" sz="2000" dirty="0" err="1"/>
              <a:t>between</a:t>
            </a:r>
            <a:r>
              <a:rPr lang="nl-BE" sz="2000" dirty="0"/>
              <a:t>-stratum </a:t>
            </a:r>
            <a:r>
              <a:rPr lang="nl-BE" sz="2000" dirty="0" err="1"/>
              <a:t>variance</a:t>
            </a:r>
            <a:endParaRPr lang="nl-BE" sz="2000" dirty="0"/>
          </a:p>
          <a:p>
            <a:pPr>
              <a:buFontTx/>
              <a:buNone/>
            </a:pPr>
            <a:endParaRPr lang="nl-BE" sz="2700" dirty="0"/>
          </a:p>
        </p:txBody>
      </p:sp>
    </p:spTree>
    <p:extLst>
      <p:ext uri="{BB962C8B-B14F-4D97-AF65-F5344CB8AC3E}">
        <p14:creationId xmlns:p14="http://schemas.microsoft.com/office/powerpoint/2010/main" val="41984656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842600" y="-90264"/>
            <a:ext cx="8229600" cy="1143000"/>
          </a:xfrm>
        </p:spPr>
        <p:txBody>
          <a:bodyPr/>
          <a:lstStyle/>
          <a:p>
            <a:r>
              <a:rPr lang="nl-BE" sz="3000" dirty="0"/>
              <a:t>1. Sampling </a:t>
            </a:r>
            <a:r>
              <a:rPr lang="nl-BE" sz="3000" dirty="0" err="1"/>
              <a:t>variance</a:t>
            </a:r>
            <a:br>
              <a:rPr lang="nl-BE" sz="3000" dirty="0"/>
            </a:br>
            <a:r>
              <a:rPr lang="nl-BE" sz="3000" dirty="0"/>
              <a:t>Sample design</a:t>
            </a:r>
          </a:p>
        </p:txBody>
      </p:sp>
      <p:sp>
        <p:nvSpPr>
          <p:cNvPr id="17411" name="Content Placeholder 2"/>
          <p:cNvSpPr>
            <a:spLocks noGrp="1"/>
          </p:cNvSpPr>
          <p:nvPr>
            <p:ph idx="1"/>
          </p:nvPr>
        </p:nvSpPr>
        <p:spPr>
          <a:xfrm>
            <a:off x="611560" y="1340768"/>
            <a:ext cx="7870825" cy="4608512"/>
          </a:xfrm>
        </p:spPr>
        <p:txBody>
          <a:bodyPr>
            <a:normAutofit/>
          </a:bodyPr>
          <a:lstStyle/>
          <a:p>
            <a:r>
              <a:rPr lang="nl-BE" sz="2400" b="1" dirty="0"/>
              <a:t>Clustering:</a:t>
            </a:r>
          </a:p>
          <a:p>
            <a:pPr lvl="1"/>
            <a:r>
              <a:rPr lang="nl-BE" sz="2200" dirty="0" err="1"/>
              <a:t>Within</a:t>
            </a:r>
            <a:r>
              <a:rPr lang="nl-BE" sz="2200" dirty="0"/>
              <a:t> </a:t>
            </a:r>
            <a:r>
              <a:rPr lang="nl-BE" sz="2200" dirty="0" err="1"/>
              <a:t>each</a:t>
            </a:r>
            <a:r>
              <a:rPr lang="nl-BE" sz="2200" dirty="0"/>
              <a:t> stratum, </a:t>
            </a:r>
            <a:r>
              <a:rPr lang="nl-BE" sz="2200" dirty="0" err="1"/>
              <a:t>divide</a:t>
            </a:r>
            <a:r>
              <a:rPr lang="nl-BE" sz="2200" dirty="0"/>
              <a:t> </a:t>
            </a:r>
            <a:r>
              <a:rPr lang="nl-BE" sz="2200" dirty="0" err="1"/>
              <a:t>elements</a:t>
            </a:r>
            <a:r>
              <a:rPr lang="nl-BE" sz="2200" dirty="0"/>
              <a:t> in non-</a:t>
            </a:r>
            <a:r>
              <a:rPr lang="nl-BE" sz="2200" dirty="0" err="1"/>
              <a:t>intersecting</a:t>
            </a:r>
            <a:r>
              <a:rPr lang="nl-BE" sz="2200" dirty="0"/>
              <a:t> </a:t>
            </a:r>
            <a:r>
              <a:rPr lang="nl-BE" sz="2200" dirty="0" err="1"/>
              <a:t>groups</a:t>
            </a:r>
            <a:r>
              <a:rPr lang="nl-BE" sz="2200" dirty="0"/>
              <a:t> of </a:t>
            </a:r>
            <a:r>
              <a:rPr lang="nl-BE" sz="2200" dirty="0" err="1"/>
              <a:t>elements</a:t>
            </a:r>
            <a:r>
              <a:rPr lang="nl-BE" sz="2200" dirty="0"/>
              <a:t>, </a:t>
            </a:r>
            <a:r>
              <a:rPr lang="nl-BE" sz="2200" dirty="0" err="1"/>
              <a:t>apply</a:t>
            </a:r>
            <a:r>
              <a:rPr lang="nl-BE" sz="2200" dirty="0"/>
              <a:t> a random </a:t>
            </a:r>
            <a:r>
              <a:rPr lang="nl-BE" sz="2200" dirty="0" err="1"/>
              <a:t>selection</a:t>
            </a:r>
            <a:r>
              <a:rPr lang="nl-BE" sz="2200" dirty="0"/>
              <a:t> of these </a:t>
            </a:r>
            <a:r>
              <a:rPr lang="nl-BE" sz="2200" dirty="0" err="1"/>
              <a:t>groups</a:t>
            </a:r>
            <a:r>
              <a:rPr lang="nl-BE" sz="2200" dirty="0"/>
              <a:t> (i.e. ‘clusters’)</a:t>
            </a:r>
          </a:p>
          <a:p>
            <a:pPr lvl="1"/>
            <a:endParaRPr lang="nl-BE" sz="2200" dirty="0"/>
          </a:p>
          <a:p>
            <a:pPr lvl="1"/>
            <a:r>
              <a:rPr lang="nl-BE" sz="2200" dirty="0"/>
              <a:t>For </a:t>
            </a:r>
            <a:r>
              <a:rPr lang="nl-BE" sz="2200" dirty="0" err="1"/>
              <a:t>pragmatical</a:t>
            </a:r>
            <a:r>
              <a:rPr lang="nl-BE" sz="2200" dirty="0"/>
              <a:t> </a:t>
            </a:r>
            <a:r>
              <a:rPr lang="nl-BE" sz="2200" dirty="0" err="1"/>
              <a:t>reasons</a:t>
            </a:r>
            <a:endParaRPr lang="nl-BE" sz="2200" dirty="0"/>
          </a:p>
          <a:p>
            <a:pPr lvl="1"/>
            <a:endParaRPr lang="nl-BE" sz="2200" dirty="0"/>
          </a:p>
          <a:p>
            <a:pPr lvl="1"/>
            <a:r>
              <a:rPr lang="nl-BE" sz="2200" dirty="0"/>
              <a:t>In most cases </a:t>
            </a:r>
            <a:r>
              <a:rPr lang="nl-BE" sz="2200" dirty="0" err="1"/>
              <a:t>decreases</a:t>
            </a:r>
            <a:r>
              <a:rPr lang="nl-BE" sz="2200" dirty="0"/>
              <a:t> </a:t>
            </a:r>
            <a:r>
              <a:rPr lang="nl-BE" sz="2200" dirty="0" err="1"/>
              <a:t>precision</a:t>
            </a:r>
            <a:endParaRPr lang="nl-BE" sz="2200" dirty="0"/>
          </a:p>
          <a:p>
            <a:pPr lvl="1">
              <a:buFontTx/>
              <a:buNone/>
            </a:pPr>
            <a:endParaRPr lang="nl-BE" sz="2200" dirty="0"/>
          </a:p>
          <a:p>
            <a:pPr lvl="1"/>
            <a:r>
              <a:rPr lang="nl-BE" sz="2200" dirty="0" err="1"/>
              <a:t>Increase</a:t>
            </a:r>
            <a:r>
              <a:rPr lang="nl-BE" sz="2200" dirty="0"/>
              <a:t> in sampling </a:t>
            </a:r>
            <a:r>
              <a:rPr lang="nl-BE" sz="2200" dirty="0" err="1"/>
              <a:t>variance</a:t>
            </a:r>
            <a:r>
              <a:rPr lang="nl-BE" sz="2200" dirty="0"/>
              <a:t> </a:t>
            </a:r>
            <a:r>
              <a:rPr lang="nl-BE" sz="2200" dirty="0" err="1"/>
              <a:t>depends</a:t>
            </a:r>
            <a:r>
              <a:rPr lang="nl-BE" sz="2200" dirty="0"/>
              <a:t> on </a:t>
            </a:r>
            <a:r>
              <a:rPr lang="nl-BE" sz="2200" dirty="0" err="1"/>
              <a:t>Rho</a:t>
            </a:r>
            <a:endParaRPr lang="nl-BE" sz="2200" dirty="0"/>
          </a:p>
          <a:p>
            <a:pPr lvl="1">
              <a:buFontTx/>
              <a:buNone/>
            </a:pPr>
            <a:endParaRPr lang="nl-BE" sz="2200" dirty="0"/>
          </a:p>
          <a:p>
            <a:pPr lvl="1"/>
            <a:r>
              <a:rPr lang="nl-BE" sz="2200" dirty="0" err="1"/>
              <a:t>Rho</a:t>
            </a:r>
            <a:r>
              <a:rPr lang="nl-BE" sz="2200" dirty="0"/>
              <a:t>=</a:t>
            </a:r>
            <a:r>
              <a:rPr lang="nl-BE" sz="2200" dirty="0" err="1"/>
              <a:t>intraclass</a:t>
            </a:r>
            <a:r>
              <a:rPr lang="nl-BE" sz="2200" dirty="0"/>
              <a:t> </a:t>
            </a:r>
            <a:r>
              <a:rPr lang="nl-BE" sz="2200" dirty="0" err="1"/>
              <a:t>correlation</a:t>
            </a:r>
            <a:r>
              <a:rPr lang="nl-BE" sz="2200" dirty="0"/>
              <a:t> </a:t>
            </a:r>
            <a:r>
              <a:rPr lang="nl-BE" sz="2200" dirty="0" err="1"/>
              <a:t>coefficient</a:t>
            </a:r>
            <a:r>
              <a:rPr lang="nl-BE" sz="2200" dirty="0"/>
              <a:t>, i.e. the </a:t>
            </a:r>
            <a:r>
              <a:rPr lang="nl-BE" sz="2200" dirty="0" err="1"/>
              <a:t>degree</a:t>
            </a:r>
            <a:r>
              <a:rPr lang="nl-BE" sz="2200" dirty="0"/>
              <a:t> of cluster </a:t>
            </a:r>
            <a:r>
              <a:rPr lang="nl-BE" sz="2200" dirty="0" err="1"/>
              <a:t>homogeneity</a:t>
            </a:r>
            <a:endParaRPr lang="nl-BE" sz="2200" dirty="0"/>
          </a:p>
          <a:p>
            <a:pPr>
              <a:buFontTx/>
              <a:buNone/>
            </a:pPr>
            <a:endParaRPr lang="nl-BE" sz="1600" dirty="0"/>
          </a:p>
        </p:txBody>
      </p:sp>
    </p:spTree>
    <p:extLst>
      <p:ext uri="{BB962C8B-B14F-4D97-AF65-F5344CB8AC3E}">
        <p14:creationId xmlns:p14="http://schemas.microsoft.com/office/powerpoint/2010/main" val="7714775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842600" y="-99392"/>
            <a:ext cx="8229600" cy="1143000"/>
          </a:xfrm>
        </p:spPr>
        <p:txBody>
          <a:bodyPr/>
          <a:lstStyle/>
          <a:p>
            <a:r>
              <a:rPr lang="nl-BE" sz="3000" dirty="0"/>
              <a:t>1. Sampling </a:t>
            </a:r>
            <a:r>
              <a:rPr lang="nl-BE" sz="3000" dirty="0" err="1"/>
              <a:t>variance</a:t>
            </a:r>
            <a:br>
              <a:rPr lang="nl-BE" sz="3000" dirty="0"/>
            </a:br>
            <a:r>
              <a:rPr lang="nl-BE" sz="3000" dirty="0"/>
              <a:t>Sample design</a:t>
            </a:r>
          </a:p>
        </p:txBody>
      </p:sp>
      <p:sp>
        <p:nvSpPr>
          <p:cNvPr id="16387" name="Content Placeholder 2"/>
          <p:cNvSpPr>
            <a:spLocks noGrp="1"/>
          </p:cNvSpPr>
          <p:nvPr>
            <p:ph idx="1"/>
          </p:nvPr>
        </p:nvSpPr>
        <p:spPr>
          <a:xfrm>
            <a:off x="1115616" y="1484784"/>
            <a:ext cx="7869560" cy="4392488"/>
          </a:xfrm>
        </p:spPr>
        <p:txBody>
          <a:bodyPr/>
          <a:lstStyle/>
          <a:p>
            <a:r>
              <a:rPr lang="nl-BE" sz="2400" b="1" dirty="0"/>
              <a:t>Multiple stages of </a:t>
            </a:r>
            <a:r>
              <a:rPr lang="nl-BE" sz="2400" b="1" dirty="0" err="1"/>
              <a:t>selection</a:t>
            </a:r>
            <a:r>
              <a:rPr lang="nl-BE" sz="2400" b="1" dirty="0"/>
              <a:t>:</a:t>
            </a:r>
          </a:p>
          <a:p>
            <a:pPr lvl="1"/>
            <a:endParaRPr lang="nl-BE" sz="1700" dirty="0"/>
          </a:p>
          <a:p>
            <a:pPr lvl="1"/>
            <a:r>
              <a:rPr lang="nl-BE" sz="2000" dirty="0" err="1"/>
              <a:t>Whenever</a:t>
            </a:r>
            <a:r>
              <a:rPr lang="nl-BE" sz="2000" dirty="0"/>
              <a:t> clusters are </a:t>
            </a:r>
            <a:r>
              <a:rPr lang="nl-BE" sz="2000" dirty="0" err="1"/>
              <a:t>selected</a:t>
            </a:r>
            <a:r>
              <a:rPr lang="nl-BE" sz="2000" dirty="0"/>
              <a:t> at the first stage (=&gt; these clusters are the </a:t>
            </a:r>
            <a:r>
              <a:rPr lang="nl-BE" sz="2000" dirty="0" err="1"/>
              <a:t>primary</a:t>
            </a:r>
            <a:r>
              <a:rPr lang="nl-BE" sz="2000" dirty="0"/>
              <a:t> sampling units (</a:t>
            </a:r>
            <a:r>
              <a:rPr lang="nl-BE" sz="2000" dirty="0" err="1"/>
              <a:t>PSUs</a:t>
            </a:r>
            <a:r>
              <a:rPr lang="nl-BE" sz="2000" dirty="0"/>
              <a:t>) and the </a:t>
            </a:r>
            <a:r>
              <a:rPr lang="nl-BE" sz="2000" dirty="0" err="1"/>
              <a:t>strata</a:t>
            </a:r>
            <a:r>
              <a:rPr lang="nl-BE" sz="2000" dirty="0"/>
              <a:t> at </a:t>
            </a:r>
            <a:r>
              <a:rPr lang="nl-BE" sz="2000" dirty="0" err="1"/>
              <a:t>this</a:t>
            </a:r>
            <a:r>
              <a:rPr lang="nl-BE" sz="2000" dirty="0"/>
              <a:t> stage are </a:t>
            </a:r>
            <a:r>
              <a:rPr lang="nl-BE" sz="2000" dirty="0" err="1"/>
              <a:t>primary</a:t>
            </a:r>
            <a:r>
              <a:rPr lang="nl-BE" sz="2000" dirty="0"/>
              <a:t> </a:t>
            </a:r>
            <a:r>
              <a:rPr lang="nl-BE" sz="2000" dirty="0" err="1"/>
              <a:t>strata</a:t>
            </a:r>
            <a:r>
              <a:rPr lang="nl-BE" sz="2000" dirty="0"/>
              <a:t>)</a:t>
            </a:r>
          </a:p>
          <a:p>
            <a:pPr lvl="1"/>
            <a:endParaRPr lang="nl-BE" sz="2000" dirty="0"/>
          </a:p>
          <a:p>
            <a:pPr lvl="1"/>
            <a:r>
              <a:rPr lang="nl-BE" sz="2000" dirty="0"/>
              <a:t>And at a </a:t>
            </a:r>
            <a:r>
              <a:rPr lang="nl-BE" sz="2000" dirty="0" err="1"/>
              <a:t>subsequent</a:t>
            </a:r>
            <a:r>
              <a:rPr lang="nl-BE" sz="2000" dirty="0"/>
              <a:t> stage </a:t>
            </a:r>
            <a:r>
              <a:rPr lang="nl-BE" sz="2000" dirty="0" err="1"/>
              <a:t>within</a:t>
            </a:r>
            <a:r>
              <a:rPr lang="nl-BE" sz="2000" dirty="0"/>
              <a:t> </a:t>
            </a:r>
            <a:r>
              <a:rPr lang="nl-BE" sz="2000" dirty="0" err="1"/>
              <a:t>each</a:t>
            </a:r>
            <a:r>
              <a:rPr lang="nl-BE" sz="2000" dirty="0"/>
              <a:t> </a:t>
            </a:r>
            <a:r>
              <a:rPr lang="nl-BE" sz="2000" dirty="0" err="1"/>
              <a:t>selected</a:t>
            </a:r>
            <a:r>
              <a:rPr lang="nl-BE" sz="2000" dirty="0"/>
              <a:t> PSU a </a:t>
            </a:r>
            <a:r>
              <a:rPr lang="nl-BE" sz="2000" dirty="0" err="1"/>
              <a:t>further</a:t>
            </a:r>
            <a:r>
              <a:rPr lang="nl-BE" sz="2000" dirty="0"/>
              <a:t> </a:t>
            </a:r>
            <a:r>
              <a:rPr lang="nl-BE" sz="2000" dirty="0" err="1"/>
              <a:t>selection</a:t>
            </a:r>
            <a:r>
              <a:rPr lang="nl-BE" sz="2000" dirty="0"/>
              <a:t> is made of (clusters) of </a:t>
            </a:r>
            <a:r>
              <a:rPr lang="nl-BE" sz="2000" dirty="0" err="1"/>
              <a:t>elements</a:t>
            </a:r>
            <a:endParaRPr lang="nl-BE" sz="2000" dirty="0"/>
          </a:p>
          <a:p>
            <a:pPr lvl="1"/>
            <a:endParaRPr lang="nl-BE" sz="2000" dirty="0"/>
          </a:p>
          <a:p>
            <a:pPr lvl="1"/>
            <a:r>
              <a:rPr lang="nl-BE" sz="2000" dirty="0"/>
              <a:t>The clusters of </a:t>
            </a:r>
            <a:r>
              <a:rPr lang="nl-BE" sz="2000" dirty="0" err="1"/>
              <a:t>elements</a:t>
            </a:r>
            <a:r>
              <a:rPr lang="nl-BE" sz="2000" dirty="0"/>
              <a:t> </a:t>
            </a:r>
            <a:r>
              <a:rPr lang="nl-BE" sz="2000" dirty="0" err="1"/>
              <a:t>selected</a:t>
            </a:r>
            <a:r>
              <a:rPr lang="nl-BE" sz="2000" dirty="0"/>
              <a:t> at the second stage are ‘</a:t>
            </a:r>
            <a:r>
              <a:rPr lang="nl-BE" sz="2000" dirty="0" err="1"/>
              <a:t>secondary</a:t>
            </a:r>
            <a:r>
              <a:rPr lang="nl-BE" sz="2000" dirty="0"/>
              <a:t> sampling units’ (</a:t>
            </a:r>
            <a:r>
              <a:rPr lang="nl-BE" sz="2000" dirty="0" err="1"/>
              <a:t>SSUs</a:t>
            </a:r>
            <a:r>
              <a:rPr lang="nl-BE" sz="2000" dirty="0"/>
              <a:t>), and the (clusters of) </a:t>
            </a:r>
            <a:r>
              <a:rPr lang="nl-BE" sz="2000" dirty="0" err="1"/>
              <a:t>elements</a:t>
            </a:r>
            <a:r>
              <a:rPr lang="nl-BE" sz="2000" dirty="0"/>
              <a:t> </a:t>
            </a:r>
            <a:r>
              <a:rPr lang="nl-BE" sz="2000" dirty="0" err="1"/>
              <a:t>selected</a:t>
            </a:r>
            <a:r>
              <a:rPr lang="nl-BE" sz="2000" dirty="0"/>
              <a:t> at the </a:t>
            </a:r>
            <a:r>
              <a:rPr lang="nl-BE" sz="2000" dirty="0" err="1"/>
              <a:t>final</a:t>
            </a:r>
            <a:r>
              <a:rPr lang="nl-BE" sz="2000" dirty="0"/>
              <a:t> stage are the ‘ultimate sampling units’ (</a:t>
            </a:r>
            <a:r>
              <a:rPr lang="nl-BE" sz="2000" dirty="0" err="1"/>
              <a:t>USUs</a:t>
            </a:r>
            <a:r>
              <a:rPr lang="nl-BE" sz="2000" dirty="0"/>
              <a:t>)</a:t>
            </a:r>
          </a:p>
        </p:txBody>
      </p:sp>
    </p:spTree>
    <p:extLst>
      <p:ext uri="{BB962C8B-B14F-4D97-AF65-F5344CB8AC3E}">
        <p14:creationId xmlns:p14="http://schemas.microsoft.com/office/powerpoint/2010/main" val="28707579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842600" y="-171400"/>
            <a:ext cx="8229600" cy="1143000"/>
          </a:xfrm>
        </p:spPr>
        <p:txBody>
          <a:bodyPr>
            <a:normAutofit/>
          </a:bodyPr>
          <a:lstStyle/>
          <a:p>
            <a:r>
              <a:rPr lang="en-GB" dirty="0"/>
              <a:t>1. Sampling variance</a:t>
            </a:r>
            <a:br>
              <a:rPr lang="en-GB" dirty="0"/>
            </a:br>
            <a:r>
              <a:rPr lang="en-GB" dirty="0"/>
              <a:t>Sample design</a:t>
            </a:r>
          </a:p>
        </p:txBody>
      </p:sp>
      <p:pic>
        <p:nvPicPr>
          <p:cNvPr id="18435" name="Picture 5" descr="Sampledesigns.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980728"/>
            <a:ext cx="5929313"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97392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842600" y="-99392"/>
            <a:ext cx="8229600" cy="1143000"/>
          </a:xfrm>
        </p:spPr>
        <p:txBody>
          <a:bodyPr/>
          <a:lstStyle/>
          <a:p>
            <a:r>
              <a:rPr lang="en-GB" sz="3000" dirty="0"/>
              <a:t>1. Sampling variance</a:t>
            </a:r>
            <a:br>
              <a:rPr lang="en-GB" sz="3000" dirty="0"/>
            </a:br>
            <a:r>
              <a:rPr lang="en-GB" sz="3000" dirty="0"/>
              <a:t>Weighting</a:t>
            </a:r>
          </a:p>
        </p:txBody>
      </p:sp>
      <p:sp>
        <p:nvSpPr>
          <p:cNvPr id="3" name="Content Placeholder 2"/>
          <p:cNvSpPr>
            <a:spLocks noGrp="1"/>
          </p:cNvSpPr>
          <p:nvPr>
            <p:ph idx="1"/>
          </p:nvPr>
        </p:nvSpPr>
        <p:spPr>
          <a:xfrm>
            <a:off x="1115616" y="1196752"/>
            <a:ext cx="7869560" cy="4525963"/>
          </a:xfrm>
        </p:spPr>
        <p:txBody>
          <a:bodyPr>
            <a:normAutofit/>
          </a:bodyPr>
          <a:lstStyle/>
          <a:p>
            <a:pPr marL="457200" indent="-457200" eaLnBrk="1" hangingPunct="1">
              <a:lnSpc>
                <a:spcPct val="150000"/>
              </a:lnSpc>
            </a:pPr>
            <a:r>
              <a:rPr lang="en-GB" sz="2400" dirty="0"/>
              <a:t>3 basic steps in weighting:</a:t>
            </a:r>
          </a:p>
          <a:p>
            <a:pPr marL="857250" lvl="1" indent="-457200" eaLnBrk="1" hangingPunct="1">
              <a:lnSpc>
                <a:spcPct val="150000"/>
              </a:lnSpc>
            </a:pPr>
            <a:endParaRPr lang="en-GB" dirty="0"/>
          </a:p>
          <a:p>
            <a:pPr marL="857250" lvl="1" indent="-457200" eaLnBrk="1" hangingPunct="1">
              <a:lnSpc>
                <a:spcPct val="150000"/>
              </a:lnSpc>
            </a:pPr>
            <a:r>
              <a:rPr lang="en-GB" dirty="0"/>
              <a:t>Probability weighting (increases variance)</a:t>
            </a:r>
          </a:p>
          <a:p>
            <a:pPr marL="857250" lvl="1" indent="-457200" eaLnBrk="1" hangingPunct="1">
              <a:lnSpc>
                <a:spcPct val="150000"/>
              </a:lnSpc>
            </a:pPr>
            <a:endParaRPr lang="en-GB" dirty="0"/>
          </a:p>
          <a:p>
            <a:pPr marL="857250" lvl="1" indent="-457200" eaLnBrk="1" hangingPunct="1">
              <a:lnSpc>
                <a:spcPct val="150000"/>
              </a:lnSpc>
            </a:pPr>
            <a:r>
              <a:rPr lang="en-GB" dirty="0"/>
              <a:t>Adjustment to unit non-response (increases variance)</a:t>
            </a:r>
          </a:p>
          <a:p>
            <a:pPr marL="857250" lvl="1" indent="-457200" eaLnBrk="1" hangingPunct="1">
              <a:lnSpc>
                <a:spcPct val="150000"/>
              </a:lnSpc>
            </a:pPr>
            <a:endParaRPr lang="en-GB" dirty="0"/>
          </a:p>
          <a:p>
            <a:pPr marL="857250" lvl="1" indent="-457200" eaLnBrk="1" hangingPunct="1">
              <a:lnSpc>
                <a:spcPct val="150000"/>
              </a:lnSpc>
            </a:pPr>
            <a:r>
              <a:rPr lang="en-GB" dirty="0"/>
              <a:t>Calibration (decreases variance)</a:t>
            </a:r>
          </a:p>
        </p:txBody>
      </p:sp>
      <p:sp>
        <p:nvSpPr>
          <p:cNvPr id="22532" name="Right Brace 4"/>
          <p:cNvSpPr>
            <a:spLocks/>
          </p:cNvSpPr>
          <p:nvPr/>
        </p:nvSpPr>
        <p:spPr bwMode="auto">
          <a:xfrm>
            <a:off x="6228184" y="2564904"/>
            <a:ext cx="500062" cy="1643063"/>
          </a:xfrm>
          <a:prstGeom prst="rightBrace">
            <a:avLst>
              <a:gd name="adj1" fmla="val 8336"/>
              <a:gd name="adj2" fmla="val 50000"/>
            </a:avLst>
          </a:prstGeom>
          <a:noFill/>
          <a:ln w="9525" algn="ctr">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GB" sz="2400" baseline="-25000">
              <a:latin typeface="Times New Roman" pitchFamily="18" charset="0"/>
            </a:endParaRPr>
          </a:p>
        </p:txBody>
      </p:sp>
      <p:sp>
        <p:nvSpPr>
          <p:cNvPr id="22533" name="TextBox 5"/>
          <p:cNvSpPr txBox="1">
            <a:spLocks noChangeArrowheads="1"/>
          </p:cNvSpPr>
          <p:nvPr/>
        </p:nvSpPr>
        <p:spPr bwMode="auto">
          <a:xfrm>
            <a:off x="6800853" y="3212976"/>
            <a:ext cx="23574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dirty="0">
                <a:solidFill>
                  <a:schemeClr val="bg1"/>
                </a:solidFill>
              </a:rPr>
              <a:t>Increase variance</a:t>
            </a:r>
          </a:p>
        </p:txBody>
      </p:sp>
      <p:sp>
        <p:nvSpPr>
          <p:cNvPr id="22534" name="Right Brace 6"/>
          <p:cNvSpPr>
            <a:spLocks/>
          </p:cNvSpPr>
          <p:nvPr/>
        </p:nvSpPr>
        <p:spPr bwMode="auto">
          <a:xfrm>
            <a:off x="6226362" y="4941168"/>
            <a:ext cx="500062" cy="642938"/>
          </a:xfrm>
          <a:prstGeom prst="rightBrace">
            <a:avLst>
              <a:gd name="adj1" fmla="val 8333"/>
              <a:gd name="adj2" fmla="val 50000"/>
            </a:avLst>
          </a:prstGeom>
          <a:noFill/>
          <a:ln w="9525" algn="ctr">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GB" sz="2400" baseline="-25000">
              <a:latin typeface="Times New Roman" pitchFamily="18" charset="0"/>
            </a:endParaRPr>
          </a:p>
        </p:txBody>
      </p:sp>
      <p:sp>
        <p:nvSpPr>
          <p:cNvPr id="22535" name="TextBox 7"/>
          <p:cNvSpPr txBox="1">
            <a:spLocks noChangeArrowheads="1"/>
          </p:cNvSpPr>
          <p:nvPr/>
        </p:nvSpPr>
        <p:spPr bwMode="auto">
          <a:xfrm>
            <a:off x="6728246" y="5085184"/>
            <a:ext cx="2357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dirty="0">
                <a:solidFill>
                  <a:schemeClr val="bg1"/>
                </a:solidFill>
              </a:rPr>
              <a:t>Decreases variance</a:t>
            </a:r>
          </a:p>
        </p:txBody>
      </p:sp>
    </p:spTree>
    <p:extLst>
      <p:ext uri="{BB962C8B-B14F-4D97-AF65-F5344CB8AC3E}">
        <p14:creationId xmlns:p14="http://schemas.microsoft.com/office/powerpoint/2010/main" val="39789418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842600" y="-99392"/>
            <a:ext cx="8229600" cy="1143000"/>
          </a:xfrm>
        </p:spPr>
        <p:txBody>
          <a:bodyPr/>
          <a:lstStyle/>
          <a:p>
            <a:r>
              <a:rPr lang="en-GB" sz="3000" dirty="0"/>
              <a:t>1. Sampling variance</a:t>
            </a:r>
            <a:br>
              <a:rPr lang="en-GB" sz="3000" dirty="0"/>
            </a:br>
            <a:r>
              <a:rPr lang="en-GB" sz="3000" dirty="0"/>
              <a:t>Imputation</a:t>
            </a:r>
          </a:p>
        </p:txBody>
      </p:sp>
      <p:sp>
        <p:nvSpPr>
          <p:cNvPr id="3" name="Content Placeholder 2"/>
          <p:cNvSpPr>
            <a:spLocks noGrp="1"/>
          </p:cNvSpPr>
          <p:nvPr>
            <p:ph idx="1"/>
          </p:nvPr>
        </p:nvSpPr>
        <p:spPr/>
        <p:txBody>
          <a:bodyPr>
            <a:normAutofit/>
          </a:bodyPr>
          <a:lstStyle/>
          <a:p>
            <a:pPr marL="457200" indent="-457200" eaLnBrk="1" hangingPunct="1">
              <a:lnSpc>
                <a:spcPct val="150000"/>
              </a:lnSpc>
            </a:pPr>
            <a:r>
              <a:rPr lang="en-GB" sz="2400" dirty="0"/>
              <a:t>Imputation</a:t>
            </a:r>
          </a:p>
          <a:p>
            <a:pPr marL="857250" lvl="1" indent="-457200" eaLnBrk="1" hangingPunct="1">
              <a:lnSpc>
                <a:spcPct val="150000"/>
              </a:lnSpc>
            </a:pPr>
            <a:r>
              <a:rPr lang="en-GB" dirty="0"/>
              <a:t>Item non-response</a:t>
            </a:r>
          </a:p>
          <a:p>
            <a:pPr marL="857250" lvl="1" indent="-457200" eaLnBrk="1" hangingPunct="1">
              <a:lnSpc>
                <a:spcPct val="150000"/>
              </a:lnSpc>
            </a:pPr>
            <a:r>
              <a:rPr lang="en-GB" dirty="0"/>
              <a:t>Different methods (random, non-random)</a:t>
            </a:r>
          </a:p>
          <a:p>
            <a:pPr marL="857250" lvl="1" indent="-457200" eaLnBrk="1" hangingPunct="1">
              <a:lnSpc>
                <a:spcPct val="150000"/>
              </a:lnSpc>
            </a:pPr>
            <a:r>
              <a:rPr lang="en-GB" dirty="0"/>
              <a:t>Special case: micro simulation studies</a:t>
            </a:r>
          </a:p>
          <a:p>
            <a:pPr marL="457200" indent="-457200" eaLnBrk="1" hangingPunct="1">
              <a:lnSpc>
                <a:spcPct val="150000"/>
              </a:lnSpc>
            </a:pPr>
            <a:endParaRPr lang="en-GB" sz="2400" dirty="0"/>
          </a:p>
          <a:p>
            <a:pPr marL="457200" indent="-457200" eaLnBrk="1" hangingPunct="1">
              <a:lnSpc>
                <a:spcPct val="150000"/>
              </a:lnSpc>
            </a:pPr>
            <a:r>
              <a:rPr lang="en-GB" sz="2400" dirty="0"/>
              <a:t>Neglect leads usually to under-estimation of variance</a:t>
            </a:r>
          </a:p>
          <a:p>
            <a:pPr marL="457200" indent="-457200" eaLnBrk="1" hangingPunct="1">
              <a:lnSpc>
                <a:spcPct val="150000"/>
              </a:lnSpc>
            </a:pPr>
            <a:r>
              <a:rPr lang="en-GB" sz="2400" dirty="0"/>
              <a:t>Easiest for researchers: multiple imputation</a:t>
            </a:r>
          </a:p>
        </p:txBody>
      </p:sp>
    </p:spTree>
    <p:extLst>
      <p:ext uri="{BB962C8B-B14F-4D97-AF65-F5344CB8AC3E}">
        <p14:creationId xmlns:p14="http://schemas.microsoft.com/office/powerpoint/2010/main" val="37172522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842600" y="-99392"/>
            <a:ext cx="8229600" cy="1143000"/>
          </a:xfrm>
        </p:spPr>
        <p:txBody>
          <a:bodyPr/>
          <a:lstStyle/>
          <a:p>
            <a:r>
              <a:rPr lang="en-GB" sz="3000" dirty="0"/>
              <a:t>1. Sampling variance</a:t>
            </a:r>
            <a:br>
              <a:rPr lang="en-GB" sz="3000" dirty="0"/>
            </a:br>
            <a:r>
              <a:rPr lang="en-GB" sz="3000" dirty="0"/>
              <a:t>Statistic of interest</a:t>
            </a:r>
          </a:p>
        </p:txBody>
      </p:sp>
      <p:sp>
        <p:nvSpPr>
          <p:cNvPr id="3" name="Content Placeholder 2"/>
          <p:cNvSpPr>
            <a:spLocks noGrp="1"/>
          </p:cNvSpPr>
          <p:nvPr>
            <p:ph idx="1"/>
          </p:nvPr>
        </p:nvSpPr>
        <p:spPr/>
        <p:txBody>
          <a:bodyPr>
            <a:normAutofit fontScale="92500" lnSpcReduction="20000"/>
          </a:bodyPr>
          <a:lstStyle/>
          <a:p>
            <a:pPr marL="457200" indent="-457200" eaLnBrk="1" hangingPunct="1">
              <a:lnSpc>
                <a:spcPct val="150000"/>
              </a:lnSpc>
            </a:pPr>
            <a:r>
              <a:rPr lang="en-GB" sz="2000" dirty="0"/>
              <a:t>Most common:</a:t>
            </a:r>
          </a:p>
          <a:p>
            <a:pPr marL="857250" lvl="1" indent="-457200" eaLnBrk="1" hangingPunct="1">
              <a:lnSpc>
                <a:spcPct val="150000"/>
              </a:lnSpc>
            </a:pPr>
            <a:r>
              <a:rPr lang="en-GB" sz="2000" dirty="0"/>
              <a:t>Mean; total; proportion; ratio; regression coefficient; ...</a:t>
            </a:r>
            <a:endParaRPr lang="en-GB" sz="1700" dirty="0"/>
          </a:p>
          <a:p>
            <a:pPr marL="457200" indent="-457200" eaLnBrk="1" hangingPunct="1">
              <a:lnSpc>
                <a:spcPct val="150000"/>
              </a:lnSpc>
            </a:pPr>
            <a:endParaRPr lang="en-GB" sz="2000" dirty="0"/>
          </a:p>
          <a:p>
            <a:pPr marL="457200" indent="-457200" eaLnBrk="1" hangingPunct="1">
              <a:lnSpc>
                <a:spcPct val="150000"/>
              </a:lnSpc>
            </a:pPr>
            <a:r>
              <a:rPr lang="en-GB" sz="2000" dirty="0"/>
              <a:t>More complex: </a:t>
            </a:r>
          </a:p>
          <a:p>
            <a:pPr marL="857250" lvl="1" indent="-457200" eaLnBrk="1" hangingPunct="1">
              <a:lnSpc>
                <a:spcPct val="150000"/>
              </a:lnSpc>
            </a:pPr>
            <a:r>
              <a:rPr lang="nl-BE" sz="2000" dirty="0" err="1"/>
              <a:t>When</a:t>
            </a:r>
            <a:r>
              <a:rPr lang="nl-BE" sz="2000" dirty="0"/>
              <a:t> </a:t>
            </a:r>
            <a:r>
              <a:rPr lang="nl-BE" sz="2000" dirty="0" err="1"/>
              <a:t>measure</a:t>
            </a:r>
            <a:r>
              <a:rPr lang="nl-BE" sz="2000" dirty="0"/>
              <a:t> is </a:t>
            </a:r>
            <a:r>
              <a:rPr lang="nl-BE" sz="2000" dirty="0" err="1"/>
              <a:t>based</a:t>
            </a:r>
            <a:r>
              <a:rPr lang="nl-BE" sz="2000" dirty="0"/>
              <a:t> on sample </a:t>
            </a:r>
            <a:r>
              <a:rPr lang="nl-BE" sz="2000" dirty="0" err="1"/>
              <a:t>estimate</a:t>
            </a:r>
            <a:r>
              <a:rPr lang="nl-BE" sz="2000" dirty="0"/>
              <a:t>: e.g. % of </a:t>
            </a:r>
            <a:r>
              <a:rPr lang="nl-BE" sz="2000" dirty="0" err="1"/>
              <a:t>population</a:t>
            </a:r>
            <a:r>
              <a:rPr lang="nl-BE" sz="2000" dirty="0"/>
              <a:t> </a:t>
            </a:r>
            <a:r>
              <a:rPr lang="nl-BE" sz="2000" dirty="0" err="1"/>
              <a:t>with</a:t>
            </a:r>
            <a:r>
              <a:rPr lang="nl-BE" sz="2000" dirty="0"/>
              <a:t> </a:t>
            </a:r>
            <a:r>
              <a:rPr lang="nl-BE" sz="2000" dirty="0" err="1"/>
              <a:t>income</a:t>
            </a:r>
            <a:r>
              <a:rPr lang="nl-BE" sz="2000" dirty="0"/>
              <a:t> below 60% of the </a:t>
            </a:r>
            <a:r>
              <a:rPr lang="nl-BE" sz="2000" dirty="0" err="1"/>
              <a:t>median</a:t>
            </a:r>
            <a:r>
              <a:rPr lang="nl-BE" sz="2000" dirty="0"/>
              <a:t> </a:t>
            </a:r>
            <a:r>
              <a:rPr lang="nl-BE" sz="2000" dirty="0" err="1"/>
              <a:t>income</a:t>
            </a:r>
            <a:r>
              <a:rPr lang="nl-BE" sz="2000" dirty="0"/>
              <a:t> in the sample</a:t>
            </a:r>
          </a:p>
          <a:p>
            <a:pPr marL="857250" lvl="1" indent="-457200" eaLnBrk="1" hangingPunct="1">
              <a:lnSpc>
                <a:spcPct val="150000"/>
              </a:lnSpc>
            </a:pPr>
            <a:r>
              <a:rPr lang="nl-BE" sz="2000" dirty="0"/>
              <a:t>Non-</a:t>
            </a:r>
            <a:r>
              <a:rPr lang="nl-BE" sz="2000" dirty="0" err="1"/>
              <a:t>smooth</a:t>
            </a:r>
            <a:r>
              <a:rPr lang="nl-BE" sz="2000" dirty="0"/>
              <a:t> </a:t>
            </a:r>
            <a:r>
              <a:rPr lang="nl-BE" sz="2000" dirty="0" err="1"/>
              <a:t>inequality</a:t>
            </a:r>
            <a:r>
              <a:rPr lang="nl-BE" sz="2000" dirty="0"/>
              <a:t> </a:t>
            </a:r>
            <a:r>
              <a:rPr lang="nl-BE" sz="2000" dirty="0" err="1"/>
              <a:t>measures</a:t>
            </a:r>
            <a:endParaRPr lang="nl-BE" sz="2000" dirty="0"/>
          </a:p>
          <a:p>
            <a:pPr marL="857250" lvl="1" indent="-457200" eaLnBrk="1" hangingPunct="1">
              <a:lnSpc>
                <a:spcPct val="150000"/>
              </a:lnSpc>
            </a:pPr>
            <a:r>
              <a:rPr lang="nl-BE" sz="2000" dirty="0"/>
              <a:t>…</a:t>
            </a:r>
          </a:p>
          <a:p>
            <a:pPr marL="857250" lvl="1" indent="-457200" eaLnBrk="1" hangingPunct="1">
              <a:lnSpc>
                <a:spcPct val="150000"/>
              </a:lnSpc>
            </a:pPr>
            <a:r>
              <a:rPr lang="nl-BE" sz="2000" dirty="0"/>
              <a:t>Solution </a:t>
            </a:r>
            <a:r>
              <a:rPr lang="nl-BE" sz="2000" dirty="0" err="1"/>
              <a:t>for</a:t>
            </a:r>
            <a:r>
              <a:rPr lang="nl-BE" sz="2000" dirty="0"/>
              <a:t> </a:t>
            </a:r>
            <a:r>
              <a:rPr lang="nl-BE" sz="2000" dirty="0" err="1"/>
              <a:t>many</a:t>
            </a:r>
            <a:r>
              <a:rPr lang="nl-BE" sz="2000" dirty="0"/>
              <a:t> </a:t>
            </a:r>
            <a:r>
              <a:rPr lang="nl-BE" sz="2000" dirty="0" err="1"/>
              <a:t>poverty</a:t>
            </a:r>
            <a:r>
              <a:rPr lang="nl-BE" sz="2000" dirty="0"/>
              <a:t> and </a:t>
            </a:r>
            <a:r>
              <a:rPr lang="nl-BE" sz="2000" dirty="0" err="1"/>
              <a:t>inequality</a:t>
            </a:r>
            <a:r>
              <a:rPr lang="nl-BE" sz="2000" dirty="0"/>
              <a:t> </a:t>
            </a:r>
            <a:r>
              <a:rPr lang="nl-BE" sz="2000" dirty="0" err="1"/>
              <a:t>estimates</a:t>
            </a:r>
            <a:r>
              <a:rPr lang="nl-BE" sz="2000" dirty="0"/>
              <a:t>: DASP </a:t>
            </a:r>
            <a:r>
              <a:rPr lang="nl-BE" sz="2000" dirty="0" err="1"/>
              <a:t>for</a:t>
            </a:r>
            <a:r>
              <a:rPr lang="nl-BE" sz="2000" dirty="0"/>
              <a:t> Stata (Araar and Duclos, 2007)</a:t>
            </a:r>
          </a:p>
          <a:p>
            <a:pPr marL="857250" lvl="1" indent="-457200" eaLnBrk="1" hangingPunct="1">
              <a:lnSpc>
                <a:spcPct val="150000"/>
              </a:lnSpc>
            </a:pPr>
            <a:endParaRPr lang="en-GB" sz="2000" dirty="0"/>
          </a:p>
          <a:p>
            <a:pPr marL="857250" lvl="1" indent="-457200" eaLnBrk="1" hangingPunct="1">
              <a:lnSpc>
                <a:spcPct val="150000"/>
              </a:lnSpc>
            </a:pPr>
            <a:endParaRPr lang="en-GB" sz="1700" dirty="0"/>
          </a:p>
        </p:txBody>
      </p:sp>
    </p:spTree>
    <p:extLst>
      <p:ext uri="{BB962C8B-B14F-4D97-AF65-F5344CB8AC3E}">
        <p14:creationId xmlns:p14="http://schemas.microsoft.com/office/powerpoint/2010/main" val="16358323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nl-BE"/>
              <a:t>Overview</a:t>
            </a:r>
            <a:endParaRPr lang="en-US"/>
          </a:p>
        </p:txBody>
      </p:sp>
      <p:sp>
        <p:nvSpPr>
          <p:cNvPr id="5123" name="Content Placeholder 2"/>
          <p:cNvSpPr>
            <a:spLocks noGrp="1"/>
          </p:cNvSpPr>
          <p:nvPr>
            <p:ph idx="1"/>
          </p:nvPr>
        </p:nvSpPr>
        <p:spPr>
          <a:xfrm>
            <a:off x="1241468" y="1628800"/>
            <a:ext cx="7870825" cy="3554413"/>
          </a:xfrm>
        </p:spPr>
        <p:txBody>
          <a:bodyPr>
            <a:normAutofit/>
          </a:bodyPr>
          <a:lstStyle/>
          <a:p>
            <a:pPr marL="457200" indent="-457200" eaLnBrk="1" hangingPunct="1">
              <a:lnSpc>
                <a:spcPct val="150000"/>
              </a:lnSpc>
              <a:buFont typeface="Verdana" pitchFamily="34" charset="0"/>
              <a:buAutoNum type="arabicPeriod"/>
            </a:pPr>
            <a:r>
              <a:rPr lang="nl-BE" sz="2400" dirty="0"/>
              <a:t>The 4 big </a:t>
            </a:r>
            <a:r>
              <a:rPr lang="nl-BE" sz="2400" dirty="0" err="1"/>
              <a:t>determinants</a:t>
            </a:r>
            <a:r>
              <a:rPr lang="nl-BE" sz="2400" dirty="0"/>
              <a:t> of sampling </a:t>
            </a:r>
            <a:r>
              <a:rPr lang="nl-BE" sz="2400" dirty="0" err="1"/>
              <a:t>variance</a:t>
            </a:r>
            <a:endParaRPr lang="nl-BE" sz="2400" dirty="0"/>
          </a:p>
          <a:p>
            <a:pPr marL="457200" indent="-457200" eaLnBrk="1" hangingPunct="1">
              <a:lnSpc>
                <a:spcPct val="150000"/>
              </a:lnSpc>
              <a:buFont typeface="Verdana" pitchFamily="34" charset="0"/>
              <a:buAutoNum type="arabicPeriod"/>
            </a:pPr>
            <a:r>
              <a:rPr lang="nl-BE" sz="2400" u="sng" dirty="0"/>
              <a:t>The ultimate cluster </a:t>
            </a:r>
            <a:r>
              <a:rPr lang="nl-BE" sz="2400" u="sng" dirty="0" err="1"/>
              <a:t>method</a:t>
            </a:r>
            <a:endParaRPr lang="nl-BE" sz="2400" u="sng" dirty="0"/>
          </a:p>
          <a:p>
            <a:pPr marL="457200" indent="-457200" eaLnBrk="1" hangingPunct="1">
              <a:lnSpc>
                <a:spcPct val="150000"/>
              </a:lnSpc>
              <a:buFont typeface="Verdana" pitchFamily="34" charset="0"/>
              <a:buAutoNum type="arabicPeriod"/>
            </a:pPr>
            <a:r>
              <a:rPr lang="nl-BE" sz="2400" dirty="0" err="1"/>
              <a:t>Analysing</a:t>
            </a:r>
            <a:r>
              <a:rPr lang="nl-BE" sz="2400" dirty="0"/>
              <a:t> </a:t>
            </a:r>
            <a:r>
              <a:rPr lang="nl-BE" sz="2400" dirty="0" err="1"/>
              <a:t>subpopulations</a:t>
            </a:r>
            <a:endParaRPr lang="nl-BE" sz="2400" dirty="0"/>
          </a:p>
          <a:p>
            <a:pPr marL="457200" indent="-457200" eaLnBrk="1" hangingPunct="1">
              <a:lnSpc>
                <a:spcPct val="150000"/>
              </a:lnSpc>
              <a:buFont typeface="Verdana" pitchFamily="34" charset="0"/>
              <a:buAutoNum type="arabicPeriod"/>
            </a:pPr>
            <a:r>
              <a:rPr lang="nl-BE" sz="2400" dirty="0" err="1"/>
              <a:t>Comparing</a:t>
            </a:r>
            <a:r>
              <a:rPr lang="nl-BE" sz="2400" dirty="0"/>
              <a:t> point </a:t>
            </a:r>
            <a:r>
              <a:rPr lang="nl-BE" sz="2400" dirty="0" err="1"/>
              <a:t>estimates</a:t>
            </a:r>
            <a:endParaRPr lang="nl-BE" sz="2400" dirty="0"/>
          </a:p>
          <a:p>
            <a:pPr marL="457200" indent="-457200" eaLnBrk="1" hangingPunct="1">
              <a:lnSpc>
                <a:spcPct val="150000"/>
              </a:lnSpc>
              <a:buFont typeface="Verdana" pitchFamily="34" charset="0"/>
              <a:buAutoNum type="arabicPeriod"/>
            </a:pPr>
            <a:r>
              <a:rPr lang="nl-BE" sz="2400" dirty="0" err="1"/>
              <a:t>Conclusion</a:t>
            </a:r>
            <a:endParaRPr lang="nl-BE" sz="2400" dirty="0"/>
          </a:p>
          <a:p>
            <a:pPr marL="457200" indent="-457200" eaLnBrk="1" hangingPunct="1">
              <a:lnSpc>
                <a:spcPct val="150000"/>
              </a:lnSpc>
            </a:pPr>
            <a:endParaRPr lang="en-US" sz="2400" dirty="0"/>
          </a:p>
        </p:txBody>
      </p:sp>
    </p:spTree>
    <p:extLst>
      <p:ext uri="{BB962C8B-B14F-4D97-AF65-F5344CB8AC3E}">
        <p14:creationId xmlns:p14="http://schemas.microsoft.com/office/powerpoint/2010/main" val="3520834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GB" dirty="0"/>
              <a:t>(2. Ultimate cluster method)</a:t>
            </a:r>
          </a:p>
        </p:txBody>
      </p:sp>
      <p:sp>
        <p:nvSpPr>
          <p:cNvPr id="3" name="Content Placeholder 2"/>
          <p:cNvSpPr>
            <a:spLocks noGrp="1"/>
          </p:cNvSpPr>
          <p:nvPr>
            <p:ph idx="1"/>
          </p:nvPr>
        </p:nvSpPr>
        <p:spPr>
          <a:xfrm>
            <a:off x="1165671" y="1890812"/>
            <a:ext cx="7870825" cy="3554412"/>
          </a:xfrm>
        </p:spPr>
        <p:txBody>
          <a:bodyPr>
            <a:normAutofit/>
          </a:bodyPr>
          <a:lstStyle/>
          <a:p>
            <a:r>
              <a:rPr lang="en-GB" sz="2400" dirty="0"/>
              <a:t>Only take account of the first stage of the sample design (stratification and clustering)</a:t>
            </a:r>
          </a:p>
          <a:p>
            <a:endParaRPr lang="en-GB" sz="2400" dirty="0"/>
          </a:p>
          <a:p>
            <a:r>
              <a:rPr lang="en-GB" sz="2400" dirty="0"/>
              <a:t>Assume there is no subsampling within PSUs</a:t>
            </a:r>
          </a:p>
          <a:p>
            <a:endParaRPr lang="en-GB" sz="2400" dirty="0"/>
          </a:p>
          <a:p>
            <a:r>
              <a:rPr lang="en-GB" sz="2400" dirty="0"/>
              <a:t>Assume sampling with replacement</a:t>
            </a:r>
          </a:p>
        </p:txBody>
      </p:sp>
    </p:spTree>
    <p:extLst>
      <p:ext uri="{BB962C8B-B14F-4D97-AF65-F5344CB8AC3E}">
        <p14:creationId xmlns:p14="http://schemas.microsoft.com/office/powerpoint/2010/main" val="953332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GB" dirty="0"/>
              <a:t>(2. Ultimate cluster method)</a:t>
            </a:r>
          </a:p>
        </p:txBody>
      </p:sp>
      <p:sp>
        <p:nvSpPr>
          <p:cNvPr id="27651" name="Content Placeholder 2"/>
          <p:cNvSpPr>
            <a:spLocks noGrp="1"/>
          </p:cNvSpPr>
          <p:nvPr>
            <p:ph idx="1"/>
          </p:nvPr>
        </p:nvSpPr>
        <p:spPr>
          <a:xfrm>
            <a:off x="1093663" y="1916832"/>
            <a:ext cx="7870825" cy="3554412"/>
          </a:xfrm>
        </p:spPr>
        <p:txBody>
          <a:bodyPr>
            <a:normAutofit/>
          </a:bodyPr>
          <a:lstStyle/>
          <a:p>
            <a:r>
              <a:rPr lang="en-GB" sz="2400" dirty="0"/>
              <a:t>Why: ease of computation</a:t>
            </a:r>
          </a:p>
          <a:p>
            <a:endParaRPr lang="en-GB" sz="2400" dirty="0"/>
          </a:p>
          <a:p>
            <a:r>
              <a:rPr lang="en-GB" sz="2400" dirty="0"/>
              <a:t>Second and subsequent stages add little variance if sampled fraction of PSUs is small </a:t>
            </a:r>
          </a:p>
          <a:p>
            <a:endParaRPr lang="en-GB" sz="2400" dirty="0"/>
          </a:p>
          <a:p>
            <a:r>
              <a:rPr lang="en-GB" sz="2400" dirty="0"/>
              <a:t>(which is often the case – but not always)</a:t>
            </a:r>
          </a:p>
        </p:txBody>
      </p:sp>
    </p:spTree>
    <p:extLst>
      <p:ext uri="{BB962C8B-B14F-4D97-AF65-F5344CB8AC3E}">
        <p14:creationId xmlns:p14="http://schemas.microsoft.com/office/powerpoint/2010/main" val="15867347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GB" dirty="0"/>
              <a:t>(2. Ultimate cluster method)</a:t>
            </a:r>
          </a:p>
        </p:txBody>
      </p:sp>
      <p:sp>
        <p:nvSpPr>
          <p:cNvPr id="27651" name="Content Placeholder 2"/>
          <p:cNvSpPr>
            <a:spLocks noGrp="1"/>
          </p:cNvSpPr>
          <p:nvPr>
            <p:ph idx="1"/>
          </p:nvPr>
        </p:nvSpPr>
        <p:spPr>
          <a:xfrm>
            <a:off x="1093663" y="1340768"/>
            <a:ext cx="7870825" cy="3554412"/>
          </a:xfrm>
        </p:spPr>
        <p:txBody>
          <a:bodyPr>
            <a:noAutofit/>
          </a:bodyPr>
          <a:lstStyle/>
          <a:p>
            <a:pPr marL="0" indent="0">
              <a:buNone/>
            </a:pPr>
            <a:r>
              <a:rPr lang="nl-BE" sz="2400" dirty="0" err="1"/>
              <a:t>Need</a:t>
            </a:r>
            <a:r>
              <a:rPr lang="nl-BE" sz="2400" dirty="0"/>
              <a:t> of </a:t>
            </a:r>
            <a:r>
              <a:rPr lang="nl-BE" sz="2400" dirty="0" err="1"/>
              <a:t>good</a:t>
            </a:r>
            <a:r>
              <a:rPr lang="nl-BE" sz="2400" dirty="0"/>
              <a:t> sample design variables </a:t>
            </a:r>
            <a:r>
              <a:rPr lang="nl-BE" sz="2400" dirty="0" err="1"/>
              <a:t>to</a:t>
            </a:r>
            <a:r>
              <a:rPr lang="nl-BE" sz="2400" dirty="0"/>
              <a:t>:</a:t>
            </a:r>
          </a:p>
          <a:p>
            <a:pPr marL="0" indent="0">
              <a:buNone/>
            </a:pPr>
            <a:endParaRPr lang="en-GB" sz="2400" dirty="0"/>
          </a:p>
          <a:p>
            <a:r>
              <a:rPr lang="en-GB" sz="2400" dirty="0"/>
              <a:t>Identify PSUs</a:t>
            </a:r>
          </a:p>
          <a:p>
            <a:r>
              <a:rPr lang="nl-BE" sz="2400" dirty="0" err="1"/>
              <a:t>Identify</a:t>
            </a:r>
            <a:r>
              <a:rPr lang="nl-BE" sz="2400" dirty="0"/>
              <a:t> </a:t>
            </a:r>
            <a:r>
              <a:rPr lang="nl-BE" sz="2400" dirty="0" err="1"/>
              <a:t>Primary</a:t>
            </a:r>
            <a:r>
              <a:rPr lang="nl-BE" sz="2400" dirty="0"/>
              <a:t> </a:t>
            </a:r>
            <a:r>
              <a:rPr lang="nl-BE" sz="2400" dirty="0" err="1"/>
              <a:t>strata</a:t>
            </a:r>
            <a:endParaRPr lang="nl-BE" sz="2400" dirty="0"/>
          </a:p>
          <a:p>
            <a:r>
              <a:rPr lang="nl-BE" sz="2400" dirty="0"/>
              <a:t>Take account of </a:t>
            </a:r>
            <a:r>
              <a:rPr lang="nl-BE" sz="2400" dirty="0" err="1"/>
              <a:t>calibration</a:t>
            </a:r>
            <a:r>
              <a:rPr lang="nl-BE" sz="2400" dirty="0"/>
              <a:t> (post-</a:t>
            </a:r>
            <a:r>
              <a:rPr lang="nl-BE" sz="2400" dirty="0" err="1"/>
              <a:t>stratification</a:t>
            </a:r>
            <a:r>
              <a:rPr lang="nl-BE" sz="2400" dirty="0"/>
              <a:t>, </a:t>
            </a:r>
            <a:r>
              <a:rPr lang="nl-BE" sz="2400" dirty="0" err="1"/>
              <a:t>raking</a:t>
            </a:r>
            <a:r>
              <a:rPr lang="nl-BE" sz="2400" dirty="0"/>
              <a:t>)</a:t>
            </a:r>
          </a:p>
          <a:p>
            <a:endParaRPr lang="nl-BE" sz="2400" dirty="0"/>
          </a:p>
          <a:p>
            <a:endParaRPr lang="nl-BE" sz="2400" dirty="0"/>
          </a:p>
          <a:p>
            <a:pPr marL="0" indent="0">
              <a:buNone/>
            </a:pPr>
            <a:r>
              <a:rPr lang="nl-BE" sz="2400" dirty="0"/>
              <a:t>More details in:</a:t>
            </a:r>
          </a:p>
          <a:p>
            <a:pPr marL="0" indent="0">
              <a:buNone/>
            </a:pPr>
            <a:r>
              <a:rPr lang="nl-BE" sz="2400" dirty="0"/>
              <a:t>Goedemé, T. (2013), </a:t>
            </a:r>
            <a:r>
              <a:rPr lang="nl-BE" sz="2400" i="1" dirty="0"/>
              <a:t>The EU-SILC Sample Design Variables</a:t>
            </a:r>
            <a:r>
              <a:rPr lang="nl-BE" sz="2400" dirty="0"/>
              <a:t>, CSB </a:t>
            </a:r>
            <a:r>
              <a:rPr lang="nl-BE" sz="2400" dirty="0" err="1"/>
              <a:t>Working</a:t>
            </a:r>
            <a:r>
              <a:rPr lang="nl-BE" sz="2400" dirty="0"/>
              <a:t> Paper No. 13/02, </a:t>
            </a:r>
            <a:r>
              <a:rPr lang="nl-BE" sz="2400" dirty="0" err="1"/>
              <a:t>Antwerp</a:t>
            </a:r>
            <a:r>
              <a:rPr lang="nl-BE" sz="2400" dirty="0"/>
              <a:t>: CSB.</a:t>
            </a:r>
            <a:endParaRPr lang="en-GB" sz="2400" dirty="0"/>
          </a:p>
          <a:p>
            <a:endParaRPr lang="nl-BE" sz="2400" dirty="0"/>
          </a:p>
          <a:p>
            <a:pPr marL="0" indent="0">
              <a:buNone/>
            </a:pPr>
            <a:endParaRPr lang="en-GB" sz="2400" dirty="0"/>
          </a:p>
        </p:txBody>
      </p:sp>
    </p:spTree>
    <p:extLst>
      <p:ext uri="{BB962C8B-B14F-4D97-AF65-F5344CB8AC3E}">
        <p14:creationId xmlns:p14="http://schemas.microsoft.com/office/powerpoint/2010/main" val="23326579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GB" dirty="0"/>
              <a:t>(2. Ultimate cluster method)</a:t>
            </a:r>
          </a:p>
        </p:txBody>
      </p:sp>
      <p:sp>
        <p:nvSpPr>
          <p:cNvPr id="3" name="Content Placeholder 2"/>
          <p:cNvSpPr>
            <a:spLocks noGrp="1"/>
          </p:cNvSpPr>
          <p:nvPr>
            <p:ph idx="1"/>
          </p:nvPr>
        </p:nvSpPr>
        <p:spPr/>
        <p:txBody>
          <a:bodyPr>
            <a:noAutofit/>
          </a:bodyPr>
          <a:lstStyle/>
          <a:p>
            <a:pPr marL="0" indent="0">
              <a:buNone/>
            </a:pPr>
            <a:r>
              <a:rPr lang="nl-BE" sz="2400" dirty="0"/>
              <a:t>In </a:t>
            </a:r>
            <a:r>
              <a:rPr lang="nl-BE" sz="2400" dirty="0" err="1"/>
              <a:t>Stata</a:t>
            </a:r>
            <a:endParaRPr lang="en-GB" sz="2400" dirty="0"/>
          </a:p>
          <a:p>
            <a:r>
              <a:rPr lang="en-GB" sz="2400" dirty="0"/>
              <a:t>use sample design variables to identify the sample design</a:t>
            </a:r>
          </a:p>
          <a:p>
            <a:pPr>
              <a:buFontTx/>
              <a:buNone/>
            </a:pPr>
            <a:r>
              <a:rPr lang="en-GB" sz="2400" dirty="0"/>
              <a:t>		</a:t>
            </a:r>
            <a:r>
              <a:rPr lang="en-GB" sz="2400" dirty="0" err="1"/>
              <a:t>svyset</a:t>
            </a:r>
            <a:r>
              <a:rPr lang="en-GB" sz="2400" dirty="0"/>
              <a:t> PSU [</a:t>
            </a:r>
            <a:r>
              <a:rPr lang="en-GB" sz="2400" dirty="0" err="1"/>
              <a:t>pweight</a:t>
            </a:r>
            <a:r>
              <a:rPr lang="en-GB" sz="2400" dirty="0"/>
              <a:t> = weight], strata(strata)</a:t>
            </a:r>
          </a:p>
          <a:p>
            <a:pPr>
              <a:buFontTx/>
              <a:buNone/>
            </a:pPr>
            <a:endParaRPr lang="nl-BE" sz="1000" dirty="0"/>
          </a:p>
          <a:p>
            <a:pPr>
              <a:buFontTx/>
              <a:buNone/>
            </a:pPr>
            <a:r>
              <a:rPr lang="nl-BE" sz="2400" dirty="0" err="1"/>
              <a:t>Subsequently</a:t>
            </a:r>
            <a:r>
              <a:rPr lang="nl-BE" sz="2400" dirty="0"/>
              <a:t>: </a:t>
            </a:r>
            <a:r>
              <a:rPr lang="nl-BE" sz="2400" dirty="0" err="1"/>
              <a:t>svy</a:t>
            </a:r>
            <a:r>
              <a:rPr lang="nl-BE" sz="2400" dirty="0"/>
              <a:t>: </a:t>
            </a:r>
            <a:r>
              <a:rPr lang="nl-BE" sz="2400" dirty="0" err="1"/>
              <a:t>commands</a:t>
            </a:r>
            <a:endParaRPr lang="en-GB" sz="2400" dirty="0"/>
          </a:p>
          <a:p>
            <a:pPr marL="0" indent="0">
              <a:buNone/>
            </a:pPr>
            <a:endParaRPr lang="nl-BE" sz="1000" dirty="0"/>
          </a:p>
          <a:p>
            <a:pPr marL="0" indent="0">
              <a:buNone/>
            </a:pPr>
            <a:r>
              <a:rPr lang="nl-BE" sz="2400" dirty="0"/>
              <a:t>SPSS: </a:t>
            </a:r>
            <a:r>
              <a:rPr lang="en-GB" sz="2400" dirty="0"/>
              <a:t>CSPLAN &amp; Complex sample commands</a:t>
            </a:r>
          </a:p>
          <a:p>
            <a:pPr marL="0" indent="0">
              <a:buNone/>
            </a:pPr>
            <a:endParaRPr lang="nl-BE" sz="1000" dirty="0"/>
          </a:p>
          <a:p>
            <a:pPr marL="0" indent="0">
              <a:buNone/>
            </a:pPr>
            <a:r>
              <a:rPr lang="nl-BE" sz="2400" dirty="0"/>
              <a:t>R: survey package (</a:t>
            </a:r>
            <a:r>
              <a:rPr lang="nl-BE" sz="2400" dirty="0" err="1"/>
              <a:t>svydesign</a:t>
            </a:r>
            <a:r>
              <a:rPr lang="nl-BE" sz="2400" dirty="0"/>
              <a:t> and </a:t>
            </a:r>
            <a:r>
              <a:rPr lang="nl-BE" sz="2400" dirty="0" err="1"/>
              <a:t>other</a:t>
            </a:r>
            <a:r>
              <a:rPr lang="nl-BE" sz="2400" dirty="0"/>
              <a:t> </a:t>
            </a:r>
            <a:r>
              <a:rPr lang="nl-BE" sz="2400" dirty="0" err="1"/>
              <a:t>commands</a:t>
            </a:r>
            <a:r>
              <a:rPr lang="nl-BE" sz="2400" dirty="0"/>
              <a:t>)</a:t>
            </a:r>
          </a:p>
          <a:p>
            <a:pPr marL="0" indent="0">
              <a:buNone/>
            </a:pPr>
            <a:endParaRPr lang="nl-BE" sz="1000" dirty="0"/>
          </a:p>
          <a:p>
            <a:pPr marL="0" indent="0">
              <a:buNone/>
            </a:pPr>
            <a:r>
              <a:rPr lang="nl-BE" sz="2400" dirty="0"/>
              <a:t>SAS: </a:t>
            </a:r>
            <a:r>
              <a:rPr lang="en-GB" sz="2400" dirty="0"/>
              <a:t>PROC SURVEYFREQ and others</a:t>
            </a:r>
            <a:endParaRPr lang="nl-BE" sz="2400" dirty="0"/>
          </a:p>
          <a:p>
            <a:pPr marL="0" indent="0">
              <a:buNone/>
            </a:pPr>
            <a:endParaRPr lang="en-GB" sz="2400" dirty="0"/>
          </a:p>
        </p:txBody>
      </p:sp>
    </p:spTree>
    <p:extLst>
      <p:ext uri="{BB962C8B-B14F-4D97-AF65-F5344CB8AC3E}">
        <p14:creationId xmlns:p14="http://schemas.microsoft.com/office/powerpoint/2010/main" val="19493285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nl-BE"/>
              <a:t>Overview</a:t>
            </a:r>
            <a:endParaRPr lang="en-US"/>
          </a:p>
        </p:txBody>
      </p:sp>
      <p:sp>
        <p:nvSpPr>
          <p:cNvPr id="5123" name="Content Placeholder 2"/>
          <p:cNvSpPr>
            <a:spLocks noGrp="1"/>
          </p:cNvSpPr>
          <p:nvPr>
            <p:ph idx="1"/>
          </p:nvPr>
        </p:nvSpPr>
        <p:spPr>
          <a:xfrm>
            <a:off x="1093663" y="1602779"/>
            <a:ext cx="7870825" cy="3554413"/>
          </a:xfrm>
        </p:spPr>
        <p:txBody>
          <a:bodyPr>
            <a:normAutofit/>
          </a:bodyPr>
          <a:lstStyle/>
          <a:p>
            <a:pPr marL="457200" indent="-457200" eaLnBrk="1" hangingPunct="1">
              <a:lnSpc>
                <a:spcPct val="150000"/>
              </a:lnSpc>
              <a:buFont typeface="Verdana" pitchFamily="34" charset="0"/>
              <a:buAutoNum type="arabicPeriod"/>
            </a:pPr>
            <a:r>
              <a:rPr lang="nl-BE" sz="2400" dirty="0"/>
              <a:t>The 4 big </a:t>
            </a:r>
            <a:r>
              <a:rPr lang="nl-BE" sz="2400" dirty="0" err="1"/>
              <a:t>determinants</a:t>
            </a:r>
            <a:r>
              <a:rPr lang="nl-BE" sz="2400" dirty="0"/>
              <a:t> of sampling </a:t>
            </a:r>
            <a:r>
              <a:rPr lang="nl-BE" sz="2400" dirty="0" err="1"/>
              <a:t>variance</a:t>
            </a:r>
            <a:endParaRPr lang="nl-BE" sz="2400" dirty="0"/>
          </a:p>
          <a:p>
            <a:pPr marL="457200" indent="-457200" eaLnBrk="1" hangingPunct="1">
              <a:lnSpc>
                <a:spcPct val="150000"/>
              </a:lnSpc>
              <a:buFont typeface="Verdana" pitchFamily="34" charset="0"/>
              <a:buAutoNum type="arabicPeriod"/>
            </a:pPr>
            <a:r>
              <a:rPr lang="nl-BE" sz="2400" dirty="0"/>
              <a:t>(The ultimate cluster </a:t>
            </a:r>
            <a:r>
              <a:rPr lang="nl-BE" sz="2400" dirty="0" err="1"/>
              <a:t>method</a:t>
            </a:r>
            <a:r>
              <a:rPr lang="nl-BE" sz="2400" dirty="0"/>
              <a:t>)</a:t>
            </a:r>
          </a:p>
          <a:p>
            <a:pPr marL="457200" indent="-457200" eaLnBrk="1" hangingPunct="1">
              <a:lnSpc>
                <a:spcPct val="150000"/>
              </a:lnSpc>
              <a:buFont typeface="Verdana" pitchFamily="34" charset="0"/>
              <a:buAutoNum type="arabicPeriod"/>
            </a:pPr>
            <a:r>
              <a:rPr lang="nl-BE" sz="2400" u="sng" dirty="0" err="1"/>
              <a:t>Analysing</a:t>
            </a:r>
            <a:r>
              <a:rPr lang="nl-BE" sz="2400" u="sng" dirty="0"/>
              <a:t> </a:t>
            </a:r>
            <a:r>
              <a:rPr lang="nl-BE" sz="2400" u="sng" dirty="0" err="1"/>
              <a:t>subpopulations</a:t>
            </a:r>
            <a:endParaRPr lang="nl-BE" sz="2400" u="sng" dirty="0"/>
          </a:p>
          <a:p>
            <a:pPr marL="457200" indent="-457200" eaLnBrk="1" hangingPunct="1">
              <a:lnSpc>
                <a:spcPct val="150000"/>
              </a:lnSpc>
              <a:buFont typeface="Verdana" pitchFamily="34" charset="0"/>
              <a:buAutoNum type="arabicPeriod"/>
            </a:pPr>
            <a:r>
              <a:rPr lang="nl-BE" sz="2400" dirty="0" err="1"/>
              <a:t>Comparing</a:t>
            </a:r>
            <a:r>
              <a:rPr lang="nl-BE" sz="2400" dirty="0"/>
              <a:t> point </a:t>
            </a:r>
            <a:r>
              <a:rPr lang="nl-BE" sz="2400" dirty="0" err="1"/>
              <a:t>estimates</a:t>
            </a:r>
            <a:endParaRPr lang="nl-BE" sz="2400" dirty="0"/>
          </a:p>
          <a:p>
            <a:pPr marL="457200" indent="-457200" eaLnBrk="1" hangingPunct="1">
              <a:lnSpc>
                <a:spcPct val="150000"/>
              </a:lnSpc>
              <a:buFont typeface="Verdana" pitchFamily="34" charset="0"/>
              <a:buAutoNum type="arabicPeriod"/>
            </a:pPr>
            <a:r>
              <a:rPr lang="nl-BE" sz="2400" dirty="0" err="1"/>
              <a:t>Conclusion</a:t>
            </a:r>
            <a:endParaRPr lang="nl-BE" sz="2400" dirty="0"/>
          </a:p>
          <a:p>
            <a:pPr marL="457200" indent="-457200" eaLnBrk="1" hangingPunct="1">
              <a:lnSpc>
                <a:spcPct val="150000"/>
              </a:lnSpc>
            </a:pPr>
            <a:endParaRPr lang="en-US" sz="2400" dirty="0"/>
          </a:p>
        </p:txBody>
      </p:sp>
    </p:spTree>
    <p:extLst>
      <p:ext uri="{BB962C8B-B14F-4D97-AF65-F5344CB8AC3E}">
        <p14:creationId xmlns:p14="http://schemas.microsoft.com/office/powerpoint/2010/main" val="20936392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GB" dirty="0"/>
              <a:t>3. Subpopulations </a:t>
            </a:r>
          </a:p>
        </p:txBody>
      </p:sp>
      <p:sp>
        <p:nvSpPr>
          <p:cNvPr id="44035" name="Content Placeholder 2"/>
          <p:cNvSpPr>
            <a:spLocks noGrp="1"/>
          </p:cNvSpPr>
          <p:nvPr>
            <p:ph idx="1"/>
          </p:nvPr>
        </p:nvSpPr>
        <p:spPr>
          <a:xfrm>
            <a:off x="1115616" y="2132856"/>
            <a:ext cx="7869560" cy="3384376"/>
          </a:xfrm>
        </p:spPr>
        <p:txBody>
          <a:bodyPr>
            <a:normAutofit/>
          </a:bodyPr>
          <a:lstStyle/>
          <a:p>
            <a:r>
              <a:rPr lang="en-GB" sz="2400" dirty="0"/>
              <a:t>Various types of subpopulations, which may be differently distributed across Strata and PSUs</a:t>
            </a:r>
          </a:p>
          <a:p>
            <a:endParaRPr lang="en-GB" sz="2400" dirty="0"/>
          </a:p>
          <a:p>
            <a:r>
              <a:rPr lang="en-GB" sz="2400" dirty="0"/>
              <a:t>Size of subpopulation in sample may be random, not fixed (except if stratum) =&gt; additional source of random error!</a:t>
            </a:r>
          </a:p>
          <a:p>
            <a:endParaRPr lang="en-GB" sz="2400" dirty="0"/>
          </a:p>
          <a:p>
            <a:r>
              <a:rPr lang="en-GB" sz="2400" dirty="0"/>
              <a:t>Missing observations are best treated as a different subpopulation, rather than dropped from the data</a:t>
            </a:r>
          </a:p>
          <a:p>
            <a:endParaRPr lang="en-GB" sz="2400" dirty="0"/>
          </a:p>
          <a:p>
            <a:endParaRPr lang="en-GB" sz="2400" dirty="0"/>
          </a:p>
        </p:txBody>
      </p:sp>
    </p:spTree>
    <p:extLst>
      <p:ext uri="{BB962C8B-B14F-4D97-AF65-F5344CB8AC3E}">
        <p14:creationId xmlns:p14="http://schemas.microsoft.com/office/powerpoint/2010/main" val="4565627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GB" dirty="0"/>
              <a:t>3. Subpopulations </a:t>
            </a:r>
          </a:p>
        </p:txBody>
      </p:sp>
      <p:sp>
        <p:nvSpPr>
          <p:cNvPr id="45059" name="Content Placeholder 2"/>
          <p:cNvSpPr>
            <a:spLocks noGrp="1"/>
          </p:cNvSpPr>
          <p:nvPr>
            <p:ph idx="1"/>
          </p:nvPr>
        </p:nvSpPr>
        <p:spPr/>
        <p:txBody>
          <a:bodyPr>
            <a:normAutofit/>
          </a:bodyPr>
          <a:lstStyle/>
          <a:p>
            <a:endParaRPr lang="en-GB" sz="2400" dirty="0"/>
          </a:p>
          <a:p>
            <a:r>
              <a:rPr lang="nl-BE" sz="2400" dirty="0" err="1"/>
              <a:t>Reliability</a:t>
            </a:r>
            <a:r>
              <a:rPr lang="nl-BE" sz="2400" dirty="0"/>
              <a:t> of </a:t>
            </a:r>
            <a:r>
              <a:rPr lang="nl-BE" sz="2400" dirty="0" err="1"/>
              <a:t>estimates</a:t>
            </a:r>
            <a:r>
              <a:rPr lang="nl-BE" sz="2400" dirty="0"/>
              <a:t> </a:t>
            </a:r>
            <a:r>
              <a:rPr lang="nl-BE" sz="2400" dirty="0" err="1"/>
              <a:t>depends</a:t>
            </a:r>
            <a:r>
              <a:rPr lang="nl-BE" sz="2400" dirty="0"/>
              <a:t> on </a:t>
            </a:r>
            <a:r>
              <a:rPr lang="nl-BE" sz="2400" dirty="0" err="1"/>
              <a:t>number</a:t>
            </a:r>
            <a:r>
              <a:rPr lang="nl-BE" sz="2400" dirty="0"/>
              <a:t> of </a:t>
            </a:r>
            <a:r>
              <a:rPr lang="nl-BE" sz="2400" dirty="0" err="1"/>
              <a:t>observations</a:t>
            </a:r>
            <a:r>
              <a:rPr lang="nl-BE" sz="2400" dirty="0"/>
              <a:t> AND </a:t>
            </a:r>
            <a:r>
              <a:rPr lang="nl-BE" sz="2400" dirty="0" err="1"/>
              <a:t>how</a:t>
            </a:r>
            <a:r>
              <a:rPr lang="nl-BE" sz="2400" dirty="0"/>
              <a:t> </a:t>
            </a:r>
            <a:r>
              <a:rPr lang="nl-BE" sz="2400" dirty="0" err="1"/>
              <a:t>they</a:t>
            </a:r>
            <a:r>
              <a:rPr lang="nl-BE" sz="2400" dirty="0"/>
              <a:t> are </a:t>
            </a:r>
            <a:r>
              <a:rPr lang="nl-BE" sz="2400" dirty="0" err="1"/>
              <a:t>distributed</a:t>
            </a:r>
            <a:r>
              <a:rPr lang="nl-BE" sz="2400" dirty="0"/>
              <a:t> </a:t>
            </a:r>
            <a:r>
              <a:rPr lang="nl-BE" sz="2400" dirty="0" err="1"/>
              <a:t>across</a:t>
            </a:r>
            <a:r>
              <a:rPr lang="nl-BE" sz="2400" dirty="0"/>
              <a:t> </a:t>
            </a:r>
            <a:r>
              <a:rPr lang="nl-BE" sz="2400" dirty="0" err="1"/>
              <a:t>PSUs</a:t>
            </a:r>
            <a:endParaRPr lang="en-GB" sz="2400" dirty="0"/>
          </a:p>
          <a:p>
            <a:endParaRPr lang="en-GB" sz="2400" dirty="0"/>
          </a:p>
          <a:p>
            <a:r>
              <a:rPr lang="en-GB" sz="2400" dirty="0"/>
              <a:t>If variance within subsample is small, SE of small subpopulation is not necessarily very large</a:t>
            </a:r>
          </a:p>
        </p:txBody>
      </p:sp>
    </p:spTree>
    <p:extLst>
      <p:ext uri="{BB962C8B-B14F-4D97-AF65-F5344CB8AC3E}">
        <p14:creationId xmlns:p14="http://schemas.microsoft.com/office/powerpoint/2010/main" val="33495519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GB" dirty="0"/>
              <a:t>3. Subpopulations</a:t>
            </a:r>
          </a:p>
        </p:txBody>
      </p:sp>
      <p:sp>
        <p:nvSpPr>
          <p:cNvPr id="46083" name="Content Placeholder 2"/>
          <p:cNvSpPr>
            <a:spLocks noGrp="1"/>
          </p:cNvSpPr>
          <p:nvPr>
            <p:ph idx="1"/>
          </p:nvPr>
        </p:nvSpPr>
        <p:spPr/>
        <p:txBody>
          <a:bodyPr>
            <a:normAutofit lnSpcReduction="10000"/>
          </a:bodyPr>
          <a:lstStyle/>
          <a:p>
            <a:r>
              <a:rPr lang="en-GB" sz="2400" dirty="0"/>
              <a:t>Conclusion: </a:t>
            </a:r>
          </a:p>
          <a:p>
            <a:endParaRPr lang="en-GB" sz="2400" dirty="0"/>
          </a:p>
          <a:p>
            <a:r>
              <a:rPr lang="en-GB" sz="2400" dirty="0"/>
              <a:t>-&gt; sample size extra source of random error!</a:t>
            </a:r>
          </a:p>
          <a:p>
            <a:r>
              <a:rPr lang="en-GB" sz="2400" dirty="0"/>
              <a:t>-&gt; always check both the number of observations AND the number of PSUs with observations</a:t>
            </a:r>
          </a:p>
          <a:p>
            <a:r>
              <a:rPr lang="en-GB" sz="2400" dirty="0"/>
              <a:t>-&gt; never drop cases from sample</a:t>
            </a:r>
          </a:p>
          <a:p>
            <a:endParaRPr lang="en-GB" sz="2400" dirty="0"/>
          </a:p>
          <a:p>
            <a:pPr>
              <a:buFontTx/>
              <a:buNone/>
            </a:pPr>
            <a:r>
              <a:rPr lang="en-GB" sz="2400" dirty="0"/>
              <a:t>Instead:</a:t>
            </a:r>
          </a:p>
          <a:p>
            <a:r>
              <a:rPr lang="en-GB" sz="2400" dirty="0"/>
              <a:t>Create indicator variable </a:t>
            </a:r>
          </a:p>
          <a:p>
            <a:r>
              <a:rPr lang="en-GB" sz="2400" dirty="0"/>
              <a:t>Use the </a:t>
            </a:r>
            <a:r>
              <a:rPr lang="en-GB" sz="2400" dirty="0" err="1"/>
              <a:t>svy</a:t>
            </a:r>
            <a:r>
              <a:rPr lang="en-GB" sz="2400" dirty="0"/>
              <a:t>, </a:t>
            </a:r>
            <a:r>
              <a:rPr lang="en-GB" sz="2400" dirty="0" err="1"/>
              <a:t>subpop</a:t>
            </a:r>
            <a:r>
              <a:rPr lang="en-GB" sz="2400" dirty="0"/>
              <a:t> option (</a:t>
            </a:r>
            <a:r>
              <a:rPr lang="en-GB" sz="2400" dirty="0" err="1"/>
              <a:t>Stata</a:t>
            </a:r>
            <a:r>
              <a:rPr lang="en-GB" sz="2400" dirty="0"/>
              <a:t>)</a:t>
            </a:r>
          </a:p>
          <a:p>
            <a:r>
              <a:rPr lang="nl-BE" sz="2400" dirty="0" err="1"/>
              <a:t>Use</a:t>
            </a:r>
            <a:r>
              <a:rPr lang="nl-BE" sz="2400" dirty="0"/>
              <a:t> ‘domain’ option in SAS</a:t>
            </a:r>
            <a:endParaRPr lang="en-GB" sz="2400" dirty="0"/>
          </a:p>
          <a:p>
            <a:endParaRPr lang="en-GB" sz="2400" dirty="0"/>
          </a:p>
        </p:txBody>
      </p:sp>
    </p:spTree>
    <p:extLst>
      <p:ext uri="{BB962C8B-B14F-4D97-AF65-F5344CB8AC3E}">
        <p14:creationId xmlns:p14="http://schemas.microsoft.com/office/powerpoint/2010/main" val="30572172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nl-BE"/>
              <a:t>Overview</a:t>
            </a:r>
            <a:endParaRPr lang="en-US"/>
          </a:p>
        </p:txBody>
      </p:sp>
      <p:sp>
        <p:nvSpPr>
          <p:cNvPr id="5123" name="Content Placeholder 2"/>
          <p:cNvSpPr>
            <a:spLocks noGrp="1"/>
          </p:cNvSpPr>
          <p:nvPr>
            <p:ph idx="1"/>
          </p:nvPr>
        </p:nvSpPr>
        <p:spPr>
          <a:xfrm>
            <a:off x="1165671" y="1602779"/>
            <a:ext cx="7870825" cy="3554413"/>
          </a:xfrm>
        </p:spPr>
        <p:txBody>
          <a:bodyPr>
            <a:normAutofit/>
          </a:bodyPr>
          <a:lstStyle/>
          <a:p>
            <a:pPr marL="457200" indent="-457200" eaLnBrk="1" hangingPunct="1">
              <a:lnSpc>
                <a:spcPct val="150000"/>
              </a:lnSpc>
              <a:buFont typeface="Verdana" pitchFamily="34" charset="0"/>
              <a:buAutoNum type="arabicPeriod"/>
            </a:pPr>
            <a:r>
              <a:rPr lang="nl-BE" sz="2400" dirty="0"/>
              <a:t>The 4 big </a:t>
            </a:r>
            <a:r>
              <a:rPr lang="nl-BE" sz="2400" dirty="0" err="1"/>
              <a:t>determinants</a:t>
            </a:r>
            <a:r>
              <a:rPr lang="nl-BE" sz="2400" dirty="0"/>
              <a:t> of sampling </a:t>
            </a:r>
            <a:r>
              <a:rPr lang="nl-BE" sz="2400" dirty="0" err="1"/>
              <a:t>variance</a:t>
            </a:r>
            <a:endParaRPr lang="nl-BE" sz="2400" dirty="0"/>
          </a:p>
          <a:p>
            <a:pPr marL="457200" indent="-457200" eaLnBrk="1" hangingPunct="1">
              <a:lnSpc>
                <a:spcPct val="150000"/>
              </a:lnSpc>
              <a:buFont typeface="Verdana" pitchFamily="34" charset="0"/>
              <a:buAutoNum type="arabicPeriod"/>
            </a:pPr>
            <a:r>
              <a:rPr lang="nl-BE" sz="2400" dirty="0"/>
              <a:t>The ultimate cluster </a:t>
            </a:r>
            <a:r>
              <a:rPr lang="nl-BE" sz="2400" dirty="0" err="1"/>
              <a:t>method</a:t>
            </a:r>
            <a:endParaRPr lang="nl-BE" sz="2400" dirty="0"/>
          </a:p>
          <a:p>
            <a:pPr marL="457200" indent="-457200" eaLnBrk="1" hangingPunct="1">
              <a:lnSpc>
                <a:spcPct val="150000"/>
              </a:lnSpc>
              <a:buFont typeface="Verdana" pitchFamily="34" charset="0"/>
              <a:buAutoNum type="arabicPeriod"/>
            </a:pPr>
            <a:r>
              <a:rPr lang="nl-BE" sz="2400" dirty="0" err="1"/>
              <a:t>Analysing</a:t>
            </a:r>
            <a:r>
              <a:rPr lang="nl-BE" sz="2400" dirty="0"/>
              <a:t> </a:t>
            </a:r>
            <a:r>
              <a:rPr lang="nl-BE" sz="2400" dirty="0" err="1"/>
              <a:t>subpopulations</a:t>
            </a:r>
            <a:endParaRPr lang="nl-BE" sz="2400" dirty="0"/>
          </a:p>
          <a:p>
            <a:pPr marL="457200" indent="-457200" eaLnBrk="1" hangingPunct="1">
              <a:lnSpc>
                <a:spcPct val="150000"/>
              </a:lnSpc>
              <a:buFont typeface="Verdana" pitchFamily="34" charset="0"/>
              <a:buAutoNum type="arabicPeriod"/>
            </a:pPr>
            <a:r>
              <a:rPr lang="nl-BE" sz="2400" u="sng" dirty="0" err="1"/>
              <a:t>Comparing</a:t>
            </a:r>
            <a:r>
              <a:rPr lang="nl-BE" sz="2400" u="sng" dirty="0"/>
              <a:t> point </a:t>
            </a:r>
            <a:r>
              <a:rPr lang="nl-BE" sz="2400" u="sng" dirty="0" err="1"/>
              <a:t>estimates</a:t>
            </a:r>
            <a:endParaRPr lang="nl-BE" sz="2400" u="sng" dirty="0"/>
          </a:p>
          <a:p>
            <a:pPr marL="457200" indent="-457200" eaLnBrk="1" hangingPunct="1">
              <a:lnSpc>
                <a:spcPct val="150000"/>
              </a:lnSpc>
              <a:buFont typeface="Verdana" pitchFamily="34" charset="0"/>
              <a:buAutoNum type="arabicPeriod"/>
            </a:pPr>
            <a:r>
              <a:rPr lang="nl-BE" sz="2400" dirty="0" err="1"/>
              <a:t>Conclusion</a:t>
            </a:r>
            <a:endParaRPr lang="nl-BE" sz="2400" dirty="0"/>
          </a:p>
          <a:p>
            <a:pPr marL="457200" indent="-457200" eaLnBrk="1" hangingPunct="1">
              <a:lnSpc>
                <a:spcPct val="150000"/>
              </a:lnSpc>
            </a:pPr>
            <a:endParaRPr lang="en-US" sz="2400" dirty="0"/>
          </a:p>
        </p:txBody>
      </p:sp>
    </p:spTree>
    <p:extLst>
      <p:ext uri="{BB962C8B-B14F-4D97-AF65-F5344CB8AC3E}">
        <p14:creationId xmlns:p14="http://schemas.microsoft.com/office/powerpoint/2010/main" val="28039808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GB" dirty="0"/>
              <a:t>4. Comparing point estimates</a:t>
            </a:r>
          </a:p>
        </p:txBody>
      </p:sp>
      <p:sp>
        <p:nvSpPr>
          <p:cNvPr id="48131" name="Content Placeholder 2"/>
          <p:cNvSpPr>
            <a:spLocks noGrp="1"/>
          </p:cNvSpPr>
          <p:nvPr>
            <p:ph idx="1"/>
          </p:nvPr>
        </p:nvSpPr>
        <p:spPr/>
        <p:txBody>
          <a:bodyPr>
            <a:normAutofit/>
          </a:bodyPr>
          <a:lstStyle/>
          <a:p>
            <a:endParaRPr lang="en-GB" sz="2400" dirty="0"/>
          </a:p>
          <a:p>
            <a:r>
              <a:rPr lang="en-GB" sz="2400" dirty="0"/>
              <a:t>Usual approach: check whether confidence intervals overlap</a:t>
            </a:r>
          </a:p>
          <a:p>
            <a:endParaRPr lang="en-GB" sz="2400" dirty="0"/>
          </a:p>
          <a:p>
            <a:r>
              <a:rPr lang="en-GB" sz="2400" dirty="0"/>
              <a:t>Problem: overly conservative when samples are independent</a:t>
            </a:r>
          </a:p>
          <a:p>
            <a:endParaRPr lang="en-GB" sz="2400" dirty="0"/>
          </a:p>
          <a:p>
            <a:r>
              <a:rPr lang="en-GB" sz="2400" dirty="0"/>
              <a:t>May be completely wrong when samples are dependent</a:t>
            </a:r>
          </a:p>
        </p:txBody>
      </p:sp>
    </p:spTree>
    <p:extLst>
      <p:ext uri="{BB962C8B-B14F-4D97-AF65-F5344CB8AC3E}">
        <p14:creationId xmlns:p14="http://schemas.microsoft.com/office/powerpoint/2010/main" val="17265261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GB" dirty="0"/>
              <a:t>4. Comparing point estimates</a:t>
            </a:r>
          </a:p>
        </p:txBody>
      </p:sp>
      <p:sp>
        <p:nvSpPr>
          <p:cNvPr id="3" name="Content Placeholder 2"/>
          <p:cNvSpPr>
            <a:spLocks noGrp="1"/>
          </p:cNvSpPr>
          <p:nvPr>
            <p:ph idx="1"/>
          </p:nvPr>
        </p:nvSpPr>
        <p:spPr/>
        <p:txBody>
          <a:bodyPr/>
          <a:lstStyle/>
          <a:p>
            <a:r>
              <a:rPr lang="en-GB" sz="2400" dirty="0"/>
              <a:t>Variance of the difference of two averages:</a:t>
            </a:r>
          </a:p>
          <a:p>
            <a:endParaRPr lang="en-GB" sz="2400" dirty="0"/>
          </a:p>
          <a:p>
            <a:pPr lvl="1"/>
            <a:r>
              <a:rPr lang="en-GB" dirty="0"/>
              <a:t>VAR(a-b) = VAR(a) + VAR(b) – 2*COVAR(</a:t>
            </a:r>
            <a:r>
              <a:rPr lang="en-GB" dirty="0" err="1"/>
              <a:t>a,b</a:t>
            </a:r>
            <a:r>
              <a:rPr lang="en-GB" dirty="0"/>
              <a:t>)</a:t>
            </a:r>
          </a:p>
          <a:p>
            <a:pPr lvl="1"/>
            <a:endParaRPr lang="en-GB" dirty="0"/>
          </a:p>
          <a:p>
            <a:pPr lvl="1"/>
            <a:endParaRPr lang="en-GB" dirty="0"/>
          </a:p>
          <a:p>
            <a:r>
              <a:rPr lang="en-GB" sz="2400" dirty="0"/>
              <a:t>COVAR can be positive or negative</a:t>
            </a:r>
          </a:p>
          <a:p>
            <a:endParaRPr lang="en-GB" sz="2400" dirty="0"/>
          </a:p>
          <a:p>
            <a:r>
              <a:rPr lang="en-GB" sz="2400" dirty="0"/>
              <a:t>COVAR = 0 when samples are independent</a:t>
            </a:r>
          </a:p>
          <a:p>
            <a:pPr lvl="1"/>
            <a:endParaRPr lang="en-GB" dirty="0"/>
          </a:p>
        </p:txBody>
      </p:sp>
    </p:spTree>
    <p:extLst>
      <p:ext uri="{BB962C8B-B14F-4D97-AF65-F5344CB8AC3E}">
        <p14:creationId xmlns:p14="http://schemas.microsoft.com/office/powerpoint/2010/main" val="40527187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GB" dirty="0"/>
              <a:t>4. Comparing point estimates</a:t>
            </a:r>
          </a:p>
        </p:txBody>
      </p:sp>
      <p:sp>
        <p:nvSpPr>
          <p:cNvPr id="51203" name="Content Placeholder 2"/>
          <p:cNvSpPr>
            <a:spLocks noGrp="1"/>
          </p:cNvSpPr>
          <p:nvPr>
            <p:ph idx="1"/>
          </p:nvPr>
        </p:nvSpPr>
        <p:spPr>
          <a:xfrm>
            <a:off x="805631" y="1196752"/>
            <a:ext cx="7870825" cy="4519959"/>
          </a:xfrm>
        </p:spPr>
        <p:txBody>
          <a:bodyPr>
            <a:normAutofit/>
          </a:bodyPr>
          <a:lstStyle/>
          <a:p>
            <a:r>
              <a:rPr lang="en-GB" sz="2400" dirty="0"/>
              <a:t>Dependent samples</a:t>
            </a:r>
          </a:p>
          <a:p>
            <a:endParaRPr lang="en-GB" sz="2400" dirty="0"/>
          </a:p>
          <a:p>
            <a:pPr lvl="1"/>
            <a:r>
              <a:rPr lang="en-GB" dirty="0"/>
              <a:t>Overlapping subpopulations (e.g. micro simulation)</a:t>
            </a:r>
          </a:p>
          <a:p>
            <a:pPr lvl="1"/>
            <a:endParaRPr lang="en-GB" dirty="0"/>
          </a:p>
          <a:p>
            <a:pPr lvl="1"/>
            <a:r>
              <a:rPr lang="en-GB" dirty="0"/>
              <a:t>Subpopulations which may be part of the same PSUs (e.g. Age groups in household surveys)</a:t>
            </a:r>
          </a:p>
          <a:p>
            <a:pPr lvl="1"/>
            <a:endParaRPr lang="en-GB" dirty="0"/>
          </a:p>
          <a:p>
            <a:pPr lvl="1"/>
            <a:r>
              <a:rPr lang="en-GB" dirty="0"/>
              <a:t>Comparisons over time with (rotational) panel data</a:t>
            </a:r>
          </a:p>
          <a:p>
            <a:pPr lvl="1"/>
            <a:endParaRPr lang="en-GB" dirty="0"/>
          </a:p>
          <a:p>
            <a:pPr lvl="1"/>
            <a:r>
              <a:rPr lang="en-GB" dirty="0"/>
              <a:t>Comparisons over time with cross-sectional data with fixed PSUs</a:t>
            </a:r>
          </a:p>
          <a:p>
            <a:pPr lvl="1"/>
            <a:endParaRPr lang="en-GB" dirty="0"/>
          </a:p>
          <a:p>
            <a:pPr lvl="1"/>
            <a:r>
              <a:rPr lang="en-GB" dirty="0"/>
              <a:t>Dependence induced by type of indicator (e.g. Household income)</a:t>
            </a:r>
          </a:p>
          <a:p>
            <a:pPr lvl="1"/>
            <a:endParaRPr lang="en-GB" dirty="0"/>
          </a:p>
          <a:p>
            <a:pPr lvl="1"/>
            <a:endParaRPr lang="en-GB" sz="2000" dirty="0"/>
          </a:p>
        </p:txBody>
      </p:sp>
    </p:spTree>
    <p:extLst>
      <p:ext uri="{BB962C8B-B14F-4D97-AF65-F5344CB8AC3E}">
        <p14:creationId xmlns:p14="http://schemas.microsoft.com/office/powerpoint/2010/main" val="27923092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GB" dirty="0"/>
              <a:t>4. Comparing point estimates</a:t>
            </a:r>
          </a:p>
        </p:txBody>
      </p:sp>
      <p:sp>
        <p:nvSpPr>
          <p:cNvPr id="52227" name="Content Placeholder 2"/>
          <p:cNvSpPr>
            <a:spLocks noGrp="1"/>
          </p:cNvSpPr>
          <p:nvPr>
            <p:ph idx="1"/>
          </p:nvPr>
        </p:nvSpPr>
        <p:spPr/>
        <p:txBody>
          <a:bodyPr>
            <a:normAutofit/>
          </a:bodyPr>
          <a:lstStyle/>
          <a:p>
            <a:r>
              <a:rPr lang="en-GB" sz="2400" dirty="0"/>
              <a:t>Independent samples</a:t>
            </a:r>
          </a:p>
          <a:p>
            <a:endParaRPr lang="en-GB" sz="2400" dirty="0"/>
          </a:p>
          <a:p>
            <a:pPr lvl="1"/>
            <a:r>
              <a:rPr lang="en-GB" dirty="0"/>
              <a:t>Completely different surveys</a:t>
            </a:r>
          </a:p>
          <a:p>
            <a:pPr lvl="1"/>
            <a:endParaRPr lang="en-GB" dirty="0"/>
          </a:p>
          <a:p>
            <a:pPr lvl="1"/>
            <a:r>
              <a:rPr lang="en-GB" dirty="0"/>
              <a:t>When (sub)populations belong to different strata</a:t>
            </a:r>
          </a:p>
          <a:p>
            <a:pPr lvl="1"/>
            <a:endParaRPr lang="en-GB" dirty="0"/>
          </a:p>
          <a:p>
            <a:endParaRPr lang="en-GB" sz="2400" dirty="0"/>
          </a:p>
          <a:p>
            <a:r>
              <a:rPr lang="en-GB" sz="2400" dirty="0"/>
              <a:t>In </a:t>
            </a:r>
            <a:r>
              <a:rPr lang="en-GB" sz="2400" dirty="0" err="1"/>
              <a:t>Stata</a:t>
            </a:r>
            <a:r>
              <a:rPr lang="en-GB" sz="2400" dirty="0"/>
              <a:t>: post-estimation commands </a:t>
            </a:r>
            <a:r>
              <a:rPr lang="en-GB" sz="2400" dirty="0" err="1"/>
              <a:t>lincom</a:t>
            </a:r>
            <a:r>
              <a:rPr lang="en-GB" sz="2400" dirty="0"/>
              <a:t> (linear combinations) </a:t>
            </a:r>
            <a:r>
              <a:rPr lang="en-GB" sz="2400" dirty="0" err="1"/>
              <a:t>nlcom</a:t>
            </a:r>
            <a:r>
              <a:rPr lang="en-GB" sz="2400" dirty="0"/>
              <a:t> (non-linear estimations, e.g. ratios)</a:t>
            </a:r>
          </a:p>
          <a:p>
            <a:pPr lvl="1"/>
            <a:endParaRPr lang="en-GB" dirty="0"/>
          </a:p>
          <a:p>
            <a:pPr lvl="1"/>
            <a:endParaRPr lang="en-GB" dirty="0"/>
          </a:p>
        </p:txBody>
      </p:sp>
    </p:spTree>
    <p:extLst>
      <p:ext uri="{BB962C8B-B14F-4D97-AF65-F5344CB8AC3E}">
        <p14:creationId xmlns:p14="http://schemas.microsoft.com/office/powerpoint/2010/main" val="12614515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err="1"/>
              <a:t>Comparing</a:t>
            </a:r>
            <a:r>
              <a:rPr lang="nl-BE" dirty="0"/>
              <a:t> point </a:t>
            </a:r>
            <a:r>
              <a:rPr lang="nl-BE" dirty="0" err="1"/>
              <a:t>estimates</a:t>
            </a:r>
            <a:endParaRPr lang="en-GB" dirty="0"/>
          </a:p>
        </p:txBody>
      </p:sp>
      <p:sp>
        <p:nvSpPr>
          <p:cNvPr id="3" name="Content Placeholder 2"/>
          <p:cNvSpPr>
            <a:spLocks noGrp="1"/>
          </p:cNvSpPr>
          <p:nvPr>
            <p:ph idx="1"/>
          </p:nvPr>
        </p:nvSpPr>
        <p:spPr>
          <a:xfrm>
            <a:off x="683568" y="4696341"/>
            <a:ext cx="7870825" cy="1342777"/>
          </a:xfrm>
        </p:spPr>
        <p:txBody>
          <a:bodyPr/>
          <a:lstStyle/>
          <a:p>
            <a:r>
              <a:rPr lang="nl-BE" sz="1800" dirty="0" err="1"/>
              <a:t>Difference</a:t>
            </a:r>
            <a:r>
              <a:rPr lang="nl-BE" sz="1800" dirty="0"/>
              <a:t> = 1.2pp</a:t>
            </a:r>
          </a:p>
          <a:p>
            <a:r>
              <a:rPr lang="nl-BE" sz="1800" dirty="0"/>
              <a:t>Standard error </a:t>
            </a:r>
            <a:r>
              <a:rPr lang="nl-BE" sz="1800" dirty="0" err="1"/>
              <a:t>independence</a:t>
            </a:r>
            <a:r>
              <a:rPr lang="nl-BE" sz="1800" dirty="0"/>
              <a:t> = 0.68</a:t>
            </a:r>
          </a:p>
          <a:p>
            <a:r>
              <a:rPr lang="nl-BE" sz="1800" dirty="0"/>
              <a:t>Standard error </a:t>
            </a:r>
            <a:r>
              <a:rPr lang="nl-BE" sz="1800" dirty="0" err="1"/>
              <a:t>dependence</a:t>
            </a:r>
            <a:r>
              <a:rPr lang="nl-BE" sz="1800" dirty="0"/>
              <a:t> = 0.15</a:t>
            </a:r>
            <a:endParaRPr lang="en-GB" sz="18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412776"/>
            <a:ext cx="5472608" cy="3283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14544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a:graphicFrameLocks/>
          </p:cNvGraphicFramePr>
          <p:nvPr>
            <p:extLst>
              <p:ext uri="{D42A27DB-BD31-4B8C-83A1-F6EECF244321}">
                <p14:modId xmlns:p14="http://schemas.microsoft.com/office/powerpoint/2010/main" val="1234123849"/>
              </p:ext>
            </p:extLst>
          </p:nvPr>
        </p:nvGraphicFramePr>
        <p:xfrm>
          <a:off x="0" y="1628800"/>
          <a:ext cx="9144000" cy="52292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nl-BE" dirty="0"/>
              <a:t>4. Approaches</a:t>
            </a:r>
            <a:endParaRPr lang="en-GB" dirty="0"/>
          </a:p>
        </p:txBody>
      </p:sp>
      <p:cxnSp>
        <p:nvCxnSpPr>
          <p:cNvPr id="6" name="Straight Connector 5"/>
          <p:cNvCxnSpPr/>
          <p:nvPr/>
        </p:nvCxnSpPr>
        <p:spPr bwMode="auto">
          <a:xfrm>
            <a:off x="1835696" y="3284984"/>
            <a:ext cx="5760640" cy="0"/>
          </a:xfrm>
          <a:prstGeom prst="line">
            <a:avLst/>
          </a:prstGeom>
          <a:solidFill>
            <a:schemeClr val="accent1"/>
          </a:solidFill>
          <a:ln w="38100" cap="flat" cmpd="sng" algn="ctr">
            <a:solidFill>
              <a:srgbClr val="92D050"/>
            </a:solidFill>
            <a:prstDash val="dash"/>
            <a:round/>
            <a:headEnd type="none" w="med" len="med"/>
            <a:tailEnd type="none" w="med" len="med"/>
          </a:ln>
          <a:effectLst/>
        </p:spPr>
      </p:cxnSp>
      <p:cxnSp>
        <p:nvCxnSpPr>
          <p:cNvPr id="7" name="Straight Connector 6"/>
          <p:cNvCxnSpPr/>
          <p:nvPr/>
        </p:nvCxnSpPr>
        <p:spPr bwMode="auto">
          <a:xfrm>
            <a:off x="1835696" y="3717032"/>
            <a:ext cx="5760640" cy="0"/>
          </a:xfrm>
          <a:prstGeom prst="line">
            <a:avLst/>
          </a:prstGeom>
          <a:solidFill>
            <a:schemeClr val="accent1"/>
          </a:solidFill>
          <a:ln w="38100" cap="flat" cmpd="sng" algn="ctr">
            <a:solidFill>
              <a:srgbClr val="92D050"/>
            </a:solidFill>
            <a:prstDash val="dash"/>
            <a:round/>
            <a:headEnd type="none" w="med" len="med"/>
            <a:tailEnd type="none" w="med" len="med"/>
          </a:ln>
          <a:effectLst/>
        </p:spPr>
      </p:cxnSp>
    </p:spTree>
    <p:extLst>
      <p:ext uri="{BB962C8B-B14F-4D97-AF65-F5344CB8AC3E}">
        <p14:creationId xmlns:p14="http://schemas.microsoft.com/office/powerpoint/2010/main" val="2324091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graphicEl>
                                              <a:chart seriesIdx="-4" categoryIdx="1"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graphicEl>
                                              <a:chart seriesIdx="-4" categoryIdx="2"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Chart bld="category"/>
        </p:bldSub>
      </p:bldGraphic>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r>
              <a:rPr lang="en-GB"/>
              <a:t>Key Messages</a:t>
            </a:r>
          </a:p>
        </p:txBody>
      </p:sp>
      <p:sp>
        <p:nvSpPr>
          <p:cNvPr id="58371" name="Content Placeholder 2"/>
          <p:cNvSpPr>
            <a:spLocks noGrp="1"/>
          </p:cNvSpPr>
          <p:nvPr>
            <p:ph idx="1"/>
          </p:nvPr>
        </p:nvSpPr>
        <p:spPr/>
        <p:txBody>
          <a:bodyPr>
            <a:normAutofit/>
          </a:bodyPr>
          <a:lstStyle/>
          <a:p>
            <a:pPr marL="457200" indent="-457200">
              <a:buFont typeface="Verdana" pitchFamily="34" charset="0"/>
              <a:buAutoNum type="arabicPeriod"/>
            </a:pPr>
            <a:r>
              <a:rPr lang="en-GB" sz="2400" dirty="0"/>
              <a:t>If estimates are based on samples -&gt; estimate and report SEs CIs</a:t>
            </a:r>
          </a:p>
          <a:p>
            <a:pPr marL="457200" indent="-457200">
              <a:buFont typeface="Verdana" pitchFamily="34" charset="0"/>
              <a:buAutoNum type="arabicPeriod"/>
            </a:pPr>
            <a:endParaRPr lang="en-GB" sz="2400" dirty="0"/>
          </a:p>
          <a:p>
            <a:pPr marL="457200" indent="-457200">
              <a:buFont typeface="Verdana" pitchFamily="34" charset="0"/>
              <a:buAutoNum type="arabicPeriod"/>
            </a:pPr>
            <a:r>
              <a:rPr lang="en-GB" sz="2400" dirty="0"/>
              <a:t>Always take as much as possible account of sample design when estimating SEs and CIs</a:t>
            </a:r>
          </a:p>
          <a:p>
            <a:pPr marL="457200" indent="-457200">
              <a:buFont typeface="Verdana" pitchFamily="34" charset="0"/>
              <a:buAutoNum type="arabicPeriod"/>
            </a:pPr>
            <a:endParaRPr lang="en-GB" sz="2400" dirty="0"/>
          </a:p>
          <a:p>
            <a:pPr marL="457200" indent="-457200">
              <a:buFont typeface="Verdana" pitchFamily="34" charset="0"/>
              <a:buAutoNum type="arabicPeriod"/>
            </a:pPr>
            <a:r>
              <a:rPr lang="en-GB" sz="2400" dirty="0"/>
              <a:t>Never delete observations from the dataset</a:t>
            </a:r>
          </a:p>
          <a:p>
            <a:pPr marL="457200" indent="-457200">
              <a:buFont typeface="Verdana" pitchFamily="34" charset="0"/>
              <a:buAutoNum type="arabicPeriod"/>
            </a:pPr>
            <a:endParaRPr lang="en-GB" sz="2400" dirty="0"/>
          </a:p>
          <a:p>
            <a:pPr marL="457200" indent="-457200">
              <a:buFont typeface="Verdana" pitchFamily="34" charset="0"/>
              <a:buAutoNum type="arabicPeriod"/>
            </a:pPr>
            <a:r>
              <a:rPr lang="en-GB" sz="2400" dirty="0"/>
              <a:t>Never simply compare confidence intervals</a:t>
            </a:r>
          </a:p>
        </p:txBody>
      </p:sp>
    </p:spTree>
    <p:extLst>
      <p:ext uri="{BB962C8B-B14F-4D97-AF65-F5344CB8AC3E}">
        <p14:creationId xmlns:p14="http://schemas.microsoft.com/office/powerpoint/2010/main" val="2349709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837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837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837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200DB-B208-4061-A018-CCAA138C89C3}"/>
              </a:ext>
            </a:extLst>
          </p:cNvPr>
          <p:cNvSpPr>
            <a:spLocks noGrp="1"/>
          </p:cNvSpPr>
          <p:nvPr>
            <p:ph type="title"/>
          </p:nvPr>
        </p:nvSpPr>
        <p:spPr/>
        <p:txBody>
          <a:bodyPr/>
          <a:lstStyle/>
          <a:p>
            <a:r>
              <a:rPr lang="en-GB" dirty="0"/>
              <a:t>Overall conclusion</a:t>
            </a:r>
          </a:p>
        </p:txBody>
      </p:sp>
      <p:sp>
        <p:nvSpPr>
          <p:cNvPr id="3" name="Content Placeholder 2">
            <a:extLst>
              <a:ext uri="{FF2B5EF4-FFF2-40B4-BE49-F238E27FC236}">
                <a16:creationId xmlns:a16="http://schemas.microsoft.com/office/drawing/2014/main" id="{0A6C1BBE-0C1F-4AF3-82A6-6FB5FB6CFEC6}"/>
              </a:ext>
            </a:extLst>
          </p:cNvPr>
          <p:cNvSpPr>
            <a:spLocks noGrp="1"/>
          </p:cNvSpPr>
          <p:nvPr>
            <p:ph idx="1"/>
          </p:nvPr>
        </p:nvSpPr>
        <p:spPr/>
        <p:txBody>
          <a:bodyPr>
            <a:normAutofit fontScale="85000" lnSpcReduction="20000"/>
          </a:bodyPr>
          <a:lstStyle/>
          <a:p>
            <a:r>
              <a:rPr lang="en-GB" dirty="0"/>
              <a:t>Random sampling is a very powerful tool to study the characteristics and relations between variables in a broader population</a:t>
            </a:r>
          </a:p>
          <a:p>
            <a:endParaRPr lang="en-GB" dirty="0"/>
          </a:p>
          <a:p>
            <a:r>
              <a:rPr lang="en-GB" dirty="0"/>
              <a:t>However, one have to be conscious about both ‘random’ and ‘non-random’ errors</a:t>
            </a:r>
          </a:p>
          <a:p>
            <a:endParaRPr lang="en-GB" dirty="0"/>
          </a:p>
          <a:p>
            <a:r>
              <a:rPr lang="en-GB" dirty="0"/>
              <a:t>The total survey error model provides a good overview of the various kinds of errors that could, and often do, occur</a:t>
            </a:r>
          </a:p>
          <a:p>
            <a:endParaRPr lang="en-GB" dirty="0"/>
          </a:p>
          <a:p>
            <a:r>
              <a:rPr lang="en-GB" dirty="0"/>
              <a:t>Some errors are relatively easy to estimate, if some rules are followed</a:t>
            </a:r>
          </a:p>
          <a:p>
            <a:endParaRPr lang="en-GB" dirty="0"/>
          </a:p>
          <a:p>
            <a:r>
              <a:rPr lang="en-GB" dirty="0"/>
              <a:t>This is particularly the case for statistical reliability</a:t>
            </a:r>
          </a:p>
          <a:p>
            <a:endParaRPr lang="en-GB" dirty="0"/>
          </a:p>
          <a:p>
            <a:r>
              <a:rPr lang="en-GB" dirty="0"/>
              <a:t>Given that only a part of the population is surveyed, without an estimate of its statistical precision, a point estimate is pointless if one wants to say something about the population, rather than the specific sample.</a:t>
            </a:r>
          </a:p>
        </p:txBody>
      </p:sp>
    </p:spTree>
    <p:extLst>
      <p:ext uri="{BB962C8B-B14F-4D97-AF65-F5344CB8AC3E}">
        <p14:creationId xmlns:p14="http://schemas.microsoft.com/office/powerpoint/2010/main" val="30982908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References and further reading</a:t>
            </a:r>
          </a:p>
        </p:txBody>
      </p:sp>
      <p:sp>
        <p:nvSpPr>
          <p:cNvPr id="3" name="Content Placeholder 2"/>
          <p:cNvSpPr>
            <a:spLocks noGrp="1"/>
          </p:cNvSpPr>
          <p:nvPr>
            <p:ph idx="1"/>
          </p:nvPr>
        </p:nvSpPr>
        <p:spPr>
          <a:xfrm>
            <a:off x="457200" y="1340768"/>
            <a:ext cx="8229600" cy="5517232"/>
          </a:xfrm>
        </p:spPr>
        <p:txBody>
          <a:bodyPr>
            <a:normAutofit/>
          </a:bodyPr>
          <a:lstStyle/>
          <a:p>
            <a:r>
              <a:rPr lang="en-US" sz="2000" dirty="0"/>
              <a:t>Goedemé, T. (2013) ‘How much confidence can we have in EU-SILC?’, </a:t>
            </a:r>
            <a:r>
              <a:rPr lang="en-US" sz="2000" i="1" dirty="0"/>
              <a:t>Social indicators research</a:t>
            </a:r>
            <a:r>
              <a:rPr lang="en-US" sz="2000" dirty="0"/>
              <a:t>, 110(1): 89-110, doi:10.1007/s11205-011-9918-2 [background]</a:t>
            </a:r>
          </a:p>
          <a:p>
            <a:endParaRPr lang="en-GB" sz="2000" dirty="0"/>
          </a:p>
          <a:p>
            <a:r>
              <a:rPr lang="en-GB" sz="2000" dirty="0"/>
              <a:t>Groves, R. M., Fowler, F. J. J., </a:t>
            </a:r>
            <a:r>
              <a:rPr lang="en-GB" sz="2000" dirty="0" err="1"/>
              <a:t>Couper</a:t>
            </a:r>
            <a:r>
              <a:rPr lang="en-GB" sz="2000" dirty="0"/>
              <a:t>, M. P., </a:t>
            </a:r>
            <a:r>
              <a:rPr lang="en-GB" sz="2000" dirty="0" err="1"/>
              <a:t>Lepkowski</a:t>
            </a:r>
            <a:r>
              <a:rPr lang="en-GB" sz="2000" dirty="0"/>
              <a:t>, J. M., Singer, E., and </a:t>
            </a:r>
            <a:r>
              <a:rPr lang="en-GB" sz="2000" dirty="0" err="1"/>
              <a:t>Tourangeau</a:t>
            </a:r>
            <a:r>
              <a:rPr lang="en-GB" sz="2000" dirty="0"/>
              <a:t>, R. (2009), Survey Methodology (Second edition), New Jersey: John Wiley &amp; Sons, 461p. Chapter 2 [compulsory]</a:t>
            </a:r>
          </a:p>
          <a:p>
            <a:endParaRPr lang="en-GB" sz="2000" dirty="0"/>
          </a:p>
          <a:p>
            <a:r>
              <a:rPr lang="en-US" sz="2000" dirty="0"/>
              <a:t>Heeringa, S. G., West, B. T. and Berglund, P. A. (2010), </a:t>
            </a:r>
            <a:r>
              <a:rPr lang="en-US" sz="2000" i="1" dirty="0"/>
              <a:t>Applied Survey Data Analysis</a:t>
            </a:r>
            <a:r>
              <a:rPr lang="en-US" sz="2000" dirty="0"/>
              <a:t>, Boca Raton: Chapman &amp; Hall/CRC, 467p.</a:t>
            </a:r>
          </a:p>
          <a:p>
            <a:endParaRPr lang="en-GB" sz="2000" dirty="0"/>
          </a:p>
          <a:p>
            <a:r>
              <a:rPr lang="en-US" sz="2000" dirty="0"/>
              <a:t>Wolter, K. M. (2007), </a:t>
            </a:r>
            <a:r>
              <a:rPr lang="en-US" sz="2000" i="1" dirty="0"/>
              <a:t>Introduction to Variance Estimation</a:t>
            </a:r>
            <a:r>
              <a:rPr lang="en-US" sz="2000" dirty="0"/>
              <a:t>, New York: Springer, 447p.</a:t>
            </a:r>
          </a:p>
          <a:p>
            <a:endParaRPr lang="en-GB" sz="2000" dirty="0"/>
          </a:p>
          <a:p>
            <a:endParaRPr lang="en-GB" sz="2000" dirty="0"/>
          </a:p>
          <a:p>
            <a:endParaRPr lang="en-GB" sz="2000" dirty="0"/>
          </a:p>
          <a:p>
            <a:endParaRPr lang="en-GB" sz="2000" dirty="0"/>
          </a:p>
        </p:txBody>
      </p:sp>
    </p:spTree>
    <p:extLst>
      <p:ext uri="{BB962C8B-B14F-4D97-AF65-F5344CB8AC3E}">
        <p14:creationId xmlns:p14="http://schemas.microsoft.com/office/powerpoint/2010/main" val="41099206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15124</TotalTime>
  <Words>3140</Words>
  <Application>Microsoft Office PowerPoint</Application>
  <PresentationFormat>On-screen Show (4:3)</PresentationFormat>
  <Paragraphs>464</Paragraphs>
  <Slides>63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63</vt:i4>
      </vt:variant>
    </vt:vector>
  </HeadingPairs>
  <TitlesOfParts>
    <vt:vector size="69" baseType="lpstr">
      <vt:lpstr>Arial</vt:lpstr>
      <vt:lpstr>Calibri</vt:lpstr>
      <vt:lpstr>Calibri Light</vt:lpstr>
      <vt:lpstr>Times New Roman</vt:lpstr>
      <vt:lpstr>Verdana</vt:lpstr>
      <vt:lpstr>Office Theme</vt:lpstr>
      <vt:lpstr> Methods in Social Research – Quantitative research  Ph.D. Programme in Global studies Università degli studi di Urbino Carlo Bo</vt:lpstr>
      <vt:lpstr>Overview of the course</vt:lpstr>
      <vt:lpstr>Today’s lecture</vt:lpstr>
      <vt:lpstr>Introduction</vt:lpstr>
      <vt:lpstr>PowerPoint Presentation</vt:lpstr>
      <vt:lpstr>PowerPoint Presentation</vt:lpstr>
      <vt:lpstr>Total survey error</vt:lpstr>
      <vt:lpstr>Total survey error</vt:lpstr>
      <vt:lpstr>PowerPoint Presentation</vt:lpstr>
      <vt:lpstr>Total survey error</vt:lpstr>
      <vt:lpstr>PowerPoint Presentation</vt:lpstr>
      <vt:lpstr>Total survey error</vt:lpstr>
      <vt:lpstr>PowerPoint Presentation</vt:lpstr>
      <vt:lpstr>PowerPoint Presentation</vt:lpstr>
      <vt:lpstr>Total survey error</vt:lpstr>
      <vt:lpstr>PowerPoint Presentation</vt:lpstr>
      <vt:lpstr>Total survey error</vt:lpstr>
      <vt:lpstr>Total survey error</vt:lpstr>
      <vt:lpstr>PowerPoint Presentation</vt:lpstr>
      <vt:lpstr>Total survey error</vt:lpstr>
      <vt:lpstr>PowerPoint Presentation</vt:lpstr>
      <vt:lpstr>1. Total survey error &amp; sampling variance</vt:lpstr>
      <vt:lpstr>Crash course statistics: the sampling variance</vt:lpstr>
      <vt:lpstr>PowerPoint Presentation</vt:lpstr>
      <vt:lpstr>PowerPoint Presentation</vt:lpstr>
      <vt:lpstr>PowerPoint Presentation</vt:lpstr>
      <vt:lpstr>PowerPoint Presentation</vt:lpstr>
      <vt:lpstr>PowerPoint Presentation</vt:lpstr>
      <vt:lpstr>PowerPoint Presentation</vt:lpstr>
      <vt:lpstr>Basic idea</vt:lpstr>
      <vt:lpstr>Key Messages</vt:lpstr>
      <vt:lpstr>Overview</vt:lpstr>
      <vt:lpstr>1. Sampling variance</vt:lpstr>
      <vt:lpstr>PowerPoint Presentation</vt:lpstr>
      <vt:lpstr>Other measures of statistical precision</vt:lpstr>
      <vt:lpstr>1. Sampling variance</vt:lpstr>
      <vt:lpstr>1. Sampling variance Sample design</vt:lpstr>
      <vt:lpstr>1. Sampling variance Sample design</vt:lpstr>
      <vt:lpstr>1. Sampling variance Sample design</vt:lpstr>
      <vt:lpstr>1. Sampling variance Sample design</vt:lpstr>
      <vt:lpstr>1. Sampling variance Sample design</vt:lpstr>
      <vt:lpstr>1. Sampling variance Weighting</vt:lpstr>
      <vt:lpstr>1. Sampling variance Imputation</vt:lpstr>
      <vt:lpstr>1. Sampling variance Statistic of interest</vt:lpstr>
      <vt:lpstr>Overview</vt:lpstr>
      <vt:lpstr>(2. Ultimate cluster method)</vt:lpstr>
      <vt:lpstr>(2. Ultimate cluster method)</vt:lpstr>
      <vt:lpstr>(2. Ultimate cluster method)</vt:lpstr>
      <vt:lpstr>(2. Ultimate cluster method)</vt:lpstr>
      <vt:lpstr>Overview</vt:lpstr>
      <vt:lpstr>3. Subpopulations </vt:lpstr>
      <vt:lpstr>3. Subpopulations </vt:lpstr>
      <vt:lpstr>3. Subpopulations</vt:lpstr>
      <vt:lpstr>Overview</vt:lpstr>
      <vt:lpstr>4. Comparing point estimates</vt:lpstr>
      <vt:lpstr>4. Comparing point estimates</vt:lpstr>
      <vt:lpstr>4. Comparing point estimates</vt:lpstr>
      <vt:lpstr>4. Comparing point estimates</vt:lpstr>
      <vt:lpstr>Comparing point estimates</vt:lpstr>
      <vt:lpstr>4. Approaches</vt:lpstr>
      <vt:lpstr>Key Messages</vt:lpstr>
      <vt:lpstr>Overall conclusion</vt:lpstr>
      <vt:lpstr>References and further reading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Goedemé Tim</dc:creator>
  <cp:lastModifiedBy>Tim Goedemé</cp:lastModifiedBy>
  <cp:revision>486</cp:revision>
  <dcterms:created xsi:type="dcterms:W3CDTF">2015-09-25T18:41:52Z</dcterms:created>
  <dcterms:modified xsi:type="dcterms:W3CDTF">2020-11-27T11:12:54Z</dcterms:modified>
</cp:coreProperties>
</file>