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56"/>
  </p:notesMasterIdLst>
  <p:sldIdLst>
    <p:sldId id="256" r:id="rId2"/>
    <p:sldId id="366" r:id="rId3"/>
    <p:sldId id="367" r:id="rId4"/>
    <p:sldId id="267" r:id="rId5"/>
    <p:sldId id="379" r:id="rId6"/>
    <p:sldId id="380" r:id="rId7"/>
    <p:sldId id="381" r:id="rId8"/>
    <p:sldId id="396" r:id="rId9"/>
    <p:sldId id="382" r:id="rId10"/>
    <p:sldId id="383" r:id="rId11"/>
    <p:sldId id="384" r:id="rId12"/>
    <p:sldId id="386" r:id="rId13"/>
    <p:sldId id="389" r:id="rId14"/>
    <p:sldId id="392" r:id="rId15"/>
    <p:sldId id="393" r:id="rId16"/>
    <p:sldId id="395" r:id="rId17"/>
    <p:sldId id="394" r:id="rId18"/>
    <p:sldId id="387" r:id="rId19"/>
    <p:sldId id="397" r:id="rId20"/>
    <p:sldId id="398" r:id="rId21"/>
    <p:sldId id="400" r:id="rId22"/>
    <p:sldId id="401" r:id="rId23"/>
    <p:sldId id="385" r:id="rId24"/>
    <p:sldId id="376" r:id="rId25"/>
    <p:sldId id="377" r:id="rId26"/>
    <p:sldId id="403" r:id="rId27"/>
    <p:sldId id="404" r:id="rId28"/>
    <p:sldId id="407" r:id="rId29"/>
    <p:sldId id="409" r:id="rId30"/>
    <p:sldId id="408" r:id="rId31"/>
    <p:sldId id="410" r:id="rId32"/>
    <p:sldId id="432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18" r:id="rId41"/>
    <p:sldId id="419" r:id="rId42"/>
    <p:sldId id="420" r:id="rId43"/>
    <p:sldId id="422" r:id="rId44"/>
    <p:sldId id="421" r:id="rId45"/>
    <p:sldId id="424" r:id="rId46"/>
    <p:sldId id="426" r:id="rId47"/>
    <p:sldId id="427" r:id="rId48"/>
    <p:sldId id="429" r:id="rId49"/>
    <p:sldId id="378" r:id="rId50"/>
    <p:sldId id="431" r:id="rId51"/>
    <p:sldId id="433" r:id="rId52"/>
    <p:sldId id="434" r:id="rId53"/>
    <p:sldId id="430" r:id="rId54"/>
    <p:sldId id="371" r:id="rId5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  <a:srgbClr val="3F3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8" autoAdjust="0"/>
    <p:restoredTop sz="78440" autoAdjust="0"/>
  </p:normalViewPr>
  <p:slideViewPr>
    <p:cSldViewPr>
      <p:cViewPr>
        <p:scale>
          <a:sx n="60" d="100"/>
          <a:sy n="60" d="100"/>
        </p:scale>
        <p:origin x="144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2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Coursework\2015-2016%20Beleid%20Maatschappij%20Evaluatie\Slides\MBE_Les%208_Assignment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Coursework\2015-2016%20Beleid%20Maatschappij%20Evaluatie\Slides\MBE_Les%208_Assignment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Coursework\2015-2016%20Beleid%20Maatschappij%20Evaluatie\Slides\MBE_Les%208_Assignment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Coursework\2015-2016%20Beleid%20Maatschappij%20Evaluatie\Slides\MBE_Les%209_Preparation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Coursework\2015-2016%20Beleid%20Maatschappij%20Evaluatie\Slides\MBE_Les%209_Preparations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Coursework\2015-2016%20Beleid%20Maatschappij%20Evaluatie\Slides\MBE_Les%209_Preparations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Coursework\2015-2016%20Beleid%20Maatschappij%20Evaluatie\Slides\MBE_Les%209_Preparations.xlsx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dirty="0" err="1"/>
              <a:t>Belastinginkomsten</a:t>
            </a:r>
            <a:r>
              <a:rPr lang="en-GB" dirty="0"/>
              <a:t> en </a:t>
            </a:r>
            <a:r>
              <a:rPr lang="en-GB" dirty="0" err="1"/>
              <a:t>uitgaven</a:t>
            </a:r>
            <a:r>
              <a:rPr lang="en-GB" dirty="0"/>
              <a:t> </a:t>
            </a:r>
            <a:r>
              <a:rPr lang="en-GB" dirty="0" err="1"/>
              <a:t>voor</a:t>
            </a:r>
            <a:r>
              <a:rPr lang="en-GB" dirty="0"/>
              <a:t> </a:t>
            </a:r>
            <a:r>
              <a:rPr lang="en-GB" dirty="0" err="1"/>
              <a:t>kinderbijslag</a:t>
            </a:r>
            <a:r>
              <a:rPr lang="en-GB" dirty="0"/>
              <a:t> in </a:t>
            </a:r>
            <a:r>
              <a:rPr lang="en-GB" dirty="0" err="1"/>
              <a:t>verschillende</a:t>
            </a:r>
            <a:r>
              <a:rPr lang="en-GB" dirty="0"/>
              <a:t> </a:t>
            </a:r>
            <a:r>
              <a:rPr lang="en-GB" dirty="0" smtClean="0"/>
              <a:t>scenario's, 2014</a:t>
            </a:r>
            <a:endParaRPr lang="en-GB" dirty="0"/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Grafieken!$C$5</c:f>
              <c:strCache>
                <c:ptCount val="1"/>
                <c:pt idx="0">
                  <c:v>Inkomensbelastingen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Grafieken!$D$4:$I$4</c:f>
              <c:strCache>
                <c:ptCount val="6"/>
                <c:pt idx="0">
                  <c:v>Baseline</c:v>
                </c:pt>
                <c:pt idx="1">
                  <c:v>Zonder basisbedragen</c:v>
                </c:pt>
                <c:pt idx="2">
                  <c:v>Zonder kinderbijslag (totaal) </c:v>
                </c:pt>
                <c:pt idx="3">
                  <c:v>Basisbedrag 137 EUR</c:v>
                </c:pt>
                <c:pt idx="4">
                  <c:v>Basisbedrag 175 EUR</c:v>
                </c:pt>
                <c:pt idx="5">
                  <c:v>Belastingvrije some gelijk</c:v>
                </c:pt>
              </c:strCache>
            </c:strRef>
          </c:cat>
          <c:val>
            <c:numRef>
              <c:f>Grafieken!$D$5:$I$5</c:f>
              <c:numCache>
                <c:formatCode>General</c:formatCode>
                <c:ptCount val="6"/>
                <c:pt idx="0">
                  <c:v>39.598155935820003</c:v>
                </c:pt>
                <c:pt idx="1">
                  <c:v>39.598155935820003</c:v>
                </c:pt>
                <c:pt idx="2">
                  <c:v>39.598155935820003</c:v>
                </c:pt>
                <c:pt idx="3">
                  <c:v>39.598155935820003</c:v>
                </c:pt>
                <c:pt idx="4">
                  <c:v>39.598155935820003</c:v>
                </c:pt>
                <c:pt idx="5">
                  <c:v>34.145397323920001</c:v>
                </c:pt>
              </c:numCache>
            </c:numRef>
          </c:val>
        </c:ser>
        <c:ser>
          <c:idx val="1"/>
          <c:order val="1"/>
          <c:tx>
            <c:strRef>
              <c:f>Grafieken!$C$6</c:f>
              <c:strCache>
                <c:ptCount val="1"/>
                <c:pt idx="0">
                  <c:v>Overige directe belastingen</c:v>
                </c:pt>
              </c:strCache>
            </c:strRef>
          </c:tx>
          <c:spPr>
            <a:pattFill prst="dkVert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Grafieken!$D$4:$I$4</c:f>
              <c:strCache>
                <c:ptCount val="6"/>
                <c:pt idx="0">
                  <c:v>Baseline</c:v>
                </c:pt>
                <c:pt idx="1">
                  <c:v>Zonder basisbedragen</c:v>
                </c:pt>
                <c:pt idx="2">
                  <c:v>Zonder kinderbijslag (totaal) </c:v>
                </c:pt>
                <c:pt idx="3">
                  <c:v>Basisbedrag 137 EUR</c:v>
                </c:pt>
                <c:pt idx="4">
                  <c:v>Basisbedrag 175 EUR</c:v>
                </c:pt>
                <c:pt idx="5">
                  <c:v>Belastingvrije some gelijk</c:v>
                </c:pt>
              </c:strCache>
            </c:strRef>
          </c:cat>
          <c:val>
            <c:numRef>
              <c:f>Grafieken!$D$6:$I$6</c:f>
              <c:numCache>
                <c:formatCode>General</c:formatCode>
                <c:ptCount val="6"/>
                <c:pt idx="0">
                  <c:v>5.6273585970600006</c:v>
                </c:pt>
                <c:pt idx="1">
                  <c:v>5.6273585970600006</c:v>
                </c:pt>
                <c:pt idx="2">
                  <c:v>5.6273585970600006</c:v>
                </c:pt>
                <c:pt idx="3">
                  <c:v>5.6273585970600006</c:v>
                </c:pt>
                <c:pt idx="4">
                  <c:v>5.6273585970600006</c:v>
                </c:pt>
                <c:pt idx="5">
                  <c:v>5.2212787493400006</c:v>
                </c:pt>
              </c:numCache>
            </c:numRef>
          </c:val>
        </c:ser>
        <c:ser>
          <c:idx val="2"/>
          <c:order val="2"/>
          <c:tx>
            <c:strRef>
              <c:f>Grafieken!$C$7</c:f>
              <c:strCache>
                <c:ptCount val="1"/>
                <c:pt idx="0">
                  <c:v>BTW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Grafieken!$D$4:$I$4</c:f>
              <c:strCache>
                <c:ptCount val="6"/>
                <c:pt idx="0">
                  <c:v>Baseline</c:v>
                </c:pt>
                <c:pt idx="1">
                  <c:v>Zonder basisbedragen</c:v>
                </c:pt>
                <c:pt idx="2">
                  <c:v>Zonder kinderbijslag (totaal) </c:v>
                </c:pt>
                <c:pt idx="3">
                  <c:v>Basisbedrag 137 EUR</c:v>
                </c:pt>
                <c:pt idx="4">
                  <c:v>Basisbedrag 175 EUR</c:v>
                </c:pt>
                <c:pt idx="5">
                  <c:v>Belastingvrije some gelijk</c:v>
                </c:pt>
              </c:strCache>
            </c:strRef>
          </c:cat>
          <c:val>
            <c:numRef>
              <c:f>Grafieken!$D$7:$I$7</c:f>
              <c:numCache>
                <c:formatCode>General</c:formatCode>
                <c:ptCount val="6"/>
                <c:pt idx="0">
                  <c:v>16.65513895854</c:v>
                </c:pt>
                <c:pt idx="1">
                  <c:v>16.205659129569998</c:v>
                </c:pt>
                <c:pt idx="2">
                  <c:v>16.073176492430001</c:v>
                </c:pt>
                <c:pt idx="3">
                  <c:v>16.65662121682</c:v>
                </c:pt>
                <c:pt idx="4">
                  <c:v>16.656882289510001</c:v>
                </c:pt>
                <c:pt idx="5">
                  <c:v>16.65903810771</c:v>
                </c:pt>
              </c:numCache>
            </c:numRef>
          </c:val>
        </c:ser>
        <c:ser>
          <c:idx val="3"/>
          <c:order val="3"/>
          <c:tx>
            <c:strRef>
              <c:f>Grafieken!$C$8</c:f>
              <c:strCache>
                <c:ptCount val="1"/>
                <c:pt idx="0">
                  <c:v>Kinderbijslag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Grafieken!$D$4:$I$4</c:f>
              <c:strCache>
                <c:ptCount val="6"/>
                <c:pt idx="0">
                  <c:v>Baseline</c:v>
                </c:pt>
                <c:pt idx="1">
                  <c:v>Zonder basisbedragen</c:v>
                </c:pt>
                <c:pt idx="2">
                  <c:v>Zonder kinderbijslag (totaal) </c:v>
                </c:pt>
                <c:pt idx="3">
                  <c:v>Basisbedrag 137 EUR</c:v>
                </c:pt>
                <c:pt idx="4">
                  <c:v>Basisbedrag 175 EUR</c:v>
                </c:pt>
                <c:pt idx="5">
                  <c:v>Belastingvrije some gelijk</c:v>
                </c:pt>
              </c:strCache>
            </c:strRef>
          </c:cat>
          <c:val>
            <c:numRef>
              <c:f>Grafieken!$D$8:$I$8</c:f>
              <c:numCache>
                <c:formatCode>General</c:formatCode>
                <c:ptCount val="6"/>
                <c:pt idx="0">
                  <c:v>-5.9102547599299999</c:v>
                </c:pt>
                <c:pt idx="1">
                  <c:v>-1.3257703079800001</c:v>
                </c:pt>
                <c:pt idx="2">
                  <c:v>-6.5827739410000002E-2</c:v>
                </c:pt>
                <c:pt idx="3">
                  <c:v>-5.9026334659300002</c:v>
                </c:pt>
                <c:pt idx="4">
                  <c:v>-5.9121857438500003</c:v>
                </c:pt>
                <c:pt idx="5">
                  <c:v>-6.5827739410000002E-2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377136"/>
        <c:axId val="315377528"/>
      </c:barChart>
      <c:catAx>
        <c:axId val="315377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315377528"/>
        <c:crosses val="autoZero"/>
        <c:auto val="1"/>
        <c:lblAlgn val="ctr"/>
        <c:lblOffset val="100"/>
        <c:tickLblSkip val="1"/>
        <c:noMultiLvlLbl val="0"/>
      </c:catAx>
      <c:valAx>
        <c:axId val="315377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537713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/>
              <a:t>Gesimuleerde uitkomst van verschillende scenario’s met betrekking tot de kinderbijslagen in België, 2014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Resultaten!$C$16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Resultaten!$B$17:$B$21</c:f>
              <c:strCache>
                <c:ptCount val="5"/>
                <c:pt idx="0">
                  <c:v>Gini totaal</c:v>
                </c:pt>
                <c:pt idx="1">
                  <c:v>AROP60 totaal</c:v>
                </c:pt>
                <c:pt idx="2">
                  <c:v>AROP60 kinderen (&lt;14j)</c:v>
                </c:pt>
                <c:pt idx="3">
                  <c:v>AROP60 alleenstaande ouders</c:v>
                </c:pt>
                <c:pt idx="4">
                  <c:v>AROP60 2 volw. +2 minderjarigen</c:v>
                </c:pt>
              </c:strCache>
            </c:strRef>
          </c:cat>
          <c:val>
            <c:numRef>
              <c:f>Resultaten!$C$17:$C$21</c:f>
              <c:numCache>
                <c:formatCode>General</c:formatCode>
                <c:ptCount val="5"/>
                <c:pt idx="0">
                  <c:v>22.83</c:v>
                </c:pt>
                <c:pt idx="1">
                  <c:v>12.9</c:v>
                </c:pt>
                <c:pt idx="2">
                  <c:v>14.05</c:v>
                </c:pt>
                <c:pt idx="3">
                  <c:v>27.62</c:v>
                </c:pt>
                <c:pt idx="4">
                  <c:v>17.7</c:v>
                </c:pt>
              </c:numCache>
            </c:numRef>
          </c:val>
        </c:ser>
        <c:ser>
          <c:idx val="1"/>
          <c:order val="1"/>
          <c:tx>
            <c:strRef>
              <c:f>Resultaten!$D$16</c:f>
              <c:strCache>
                <c:ptCount val="1"/>
                <c:pt idx="0">
                  <c:v>Zonder basisbedragen</c:v>
                </c:pt>
              </c:strCache>
            </c:strRef>
          </c:tx>
          <c:spPr>
            <a:pattFill prst="dkHorz">
              <a:fgClr>
                <a:sysClr val="windowText" lastClr="000000"/>
              </a:fgClr>
              <a:bgClr>
                <a:sysClr val="window" lastClr="FFFFFF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Resultaten!$B$17:$B$21</c:f>
              <c:strCache>
                <c:ptCount val="5"/>
                <c:pt idx="0">
                  <c:v>Gini totaal</c:v>
                </c:pt>
                <c:pt idx="1">
                  <c:v>AROP60 totaal</c:v>
                </c:pt>
                <c:pt idx="2">
                  <c:v>AROP60 kinderen (&lt;14j)</c:v>
                </c:pt>
                <c:pt idx="3">
                  <c:v>AROP60 alleenstaande ouders</c:v>
                </c:pt>
                <c:pt idx="4">
                  <c:v>AROP60 2 volw. +2 minderjarigen</c:v>
                </c:pt>
              </c:strCache>
            </c:strRef>
          </c:cat>
          <c:val>
            <c:numRef>
              <c:f>Resultaten!$D$17:$D$21</c:f>
              <c:numCache>
                <c:formatCode>General</c:formatCode>
                <c:ptCount val="5"/>
                <c:pt idx="0">
                  <c:v>24.1</c:v>
                </c:pt>
                <c:pt idx="1">
                  <c:v>15.49</c:v>
                </c:pt>
                <c:pt idx="2">
                  <c:v>20.399999999999999</c:v>
                </c:pt>
                <c:pt idx="3">
                  <c:v>40.659999999999997</c:v>
                </c:pt>
                <c:pt idx="4">
                  <c:v>25.23</c:v>
                </c:pt>
              </c:numCache>
            </c:numRef>
          </c:val>
        </c:ser>
        <c:ser>
          <c:idx val="2"/>
          <c:order val="2"/>
          <c:tx>
            <c:strRef>
              <c:f>Resultaten!$E$16</c:f>
              <c:strCache>
                <c:ptCount val="1"/>
                <c:pt idx="0">
                  <c:v>Zonder kinderbijslag (totaal) 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Resultaten!$B$17:$B$21</c:f>
              <c:strCache>
                <c:ptCount val="5"/>
                <c:pt idx="0">
                  <c:v>Gini totaal</c:v>
                </c:pt>
                <c:pt idx="1">
                  <c:v>AROP60 totaal</c:v>
                </c:pt>
                <c:pt idx="2">
                  <c:v>AROP60 kinderen (&lt;14j)</c:v>
                </c:pt>
                <c:pt idx="3">
                  <c:v>AROP60 alleenstaande ouders</c:v>
                </c:pt>
                <c:pt idx="4">
                  <c:v>AROP60 2 volw. +2 minderjarigen</c:v>
                </c:pt>
              </c:strCache>
            </c:strRef>
          </c:cat>
          <c:val>
            <c:numRef>
              <c:f>Resultaten!$E$17:$E$21</c:f>
              <c:numCache>
                <c:formatCode>General</c:formatCode>
                <c:ptCount val="5"/>
                <c:pt idx="0">
                  <c:v>24.6</c:v>
                </c:pt>
                <c:pt idx="1">
                  <c:v>16.829999999999998</c:v>
                </c:pt>
                <c:pt idx="2">
                  <c:v>23.33</c:v>
                </c:pt>
                <c:pt idx="3">
                  <c:v>51.69</c:v>
                </c:pt>
                <c:pt idx="4">
                  <c:v>28.49</c:v>
                </c:pt>
              </c:numCache>
            </c:numRef>
          </c:val>
        </c:ser>
        <c:ser>
          <c:idx val="3"/>
          <c:order val="3"/>
          <c:tx>
            <c:strRef>
              <c:f>Resultaten!$F$16</c:f>
              <c:strCache>
                <c:ptCount val="1"/>
                <c:pt idx="0">
                  <c:v>Basisbedrag 137 EUR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Resultaten!$B$17:$B$21</c:f>
              <c:strCache>
                <c:ptCount val="5"/>
                <c:pt idx="0">
                  <c:v>Gini totaal</c:v>
                </c:pt>
                <c:pt idx="1">
                  <c:v>AROP60 totaal</c:v>
                </c:pt>
                <c:pt idx="2">
                  <c:v>AROP60 kinderen (&lt;14j)</c:v>
                </c:pt>
                <c:pt idx="3">
                  <c:v>AROP60 alleenstaande ouders</c:v>
                </c:pt>
                <c:pt idx="4">
                  <c:v>AROP60 2 volw. +2 minderjarigen</c:v>
                </c:pt>
              </c:strCache>
            </c:strRef>
          </c:cat>
          <c:val>
            <c:numRef>
              <c:f>Resultaten!$F$17:$F$21</c:f>
              <c:numCache>
                <c:formatCode>General</c:formatCode>
                <c:ptCount val="5"/>
                <c:pt idx="0">
                  <c:v>22.97</c:v>
                </c:pt>
                <c:pt idx="1">
                  <c:v>12.86</c:v>
                </c:pt>
                <c:pt idx="2">
                  <c:v>14.22</c:v>
                </c:pt>
                <c:pt idx="3">
                  <c:v>25.9</c:v>
                </c:pt>
                <c:pt idx="4">
                  <c:v>19.73</c:v>
                </c:pt>
              </c:numCache>
            </c:numRef>
          </c:val>
        </c:ser>
        <c:ser>
          <c:idx val="4"/>
          <c:order val="4"/>
          <c:tx>
            <c:strRef>
              <c:f>Resultaten!$G$16</c:f>
              <c:strCache>
                <c:ptCount val="1"/>
                <c:pt idx="0">
                  <c:v>Basisbedrag 175 EUR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Resultaten!$B$17:$B$21</c:f>
              <c:strCache>
                <c:ptCount val="5"/>
                <c:pt idx="0">
                  <c:v>Gini totaal</c:v>
                </c:pt>
                <c:pt idx="1">
                  <c:v>AROP60 totaal</c:v>
                </c:pt>
                <c:pt idx="2">
                  <c:v>AROP60 kinderen (&lt;14j)</c:v>
                </c:pt>
                <c:pt idx="3">
                  <c:v>AROP60 alleenstaande ouders</c:v>
                </c:pt>
                <c:pt idx="4">
                  <c:v>AROP60 2 volw. +2 minderjarigen</c:v>
                </c:pt>
              </c:strCache>
            </c:strRef>
          </c:cat>
          <c:val>
            <c:numRef>
              <c:f>Resultaten!$G$17:$G$21</c:f>
              <c:numCache>
                <c:formatCode>General</c:formatCode>
                <c:ptCount val="5"/>
                <c:pt idx="0">
                  <c:v>23.09</c:v>
                </c:pt>
                <c:pt idx="1">
                  <c:v>12.93</c:v>
                </c:pt>
                <c:pt idx="2">
                  <c:v>14.01</c:v>
                </c:pt>
                <c:pt idx="3">
                  <c:v>28.46</c:v>
                </c:pt>
                <c:pt idx="4">
                  <c:v>18.809999999999999</c:v>
                </c:pt>
              </c:numCache>
            </c:numRef>
          </c:val>
        </c:ser>
        <c:ser>
          <c:idx val="5"/>
          <c:order val="5"/>
          <c:tx>
            <c:strRef>
              <c:f>Resultaten!$H$16</c:f>
              <c:strCache>
                <c:ptCount val="1"/>
                <c:pt idx="0">
                  <c:v>Belastingvrije some gelijk</c:v>
                </c:pt>
              </c:strCache>
            </c:strRef>
          </c:tx>
          <c:spPr>
            <a:pattFill prst="openDmnd">
              <a:fgClr>
                <a:sysClr val="windowText" lastClr="000000"/>
              </a:fgClr>
              <a:bgClr>
                <a:sysClr val="window" lastClr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Resultaten!$B$17:$B$21</c:f>
              <c:strCache>
                <c:ptCount val="5"/>
                <c:pt idx="0">
                  <c:v>Gini totaal</c:v>
                </c:pt>
                <c:pt idx="1">
                  <c:v>AROP60 totaal</c:v>
                </c:pt>
                <c:pt idx="2">
                  <c:v>AROP60 kinderen (&lt;14j)</c:v>
                </c:pt>
                <c:pt idx="3">
                  <c:v>AROP60 alleenstaande ouders</c:v>
                </c:pt>
                <c:pt idx="4">
                  <c:v>AROP60 2 volw. +2 minderjarigen</c:v>
                </c:pt>
              </c:strCache>
            </c:strRef>
          </c:cat>
          <c:val>
            <c:numRef>
              <c:f>Resultaten!$H$17:$H$21</c:f>
              <c:numCache>
                <c:formatCode>General</c:formatCode>
                <c:ptCount val="5"/>
                <c:pt idx="0">
                  <c:v>24.36</c:v>
                </c:pt>
                <c:pt idx="1">
                  <c:v>15.37</c:v>
                </c:pt>
                <c:pt idx="2">
                  <c:v>20.71</c:v>
                </c:pt>
                <c:pt idx="3">
                  <c:v>41.91</c:v>
                </c:pt>
                <c:pt idx="4">
                  <c:v>25.82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5373216"/>
        <c:axId val="315374392"/>
      </c:barChart>
      <c:catAx>
        <c:axId val="315373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5374392"/>
        <c:crosses val="autoZero"/>
        <c:auto val="1"/>
        <c:lblAlgn val="ctr"/>
        <c:lblOffset val="100"/>
        <c:noMultiLvlLbl val="0"/>
      </c:catAx>
      <c:valAx>
        <c:axId val="315374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53732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/>
              <a:t>De volledige armoedekloof  en de gemiddelde armoedekloof per arm gezin in verschillende scenario's, 2014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Resultaten!$B$23</c:f>
              <c:strCache>
                <c:ptCount val="1"/>
                <c:pt idx="0">
                  <c:v>Volledige armoedekloof (miljard EUR; linkse schaal)</c:v>
                </c:pt>
              </c:strCache>
            </c:strRef>
          </c:tx>
          <c:spPr>
            <a:pattFill prst="lgConfetti">
              <a:fgClr>
                <a:sysClr val="windowText" lastClr="000000"/>
              </a:fgClr>
              <a:bgClr>
                <a:sysClr val="window" lastClr="FFFFFF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Resultaten!$C$16:$H$16</c:f>
              <c:strCache>
                <c:ptCount val="6"/>
                <c:pt idx="0">
                  <c:v>Baseline</c:v>
                </c:pt>
                <c:pt idx="1">
                  <c:v>Zonder basisbedragen</c:v>
                </c:pt>
                <c:pt idx="2">
                  <c:v>Zonder kinderbijslag (totaal) </c:v>
                </c:pt>
                <c:pt idx="3">
                  <c:v>Basisbedrag 137 EUR</c:v>
                </c:pt>
                <c:pt idx="4">
                  <c:v>Basisbedrag 175 EUR</c:v>
                </c:pt>
                <c:pt idx="5">
                  <c:v>Belastingvrije some gelijk</c:v>
                </c:pt>
              </c:strCache>
            </c:strRef>
          </c:cat>
          <c:val>
            <c:numRef>
              <c:f>Resultaten!$C$23:$H$23</c:f>
              <c:numCache>
                <c:formatCode>#,##0.00</c:formatCode>
                <c:ptCount val="6"/>
                <c:pt idx="0">
                  <c:v>7.9786811379999998</c:v>
                </c:pt>
                <c:pt idx="1">
                  <c:v>12.058271832000001</c:v>
                </c:pt>
                <c:pt idx="2">
                  <c:v>13.623964205</c:v>
                </c:pt>
                <c:pt idx="3">
                  <c:v>8.4516688030000005</c:v>
                </c:pt>
                <c:pt idx="4">
                  <c:v>8.7180336539999992</c:v>
                </c:pt>
                <c:pt idx="5">
                  <c:v>13.112647122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7"/>
        <c:overlap val="8"/>
        <c:axId val="315378312"/>
        <c:axId val="315378704"/>
      </c:barChart>
      <c:lineChart>
        <c:grouping val="standard"/>
        <c:varyColors val="0"/>
        <c:ser>
          <c:idx val="1"/>
          <c:order val="1"/>
          <c:tx>
            <c:strRef>
              <c:f>Resultaten!$B$24</c:f>
              <c:strCache>
                <c:ptCount val="1"/>
                <c:pt idx="0">
                  <c:v>Armoedekloof per arm gezin (maand) (rechtse schaal)</c:v>
                </c:pt>
              </c:strCache>
            </c:strRef>
          </c:tx>
          <c:spPr>
            <a:ln w="47625">
              <a:solidFill>
                <a:sysClr val="windowText" lastClr="000000"/>
              </a:solidFill>
            </a:ln>
          </c:spPr>
          <c:marker>
            <c:symbol val="triangle"/>
            <c:size val="12"/>
            <c:spPr>
              <a:solidFill>
                <a:sysClr val="window" lastClr="FFFFFF"/>
              </a:solidFill>
            </c:spPr>
          </c:marker>
          <c:cat>
            <c:strRef>
              <c:f>Resultaten!$C$16:$H$16</c:f>
              <c:strCache>
                <c:ptCount val="6"/>
                <c:pt idx="0">
                  <c:v>Baseline</c:v>
                </c:pt>
                <c:pt idx="1">
                  <c:v>Zonder basisbedragen</c:v>
                </c:pt>
                <c:pt idx="2">
                  <c:v>Zonder kinderbijslag (totaal) </c:v>
                </c:pt>
                <c:pt idx="3">
                  <c:v>Basisbedrag 137 EUR</c:v>
                </c:pt>
                <c:pt idx="4">
                  <c:v>Basisbedrag 175 EUR</c:v>
                </c:pt>
                <c:pt idx="5">
                  <c:v>Belastingvrije some gelijk</c:v>
                </c:pt>
              </c:strCache>
            </c:strRef>
          </c:cat>
          <c:val>
            <c:numRef>
              <c:f>Resultaten!$C$24:$H$24</c:f>
              <c:numCache>
                <c:formatCode>General</c:formatCode>
                <c:ptCount val="6"/>
                <c:pt idx="0">
                  <c:v>474.67</c:v>
                </c:pt>
                <c:pt idx="1">
                  <c:v>597.57000000000005</c:v>
                </c:pt>
                <c:pt idx="2">
                  <c:v>621.29</c:v>
                </c:pt>
                <c:pt idx="3">
                  <c:v>504.59</c:v>
                </c:pt>
                <c:pt idx="4">
                  <c:v>517.69000000000005</c:v>
                </c:pt>
                <c:pt idx="5">
                  <c:v>654.91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379096"/>
        <c:axId val="315372824"/>
      </c:lineChart>
      <c:catAx>
        <c:axId val="315378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5378704"/>
        <c:crosses val="autoZero"/>
        <c:auto val="1"/>
        <c:lblAlgn val="ctr"/>
        <c:lblOffset val="100"/>
        <c:noMultiLvlLbl val="0"/>
      </c:catAx>
      <c:valAx>
        <c:axId val="31537870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315378312"/>
        <c:crosses val="autoZero"/>
        <c:crossBetween val="between"/>
      </c:valAx>
      <c:valAx>
        <c:axId val="31537282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315379096"/>
        <c:crosses val="max"/>
        <c:crossBetween val="between"/>
      </c:valAx>
      <c:catAx>
        <c:axId val="3153790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5372824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dirty="0"/>
              <a:t>Percentage of the population with an income below the 60% poverty line by number of children younger than 18 in the household, </a:t>
            </a:r>
            <a:r>
              <a:rPr lang="en-GB" dirty="0" smtClean="0"/>
              <a:t>BE - SILC </a:t>
            </a:r>
            <a:r>
              <a:rPr lang="en-GB" dirty="0"/>
              <a:t>2012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ysClr val="window" lastClr="FFFFFF">
                <a:lumMod val="8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'poverty nchildren'!$K$7:$K$12</c:f>
                <c:numCache>
                  <c:formatCode>General</c:formatCode>
                  <c:ptCount val="6"/>
                  <c:pt idx="0">
                    <c:v>1.4476610000000001</c:v>
                  </c:pt>
                  <c:pt idx="1">
                    <c:v>3.2879339999999999</c:v>
                  </c:pt>
                  <c:pt idx="2">
                    <c:v>3.0675789999999985</c:v>
                  </c:pt>
                  <c:pt idx="3">
                    <c:v>5.1871609999999979</c:v>
                  </c:pt>
                  <c:pt idx="4">
                    <c:v>11.205122000000003</c:v>
                  </c:pt>
                  <c:pt idx="5">
                    <c:v>1.2153409999999987</c:v>
                  </c:pt>
                </c:numCache>
              </c:numRef>
            </c:plus>
            <c:minus>
              <c:numRef>
                <c:f>'poverty nchildren'!$K$7:$K$12</c:f>
                <c:numCache>
                  <c:formatCode>General</c:formatCode>
                  <c:ptCount val="6"/>
                  <c:pt idx="0">
                    <c:v>1.4476610000000001</c:v>
                  </c:pt>
                  <c:pt idx="1">
                    <c:v>3.2879339999999999</c:v>
                  </c:pt>
                  <c:pt idx="2">
                    <c:v>3.0675789999999985</c:v>
                  </c:pt>
                  <c:pt idx="3">
                    <c:v>5.1871609999999979</c:v>
                  </c:pt>
                  <c:pt idx="4">
                    <c:v>11.205122000000003</c:v>
                  </c:pt>
                  <c:pt idx="5">
                    <c:v>1.2153409999999987</c:v>
                  </c:pt>
                </c:numCache>
              </c:numRef>
            </c:minus>
          </c:errBars>
          <c:cat>
            <c:strRef>
              <c:f>'poverty nchildren'!$F$7:$F$12</c:f>
              <c:strCach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Total</c:v>
                </c:pt>
              </c:strCache>
            </c:strRef>
          </c:cat>
          <c:val>
            <c:numRef>
              <c:f>'poverty nchildren'!$G$7:$G$12</c:f>
              <c:numCache>
                <c:formatCode>General</c:formatCode>
                <c:ptCount val="6"/>
                <c:pt idx="0">
                  <c:v>13.990708</c:v>
                </c:pt>
                <c:pt idx="1">
                  <c:v>17.639196999999999</c:v>
                </c:pt>
                <c:pt idx="2">
                  <c:v>12.834574000000002</c:v>
                </c:pt>
                <c:pt idx="3">
                  <c:v>15.713935000000001</c:v>
                </c:pt>
                <c:pt idx="4">
                  <c:v>28.666434000000002</c:v>
                </c:pt>
                <c:pt idx="5">
                  <c:v>14.960431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5372040"/>
        <c:axId val="315372432"/>
      </c:barChart>
      <c:catAx>
        <c:axId val="315372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5372432"/>
        <c:crosses val="autoZero"/>
        <c:auto val="1"/>
        <c:lblAlgn val="ctr"/>
        <c:lblOffset val="100"/>
        <c:noMultiLvlLbl val="0"/>
      </c:catAx>
      <c:valAx>
        <c:axId val="315372432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5372040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dirty="0"/>
              <a:t>The 'cost' of children by age and the level of child benefits, </a:t>
            </a:r>
            <a:r>
              <a:rPr lang="en-GB" dirty="0" smtClean="0"/>
              <a:t> Euro per month, Flanders </a:t>
            </a:r>
            <a:r>
              <a:rPr lang="en-GB" dirty="0"/>
              <a:t>2015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'cost children'!$J$5</c:f>
              <c:strCache>
                <c:ptCount val="1"/>
                <c:pt idx="0">
                  <c:v>basic amount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cat>
            <c:multiLvlStrRef>
              <c:f>'cost children'!$K$3:$Z$4</c:f>
              <c:multiLvlStrCache>
                <c:ptCount val="16"/>
                <c:lvl>
                  <c:pt idx="0">
                    <c:v>2</c:v>
                  </c:pt>
                  <c:pt idx="1">
                    <c:v>4</c:v>
                  </c:pt>
                  <c:pt idx="2">
                    <c:v>8</c:v>
                  </c:pt>
                  <c:pt idx="3">
                    <c:v>15</c:v>
                  </c:pt>
                  <c:pt idx="4">
                    <c:v>2</c:v>
                  </c:pt>
                  <c:pt idx="5">
                    <c:v>4</c:v>
                  </c:pt>
                  <c:pt idx="6">
                    <c:v>8</c:v>
                  </c:pt>
                  <c:pt idx="7">
                    <c:v>15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15</c:v>
                  </c:pt>
                  <c:pt idx="12">
                    <c:v>2</c:v>
                  </c:pt>
                  <c:pt idx="13">
                    <c:v>4</c:v>
                  </c:pt>
                  <c:pt idx="14">
                    <c:v>8</c:v>
                  </c:pt>
                  <c:pt idx="15">
                    <c:v>15</c:v>
                  </c:pt>
                </c:lvl>
                <c:lvl>
                  <c:pt idx="0">
                    <c:v>at 60% threshold (silc 2014)</c:v>
                  </c:pt>
                  <c:pt idx="4">
                    <c:v>RBs (single woman, one child), 2015</c:v>
                  </c:pt>
                  <c:pt idx="8">
                    <c:v>Basic amount + age supplement (first child)</c:v>
                  </c:pt>
                  <c:pt idx="12">
                    <c:v>Basic amount + age supplement (second child)</c:v>
                  </c:pt>
                </c:lvl>
              </c:multiLvlStrCache>
            </c:multiLvlStrRef>
          </c:cat>
          <c:val>
            <c:numRef>
              <c:f>'cost children'!$K$5:$Z$5</c:f>
              <c:numCache>
                <c:formatCode>[Black]#.##0</c:formatCode>
                <c:ptCount val="16"/>
                <c:pt idx="0">
                  <c:v>325.57049999999998</c:v>
                </c:pt>
                <c:pt idx="1">
                  <c:v>325.57049999999998</c:v>
                </c:pt>
                <c:pt idx="2">
                  <c:v>325.57049999999998</c:v>
                </c:pt>
                <c:pt idx="3">
                  <c:v>325.57049999999998</c:v>
                </c:pt>
                <c:pt idx="4" formatCode="General">
                  <c:v>235.36407610782089</c:v>
                </c:pt>
                <c:pt idx="5" formatCode="General">
                  <c:v>235.36407610782089</c:v>
                </c:pt>
                <c:pt idx="6" formatCode="General">
                  <c:v>235.36407610782089</c:v>
                </c:pt>
                <c:pt idx="7" formatCode="General">
                  <c:v>235.36407610782089</c:v>
                </c:pt>
                <c:pt idx="8" formatCode="General">
                  <c:v>90.28</c:v>
                </c:pt>
                <c:pt idx="9" formatCode="General">
                  <c:v>90.28</c:v>
                </c:pt>
                <c:pt idx="10" formatCode="General">
                  <c:v>90.28</c:v>
                </c:pt>
                <c:pt idx="11" formatCode="General">
                  <c:v>90.28</c:v>
                </c:pt>
                <c:pt idx="12" formatCode="General">
                  <c:v>167.05</c:v>
                </c:pt>
                <c:pt idx="13" formatCode="General">
                  <c:v>167.05</c:v>
                </c:pt>
                <c:pt idx="14" formatCode="General">
                  <c:v>167.05</c:v>
                </c:pt>
                <c:pt idx="15" formatCode="General">
                  <c:v>167.05</c:v>
                </c:pt>
              </c:numCache>
            </c:numRef>
          </c:val>
        </c:ser>
        <c:ser>
          <c:idx val="1"/>
          <c:order val="1"/>
          <c:tx>
            <c:strRef>
              <c:f>'cost children'!$J$6</c:f>
              <c:strCache>
                <c:ptCount val="1"/>
                <c:pt idx="0">
                  <c:v>age 'supplement'</c:v>
                </c:pt>
              </c:strCache>
            </c:strRef>
          </c:tx>
          <c:spPr>
            <a:pattFill prst="lgConfetti">
              <a:fgClr>
                <a:sysClr val="windowText" lastClr="000000"/>
              </a:fgClr>
              <a:bgClr>
                <a:sysClr val="window" lastClr="FFFFFF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multiLvlStrRef>
              <c:f>'cost children'!$K$3:$Z$4</c:f>
              <c:multiLvlStrCache>
                <c:ptCount val="16"/>
                <c:lvl>
                  <c:pt idx="0">
                    <c:v>2</c:v>
                  </c:pt>
                  <c:pt idx="1">
                    <c:v>4</c:v>
                  </c:pt>
                  <c:pt idx="2">
                    <c:v>8</c:v>
                  </c:pt>
                  <c:pt idx="3">
                    <c:v>15</c:v>
                  </c:pt>
                  <c:pt idx="4">
                    <c:v>2</c:v>
                  </c:pt>
                  <c:pt idx="5">
                    <c:v>4</c:v>
                  </c:pt>
                  <c:pt idx="6">
                    <c:v>8</c:v>
                  </c:pt>
                  <c:pt idx="7">
                    <c:v>15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15</c:v>
                  </c:pt>
                  <c:pt idx="12">
                    <c:v>2</c:v>
                  </c:pt>
                  <c:pt idx="13">
                    <c:v>4</c:v>
                  </c:pt>
                  <c:pt idx="14">
                    <c:v>8</c:v>
                  </c:pt>
                  <c:pt idx="15">
                    <c:v>15</c:v>
                  </c:pt>
                </c:lvl>
                <c:lvl>
                  <c:pt idx="0">
                    <c:v>at 60% threshold (silc 2014)</c:v>
                  </c:pt>
                  <c:pt idx="4">
                    <c:v>RBs (single woman, one child), 2015</c:v>
                  </c:pt>
                  <c:pt idx="8">
                    <c:v>Basic amount + age supplement (first child)</c:v>
                  </c:pt>
                  <c:pt idx="12">
                    <c:v>Basic amount + age supplement (second child)</c:v>
                  </c:pt>
                </c:lvl>
              </c:multiLvlStrCache>
            </c:multiLvlStrRef>
          </c:cat>
          <c:val>
            <c:numRef>
              <c:f>'cost children'!$K$6:$Z$6</c:f>
              <c:numCache>
                <c:formatCode>[Black]#.##0</c:formatCode>
                <c:ptCount val="16"/>
                <c:pt idx="0" formatCode="General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217.04699999999997</c:v>
                </c:pt>
                <c:pt idx="4" formatCode="General">
                  <c:v>0</c:v>
                </c:pt>
                <c:pt idx="5" formatCode="General">
                  <c:v>38.771252004677081</c:v>
                </c:pt>
                <c:pt idx="6" formatCode="General">
                  <c:v>157.05567398998073</c:v>
                </c:pt>
                <c:pt idx="7" formatCode="General">
                  <c:v>296.9731087547791</c:v>
                </c:pt>
                <c:pt idx="8" formatCode="General">
                  <c:v>0</c:v>
                </c:pt>
                <c:pt idx="9" formatCode="General">
                  <c:v>0</c:v>
                </c:pt>
                <c:pt idx="10" formatCode="General">
                  <c:v>15.730000000000004</c:v>
                </c:pt>
                <c:pt idx="11" formatCode="General">
                  <c:v>23.950000000000003</c:v>
                </c:pt>
                <c:pt idx="12" formatCode="General">
                  <c:v>0</c:v>
                </c:pt>
                <c:pt idx="13" formatCode="General">
                  <c:v>0</c:v>
                </c:pt>
                <c:pt idx="14" formatCode="General">
                  <c:v>31.360000000000014</c:v>
                </c:pt>
                <c:pt idx="15" formatCode="General">
                  <c:v>47.920000000000016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649216"/>
        <c:axId val="316651176"/>
      </c:barChart>
      <c:catAx>
        <c:axId val="316649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6651176"/>
        <c:crosses val="autoZero"/>
        <c:auto val="1"/>
        <c:lblAlgn val="ctr"/>
        <c:lblOffset val="100"/>
        <c:noMultiLvlLbl val="0"/>
      </c:catAx>
      <c:valAx>
        <c:axId val="31665117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3166492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dirty="0"/>
              <a:t>Cost (child benefits) for two single kids as compared to two kids living together, </a:t>
            </a:r>
            <a:r>
              <a:rPr lang="en-GB" dirty="0" smtClean="0"/>
              <a:t>Euro per month, Flanders </a:t>
            </a:r>
            <a:r>
              <a:rPr lang="en-GB" dirty="0"/>
              <a:t>2015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3482498209816088E-2"/>
          <c:y val="0.18208083717193815"/>
          <c:w val="0.91614283753719239"/>
          <c:h val="0.525984292343585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'cost children'!$B$13:$C$13</c:f>
              <c:strCache>
                <c:ptCount val="1"/>
                <c:pt idx="0">
                  <c:v>At 60% threshold Separate costs</c:v>
                </c:pt>
              </c:strCache>
            </c:strRef>
          </c:tx>
          <c:spPr>
            <a:solidFill>
              <a:sysClr val="window" lastClr="FFFFFF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strRef>
              <c:f>'cost children'!$D$12:$F$12</c:f>
              <c:strCache>
                <c:ptCount val="3"/>
                <c:pt idx="0">
                  <c:v>2 years &amp; 4 years</c:v>
                </c:pt>
                <c:pt idx="1">
                  <c:v>4 years &amp; 8 years</c:v>
                </c:pt>
                <c:pt idx="2">
                  <c:v>8 years &amp; 15 years</c:v>
                </c:pt>
              </c:strCache>
            </c:strRef>
          </c:cat>
          <c:val>
            <c:numRef>
              <c:f>'cost children'!$D$13:$F$13</c:f>
              <c:numCache>
                <c:formatCode>[Black]#.##0</c:formatCode>
                <c:ptCount val="3"/>
                <c:pt idx="0">
                  <c:v>651.14099999999996</c:v>
                </c:pt>
                <c:pt idx="1">
                  <c:v>651.14099999999996</c:v>
                </c:pt>
                <c:pt idx="2">
                  <c:v>868.18799999999987</c:v>
                </c:pt>
              </c:numCache>
            </c:numRef>
          </c:val>
        </c:ser>
        <c:ser>
          <c:idx val="1"/>
          <c:order val="1"/>
          <c:tx>
            <c:strRef>
              <c:f>'cost children'!$B$14:$C$14</c:f>
              <c:strCache>
                <c:ptCount val="1"/>
                <c:pt idx="0">
                  <c:v>At 60% threshold With (dis)economies of scale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strRef>
              <c:f>'cost children'!$D$12:$F$12</c:f>
              <c:strCache>
                <c:ptCount val="3"/>
                <c:pt idx="0">
                  <c:v>2 years &amp; 4 years</c:v>
                </c:pt>
                <c:pt idx="1">
                  <c:v>4 years &amp; 8 years</c:v>
                </c:pt>
                <c:pt idx="2">
                  <c:v>8 years &amp; 15 years</c:v>
                </c:pt>
              </c:strCache>
            </c:strRef>
          </c:cat>
          <c:val>
            <c:numRef>
              <c:f>'cost children'!$D$14:$F$14</c:f>
              <c:numCache>
                <c:formatCode>[Black]#.##0</c:formatCode>
                <c:ptCount val="3"/>
                <c:pt idx="0">
                  <c:v>651.14099999999996</c:v>
                </c:pt>
                <c:pt idx="1">
                  <c:v>651.14099999999996</c:v>
                </c:pt>
                <c:pt idx="2">
                  <c:v>868.18799999999987</c:v>
                </c:pt>
              </c:numCache>
            </c:numRef>
          </c:val>
        </c:ser>
        <c:ser>
          <c:idx val="2"/>
          <c:order val="2"/>
          <c:tx>
            <c:strRef>
              <c:f>'cost children'!$B$15:$C$15</c:f>
              <c:strCache>
                <c:ptCount val="1"/>
                <c:pt idx="0">
                  <c:v>RBs (single woman) Separate costs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strRef>
              <c:f>'cost children'!$D$12:$F$12</c:f>
              <c:strCache>
                <c:ptCount val="3"/>
                <c:pt idx="0">
                  <c:v>2 years &amp; 4 years</c:v>
                </c:pt>
                <c:pt idx="1">
                  <c:v>4 years &amp; 8 years</c:v>
                </c:pt>
                <c:pt idx="2">
                  <c:v>8 years &amp; 15 years</c:v>
                </c:pt>
              </c:strCache>
            </c:strRef>
          </c:cat>
          <c:val>
            <c:numRef>
              <c:f>'cost children'!$D$15:$F$15</c:f>
              <c:numCache>
                <c:formatCode>General</c:formatCode>
                <c:ptCount val="3"/>
                <c:pt idx="0">
                  <c:v>509.49940422031887</c:v>
                </c:pt>
                <c:pt idx="1">
                  <c:v>666.5550782102996</c:v>
                </c:pt>
                <c:pt idx="2">
                  <c:v>924.75693496040162</c:v>
                </c:pt>
              </c:numCache>
            </c:numRef>
          </c:val>
        </c:ser>
        <c:ser>
          <c:idx val="3"/>
          <c:order val="3"/>
          <c:tx>
            <c:strRef>
              <c:f>'cost children'!$B$16:$C$16</c:f>
              <c:strCache>
                <c:ptCount val="1"/>
                <c:pt idx="0">
                  <c:v>RBs (single woman) With (dis)economies of scale</c:v>
                </c:pt>
              </c:strCache>
            </c:strRef>
          </c:tx>
          <c:invertIfNegative val="0"/>
          <c:cat>
            <c:strRef>
              <c:f>'cost children'!$D$12:$F$12</c:f>
              <c:strCache>
                <c:ptCount val="3"/>
                <c:pt idx="0">
                  <c:v>2 years &amp; 4 years</c:v>
                </c:pt>
                <c:pt idx="1">
                  <c:v>4 years &amp; 8 years</c:v>
                </c:pt>
                <c:pt idx="2">
                  <c:v>8 years &amp; 15 years</c:v>
                </c:pt>
              </c:strCache>
            </c:strRef>
          </c:cat>
          <c:val>
            <c:numRef>
              <c:f>'cost children'!$D$16:$F$16</c:f>
              <c:numCache>
                <c:formatCode>General</c:formatCode>
                <c:ptCount val="3"/>
                <c:pt idx="0">
                  <c:v>457.99034146201234</c:v>
                </c:pt>
                <c:pt idx="1">
                  <c:v>610.50699420348042</c:v>
                </c:pt>
                <c:pt idx="2">
                  <c:v>971.09793822783899</c:v>
                </c:pt>
              </c:numCache>
            </c:numRef>
          </c:val>
        </c:ser>
        <c:ser>
          <c:idx val="4"/>
          <c:order val="4"/>
          <c:tx>
            <c:strRef>
              <c:f>'cost children'!$B$17:$C$17</c:f>
              <c:strCache>
                <c:ptCount val="1"/>
                <c:pt idx="0">
                  <c:v>Child benefits 2 times first child</c:v>
                </c:pt>
              </c:strCache>
            </c:strRef>
          </c:tx>
          <c:spPr>
            <a:pattFill prst="smConfetti">
              <a:fgClr>
                <a:sysClr val="windowText" lastClr="000000"/>
              </a:fgClr>
              <a:bgClr>
                <a:sysClr val="window" lastClr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'cost children'!$D$12:$F$12</c:f>
              <c:strCache>
                <c:ptCount val="3"/>
                <c:pt idx="0">
                  <c:v>2 years &amp; 4 years</c:v>
                </c:pt>
                <c:pt idx="1">
                  <c:v>4 years &amp; 8 years</c:v>
                </c:pt>
                <c:pt idx="2">
                  <c:v>8 years &amp; 15 years</c:v>
                </c:pt>
              </c:strCache>
            </c:strRef>
          </c:cat>
          <c:val>
            <c:numRef>
              <c:f>'cost children'!$D$17:$F$17</c:f>
              <c:numCache>
                <c:formatCode>General</c:formatCode>
                <c:ptCount val="3"/>
                <c:pt idx="0">
                  <c:v>180.56</c:v>
                </c:pt>
                <c:pt idx="1">
                  <c:v>196.29000000000002</c:v>
                </c:pt>
                <c:pt idx="2">
                  <c:v>220.24</c:v>
                </c:pt>
              </c:numCache>
            </c:numRef>
          </c:val>
        </c:ser>
        <c:ser>
          <c:idx val="5"/>
          <c:order val="5"/>
          <c:tx>
            <c:strRef>
              <c:f>'cost children'!$B$18:$C$18</c:f>
              <c:strCache>
                <c:ptCount val="1"/>
                <c:pt idx="0">
                  <c:v>Child benefits 2 children</c:v>
                </c:pt>
              </c:strCache>
            </c:strRef>
          </c:tx>
          <c:spPr>
            <a:pattFill prst="wdUpDiag">
              <a:fgClr>
                <a:sysClr val="windowText" lastClr="000000"/>
              </a:fgClr>
              <a:bgClr>
                <a:sysClr val="window" lastClr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'cost children'!$D$12:$F$12</c:f>
              <c:strCache>
                <c:ptCount val="3"/>
                <c:pt idx="0">
                  <c:v>2 years &amp; 4 years</c:v>
                </c:pt>
                <c:pt idx="1">
                  <c:v>4 years &amp; 8 years</c:v>
                </c:pt>
                <c:pt idx="2">
                  <c:v>8 years &amp; 15 years</c:v>
                </c:pt>
              </c:strCache>
            </c:strRef>
          </c:cat>
          <c:val>
            <c:numRef>
              <c:f>'cost children'!$D$18:$F$18</c:f>
              <c:numCache>
                <c:formatCode>General</c:formatCode>
                <c:ptCount val="3"/>
                <c:pt idx="0">
                  <c:v>257.33000000000004</c:v>
                </c:pt>
                <c:pt idx="1">
                  <c:v>273.06</c:v>
                </c:pt>
                <c:pt idx="2">
                  <c:v>312.64000000000004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axId val="316646472"/>
        <c:axId val="316652352"/>
      </c:barChart>
      <c:catAx>
        <c:axId val="316646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6652352"/>
        <c:crosses val="autoZero"/>
        <c:auto val="1"/>
        <c:lblAlgn val="ctr"/>
        <c:lblOffset val="100"/>
        <c:noMultiLvlLbl val="0"/>
      </c:catAx>
      <c:valAx>
        <c:axId val="31665235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3166464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3.3181070450622185E-2"/>
          <c:y val="0.80121524958765256"/>
          <c:w val="0.94845869133121519"/>
          <c:h val="0.18250450804611454"/>
        </c:manualLayout>
      </c:layout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sz="1800" b="1" i="0" baseline="0" dirty="0" smtClean="0">
                <a:effectLst/>
              </a:rPr>
              <a:t>Gap between thresholds and level of child benefits, current system &amp; alternative scenario, % of threshold, Flanders 2015</a:t>
            </a:r>
            <a:endParaRPr lang="en-GB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'cost children'!$J$44</c:f>
              <c:strCache>
                <c:ptCount val="1"/>
                <c:pt idx="0">
                  <c:v>at-risk-of-poverty threshold</c:v>
                </c:pt>
              </c:strCache>
            </c:strRef>
          </c:tx>
          <c:spPr>
            <a:solidFill>
              <a:sysClr val="window" lastClr="FFFFFF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multiLvlStrRef>
              <c:f>'cost children'!$G$45:$I$58</c:f>
              <c:multiLvlStrCache>
                <c:ptCount val="14"/>
                <c:lvl>
                  <c:pt idx="0">
                    <c:v>2</c:v>
                  </c:pt>
                  <c:pt idx="1">
                    <c:v>4</c:v>
                  </c:pt>
                  <c:pt idx="2">
                    <c:v>8</c:v>
                  </c:pt>
                  <c:pt idx="3">
                    <c:v>15</c:v>
                  </c:pt>
                  <c:pt idx="4">
                    <c:v>2 years &amp; 4 years</c:v>
                  </c:pt>
                  <c:pt idx="5">
                    <c:v>4 years &amp; 8 years</c:v>
                  </c:pt>
                  <c:pt idx="6">
                    <c:v>8 years &amp; 15 years</c:v>
                  </c:pt>
                  <c:pt idx="7">
                    <c:v>2</c:v>
                  </c:pt>
                  <c:pt idx="8">
                    <c:v>4</c:v>
                  </c:pt>
                  <c:pt idx="9">
                    <c:v>8</c:v>
                  </c:pt>
                  <c:pt idx="10">
                    <c:v>15</c:v>
                  </c:pt>
                  <c:pt idx="11">
                    <c:v>2 years &amp; 4 years</c:v>
                  </c:pt>
                  <c:pt idx="12">
                    <c:v>4 years &amp; 8 years</c:v>
                  </c:pt>
                  <c:pt idx="13">
                    <c:v>8 years &amp; 15 years</c:v>
                  </c:pt>
                </c:lvl>
                <c:lvl>
                  <c:pt idx="0">
                    <c:v>one child</c:v>
                  </c:pt>
                  <c:pt idx="4">
                    <c:v>two children</c:v>
                  </c:pt>
                  <c:pt idx="7">
                    <c:v>one child</c:v>
                  </c:pt>
                  <c:pt idx="11">
                    <c:v>two children</c:v>
                  </c:pt>
                </c:lvl>
                <c:lvl>
                  <c:pt idx="0">
                    <c:v>current benefits</c:v>
                  </c:pt>
                  <c:pt idx="7">
                    <c:v>every child 175 per month</c:v>
                  </c:pt>
                </c:lvl>
              </c:multiLvlStrCache>
            </c:multiLvlStrRef>
          </c:cat>
          <c:val>
            <c:numRef>
              <c:f>'cost children'!$J$45:$J$58</c:f>
              <c:numCache>
                <c:formatCode>General</c:formatCode>
                <c:ptCount val="14"/>
                <c:pt idx="0">
                  <c:v>72.270214899691467</c:v>
                </c:pt>
                <c:pt idx="1">
                  <c:v>72.270214899691467</c:v>
                </c:pt>
                <c:pt idx="2">
                  <c:v>67.438696073507884</c:v>
                </c:pt>
                <c:pt idx="3">
                  <c:v>78.948338378323584</c:v>
                </c:pt>
                <c:pt idx="4">
                  <c:v>60.480141781887475</c:v>
                </c:pt>
                <c:pt idx="5">
                  <c:v>58.064382368795698</c:v>
                </c:pt>
                <c:pt idx="6">
                  <c:v>63.989366358438481</c:v>
                </c:pt>
                <c:pt idx="7">
                  <c:v>46.248201234448452</c:v>
                </c:pt>
                <c:pt idx="8">
                  <c:v>46.248201234448452</c:v>
                </c:pt>
                <c:pt idx="9">
                  <c:v>46.248201234448452</c:v>
                </c:pt>
                <c:pt idx="10">
                  <c:v>67.748920740669078</c:v>
                </c:pt>
                <c:pt idx="11">
                  <c:v>46.248201234448452</c:v>
                </c:pt>
                <c:pt idx="12">
                  <c:v>46.248201234448452</c:v>
                </c:pt>
                <c:pt idx="13">
                  <c:v>59.686150925836337</c:v>
                </c:pt>
              </c:numCache>
            </c:numRef>
          </c:val>
        </c:ser>
        <c:ser>
          <c:idx val="1"/>
          <c:order val="1"/>
          <c:tx>
            <c:strRef>
              <c:f>'cost children'!$K$44</c:f>
              <c:strCache>
                <c:ptCount val="1"/>
                <c:pt idx="0">
                  <c:v>RBs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multiLvlStrRef>
              <c:f>'cost children'!$G$45:$I$58</c:f>
              <c:multiLvlStrCache>
                <c:ptCount val="14"/>
                <c:lvl>
                  <c:pt idx="0">
                    <c:v>2</c:v>
                  </c:pt>
                  <c:pt idx="1">
                    <c:v>4</c:v>
                  </c:pt>
                  <c:pt idx="2">
                    <c:v>8</c:v>
                  </c:pt>
                  <c:pt idx="3">
                    <c:v>15</c:v>
                  </c:pt>
                  <c:pt idx="4">
                    <c:v>2 years &amp; 4 years</c:v>
                  </c:pt>
                  <c:pt idx="5">
                    <c:v>4 years &amp; 8 years</c:v>
                  </c:pt>
                  <c:pt idx="6">
                    <c:v>8 years &amp; 15 years</c:v>
                  </c:pt>
                  <c:pt idx="7">
                    <c:v>2</c:v>
                  </c:pt>
                  <c:pt idx="8">
                    <c:v>4</c:v>
                  </c:pt>
                  <c:pt idx="9">
                    <c:v>8</c:v>
                  </c:pt>
                  <c:pt idx="10">
                    <c:v>15</c:v>
                  </c:pt>
                  <c:pt idx="11">
                    <c:v>2 years &amp; 4 years</c:v>
                  </c:pt>
                  <c:pt idx="12">
                    <c:v>4 years &amp; 8 years</c:v>
                  </c:pt>
                  <c:pt idx="13">
                    <c:v>8 years &amp; 15 years</c:v>
                  </c:pt>
                </c:lvl>
                <c:lvl>
                  <c:pt idx="0">
                    <c:v>one child</c:v>
                  </c:pt>
                  <c:pt idx="4">
                    <c:v>two children</c:v>
                  </c:pt>
                  <c:pt idx="7">
                    <c:v>one child</c:v>
                  </c:pt>
                  <c:pt idx="11">
                    <c:v>two children</c:v>
                  </c:pt>
                </c:lvl>
                <c:lvl>
                  <c:pt idx="0">
                    <c:v>current benefits</c:v>
                  </c:pt>
                  <c:pt idx="7">
                    <c:v>every child 175 per month</c:v>
                  </c:pt>
                </c:lvl>
              </c:multiLvlStrCache>
            </c:multiLvlStrRef>
          </c:cat>
          <c:val>
            <c:numRef>
              <c:f>'cost children'!$K$45:$K$58</c:f>
              <c:numCache>
                <c:formatCode>General</c:formatCode>
                <c:ptCount val="14"/>
                <c:pt idx="0">
                  <c:v>61.642404612910219</c:v>
                </c:pt>
                <c:pt idx="1">
                  <c:v>67.067360262683309</c:v>
                </c:pt>
                <c:pt idx="2">
                  <c:v>72.98555947462394</c:v>
                </c:pt>
                <c:pt idx="3">
                  <c:v>78.541795830121544</c:v>
                </c:pt>
                <c:pt idx="4">
                  <c:v>43.813225584945201</c:v>
                </c:pt>
                <c:pt idx="5">
                  <c:v>55.27323968560632</c:v>
                </c:pt>
                <c:pt idx="6">
                  <c:v>67.805512946455408</c:v>
                </c:pt>
                <c:pt idx="7">
                  <c:v>25.647106859318647</c:v>
                </c:pt>
                <c:pt idx="8">
                  <c:v>36.162915883579743</c:v>
                </c:pt>
                <c:pt idx="9">
                  <c:v>55.404894897266189</c:v>
                </c:pt>
                <c:pt idx="10">
                  <c:v>67.126098838057175</c:v>
                </c:pt>
                <c:pt idx="11">
                  <c:v>23.579174424788501</c:v>
                </c:pt>
                <c:pt idx="12">
                  <c:v>42.670599465180594</c:v>
                </c:pt>
                <c:pt idx="13">
                  <c:v>63.958321172144949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axId val="316645688"/>
        <c:axId val="316648824"/>
      </c:barChart>
      <c:catAx>
        <c:axId val="316645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6648824"/>
        <c:crosses val="autoZero"/>
        <c:auto val="1"/>
        <c:lblAlgn val="ctr"/>
        <c:lblOffset val="100"/>
        <c:noMultiLvlLbl val="0"/>
      </c:catAx>
      <c:valAx>
        <c:axId val="31664882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3166456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dirty="0" smtClean="0"/>
              <a:t>Gap between thresholds and level of child benefits,</a:t>
            </a:r>
            <a:r>
              <a:rPr lang="en-GB" baseline="0" dirty="0" smtClean="0"/>
              <a:t> current system &amp; alternative scenario, Euro per month, Flanders 2015</a:t>
            </a:r>
            <a:endParaRPr lang="en-GB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'cost children'!$D$44</c:f>
              <c:strCache>
                <c:ptCount val="1"/>
                <c:pt idx="0">
                  <c:v>at-risk-of-poverty threshold</c:v>
                </c:pt>
              </c:strCache>
            </c:strRef>
          </c:tx>
          <c:spPr>
            <a:solidFill>
              <a:sysClr val="window" lastClr="FFFFFF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multiLvlStrRef>
              <c:f>'cost children'!$A$45:$C$58</c:f>
              <c:multiLvlStrCache>
                <c:ptCount val="14"/>
                <c:lvl>
                  <c:pt idx="0">
                    <c:v>2</c:v>
                  </c:pt>
                  <c:pt idx="1">
                    <c:v>4</c:v>
                  </c:pt>
                  <c:pt idx="2">
                    <c:v>8</c:v>
                  </c:pt>
                  <c:pt idx="3">
                    <c:v>15</c:v>
                  </c:pt>
                  <c:pt idx="4">
                    <c:v>2 years &amp; 4 years</c:v>
                  </c:pt>
                  <c:pt idx="5">
                    <c:v>4 years &amp; 8 years</c:v>
                  </c:pt>
                  <c:pt idx="6">
                    <c:v>8 years &amp; 15 years</c:v>
                  </c:pt>
                  <c:pt idx="7">
                    <c:v>2</c:v>
                  </c:pt>
                  <c:pt idx="8">
                    <c:v>4</c:v>
                  </c:pt>
                  <c:pt idx="9">
                    <c:v>8</c:v>
                  </c:pt>
                  <c:pt idx="10">
                    <c:v>15</c:v>
                  </c:pt>
                  <c:pt idx="11">
                    <c:v>2 years &amp; 4 years</c:v>
                  </c:pt>
                  <c:pt idx="12">
                    <c:v>4 years &amp; 8 years</c:v>
                  </c:pt>
                  <c:pt idx="13">
                    <c:v>8 years &amp; 15 years</c:v>
                  </c:pt>
                </c:lvl>
                <c:lvl>
                  <c:pt idx="0">
                    <c:v>one child</c:v>
                  </c:pt>
                  <c:pt idx="4">
                    <c:v>two children</c:v>
                  </c:pt>
                  <c:pt idx="7">
                    <c:v>one child</c:v>
                  </c:pt>
                  <c:pt idx="11">
                    <c:v>two children</c:v>
                  </c:pt>
                </c:lvl>
                <c:lvl>
                  <c:pt idx="0">
                    <c:v>current benefits</c:v>
                  </c:pt>
                  <c:pt idx="7">
                    <c:v>every child 175 per month</c:v>
                  </c:pt>
                </c:lvl>
              </c:multiLvlStrCache>
            </c:multiLvlStrRef>
          </c:cat>
          <c:val>
            <c:numRef>
              <c:f>'cost children'!$D$45:$D$58</c:f>
              <c:numCache>
                <c:formatCode>[Black]#.##0</c:formatCode>
                <c:ptCount val="14"/>
                <c:pt idx="0">
                  <c:v>235.29049999999998</c:v>
                </c:pt>
                <c:pt idx="1">
                  <c:v>235.29049999999998</c:v>
                </c:pt>
                <c:pt idx="2">
                  <c:v>219.56049999999999</c:v>
                </c:pt>
                <c:pt idx="3" formatCode="General">
                  <c:v>428.38749999999993</c:v>
                </c:pt>
                <c:pt idx="4">
                  <c:v>393.81099999999992</c:v>
                </c:pt>
                <c:pt idx="5">
                  <c:v>378.08099999999996</c:v>
                </c:pt>
                <c:pt idx="6">
                  <c:v>555.54799999999977</c:v>
                </c:pt>
                <c:pt idx="7" formatCode="General">
                  <c:v>150.57049999999998</c:v>
                </c:pt>
                <c:pt idx="8" formatCode="General">
                  <c:v>150.57049999999998</c:v>
                </c:pt>
                <c:pt idx="9" formatCode="General">
                  <c:v>150.57049999999998</c:v>
                </c:pt>
                <c:pt idx="10" formatCode="General">
                  <c:v>367.61749999999995</c:v>
                </c:pt>
                <c:pt idx="11" formatCode="General">
                  <c:v>301.14099999999996</c:v>
                </c:pt>
                <c:pt idx="12" formatCode="General">
                  <c:v>301.14099999999996</c:v>
                </c:pt>
                <c:pt idx="13" formatCode="General">
                  <c:v>518.18799999999987</c:v>
                </c:pt>
              </c:numCache>
            </c:numRef>
          </c:val>
        </c:ser>
        <c:ser>
          <c:idx val="1"/>
          <c:order val="1"/>
          <c:tx>
            <c:strRef>
              <c:f>'cost children'!$E$44</c:f>
              <c:strCache>
                <c:ptCount val="1"/>
                <c:pt idx="0">
                  <c:v>RBs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multiLvlStrRef>
              <c:f>'cost children'!$A$45:$C$58</c:f>
              <c:multiLvlStrCache>
                <c:ptCount val="14"/>
                <c:lvl>
                  <c:pt idx="0">
                    <c:v>2</c:v>
                  </c:pt>
                  <c:pt idx="1">
                    <c:v>4</c:v>
                  </c:pt>
                  <c:pt idx="2">
                    <c:v>8</c:v>
                  </c:pt>
                  <c:pt idx="3">
                    <c:v>15</c:v>
                  </c:pt>
                  <c:pt idx="4">
                    <c:v>2 years &amp; 4 years</c:v>
                  </c:pt>
                  <c:pt idx="5">
                    <c:v>4 years &amp; 8 years</c:v>
                  </c:pt>
                  <c:pt idx="6">
                    <c:v>8 years &amp; 15 years</c:v>
                  </c:pt>
                  <c:pt idx="7">
                    <c:v>2</c:v>
                  </c:pt>
                  <c:pt idx="8">
                    <c:v>4</c:v>
                  </c:pt>
                  <c:pt idx="9">
                    <c:v>8</c:v>
                  </c:pt>
                  <c:pt idx="10">
                    <c:v>15</c:v>
                  </c:pt>
                  <c:pt idx="11">
                    <c:v>2 years &amp; 4 years</c:v>
                  </c:pt>
                  <c:pt idx="12">
                    <c:v>4 years &amp; 8 years</c:v>
                  </c:pt>
                  <c:pt idx="13">
                    <c:v>8 years &amp; 15 years</c:v>
                  </c:pt>
                </c:lvl>
                <c:lvl>
                  <c:pt idx="0">
                    <c:v>one child</c:v>
                  </c:pt>
                  <c:pt idx="4">
                    <c:v>two children</c:v>
                  </c:pt>
                  <c:pt idx="7">
                    <c:v>one child</c:v>
                  </c:pt>
                  <c:pt idx="11">
                    <c:v>two children</c:v>
                  </c:pt>
                </c:lvl>
                <c:lvl>
                  <c:pt idx="0">
                    <c:v>current benefits</c:v>
                  </c:pt>
                  <c:pt idx="7">
                    <c:v>every child 175 per month</c:v>
                  </c:pt>
                </c:lvl>
              </c:multiLvlStrCache>
            </c:multiLvlStrRef>
          </c:cat>
          <c:val>
            <c:numRef>
              <c:f>'cost children'!$E$45:$E$58</c:f>
              <c:numCache>
                <c:formatCode>General</c:formatCode>
                <c:ptCount val="14"/>
                <c:pt idx="0">
                  <c:v>145.08407610782089</c:v>
                </c:pt>
                <c:pt idx="1">
                  <c:v>183.85532811249797</c:v>
                </c:pt>
                <c:pt idx="2">
                  <c:v>286.40975009780163</c:v>
                </c:pt>
                <c:pt idx="3">
                  <c:v>418.10718486259998</c:v>
                </c:pt>
                <c:pt idx="4">
                  <c:v>200.6603414620123</c:v>
                </c:pt>
                <c:pt idx="5">
                  <c:v>337.44699420348041</c:v>
                </c:pt>
                <c:pt idx="6">
                  <c:v>658.45793822783889</c:v>
                </c:pt>
                <c:pt idx="7">
                  <c:v>60.364076107820893</c:v>
                </c:pt>
                <c:pt idx="8">
                  <c:v>99.135328112497973</c:v>
                </c:pt>
                <c:pt idx="9">
                  <c:v>217.41975009780163</c:v>
                </c:pt>
                <c:pt idx="10">
                  <c:v>357.3371848626</c:v>
                </c:pt>
                <c:pt idx="11">
                  <c:v>107.99034146201234</c:v>
                </c:pt>
                <c:pt idx="12">
                  <c:v>260.50699420348042</c:v>
                </c:pt>
                <c:pt idx="13">
                  <c:v>621.09793822783899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axId val="316645296"/>
        <c:axId val="316649608"/>
      </c:barChart>
      <c:catAx>
        <c:axId val="31664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6649608"/>
        <c:crosses val="autoZero"/>
        <c:auto val="1"/>
        <c:lblAlgn val="ctr"/>
        <c:lblOffset val="100"/>
        <c:noMultiLvlLbl val="0"/>
      </c:catAx>
      <c:valAx>
        <c:axId val="31664960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31664529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BCD00-A5F1-4865-BF11-6F1982AE5A7D}" type="datetimeFigureOut">
              <a:rPr lang="en-GB" smtClean="0"/>
              <a:t>01/09/2016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63C61-DD4E-466E-B8FB-A3A30945A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2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Start met </a:t>
            </a:r>
            <a:r>
              <a:rPr lang="en-GB" dirty="0" err="1" smtClean="0"/>
              <a:t>namen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vragen</a:t>
            </a:r>
            <a:r>
              <a:rPr lang="en-GB" dirty="0" smtClean="0"/>
              <a:t> + </a:t>
            </a:r>
            <a:r>
              <a:rPr lang="en-GB" dirty="0" err="1" smtClean="0"/>
              <a:t>vragen</a:t>
            </a:r>
            <a:r>
              <a:rPr lang="en-GB" dirty="0" smtClean="0"/>
              <a:t> of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nog</a:t>
            </a:r>
            <a:r>
              <a:rPr lang="en-GB" dirty="0" smtClean="0"/>
              <a:t> </a:t>
            </a:r>
            <a:r>
              <a:rPr lang="en-GB" dirty="0" err="1" smtClean="0"/>
              <a:t>onduidelijkheden</a:t>
            </a:r>
            <a:r>
              <a:rPr lang="en-GB" dirty="0" smtClean="0"/>
              <a:t> </a:t>
            </a:r>
            <a:r>
              <a:rPr lang="en-GB" dirty="0" err="1" smtClean="0"/>
              <a:t>waren</a:t>
            </a:r>
            <a:r>
              <a:rPr lang="en-GB" dirty="0" smtClean="0"/>
              <a:t> </a:t>
            </a:r>
            <a:r>
              <a:rPr lang="en-GB" dirty="0" err="1" smtClean="0"/>
              <a:t>bij</a:t>
            </a:r>
            <a:r>
              <a:rPr lang="en-GB" dirty="0" smtClean="0"/>
              <a:t> </a:t>
            </a:r>
            <a:r>
              <a:rPr lang="en-GB" dirty="0" err="1" smtClean="0"/>
              <a:t>vorige</a:t>
            </a:r>
            <a:r>
              <a:rPr lang="en-GB" dirty="0" smtClean="0"/>
              <a:t> les /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kennen</a:t>
            </a:r>
            <a:r>
              <a:rPr lang="en-GB" dirty="0" smtClean="0"/>
              <a:t> </a:t>
            </a:r>
            <a:r>
              <a:rPr lang="en-GB" dirty="0" err="1" smtClean="0"/>
              <a:t>leerstof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97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dirty="0" err="1" smtClean="0"/>
              <a:t>Overloop</a:t>
            </a:r>
            <a:r>
              <a:rPr lang="en-GB" dirty="0" smtClean="0"/>
              <a:t> </a:t>
            </a:r>
            <a:r>
              <a:rPr lang="en-GB" dirty="0" err="1" smtClean="0"/>
              <a:t>mondeling</a:t>
            </a:r>
            <a:r>
              <a:rPr lang="en-GB" dirty="0" smtClean="0"/>
              <a:t> </a:t>
            </a:r>
            <a:r>
              <a:rPr lang="en-GB" dirty="0" err="1" smtClean="0"/>
              <a:t>opdracht</a:t>
            </a:r>
            <a:r>
              <a:rPr lang="en-GB" dirty="0" smtClean="0"/>
              <a:t> en </a:t>
            </a:r>
            <a:r>
              <a:rPr lang="en-GB" dirty="0" err="1" smtClean="0"/>
              <a:t>vraag</a:t>
            </a:r>
            <a:r>
              <a:rPr lang="en-GB" dirty="0" smtClean="0"/>
              <a:t> </a:t>
            </a:r>
            <a:r>
              <a:rPr lang="en-GB" dirty="0" err="1" smtClean="0"/>
              <a:t>naar</a:t>
            </a:r>
            <a:r>
              <a:rPr lang="en-GB" dirty="0" smtClean="0"/>
              <a:t> </a:t>
            </a:r>
            <a:r>
              <a:rPr lang="en-GB" dirty="0" err="1" smtClean="0"/>
              <a:t>antwoorden</a:t>
            </a:r>
            <a:r>
              <a:rPr lang="en-GB" baseline="0" dirty="0" smtClean="0"/>
              <a:t> op </a:t>
            </a:r>
            <a:r>
              <a:rPr lang="en-GB" baseline="0" dirty="0" err="1" smtClean="0"/>
              <a:t>verschillende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vragen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uitgezonderd</a:t>
            </a:r>
            <a:r>
              <a:rPr lang="en-GB" baseline="0" dirty="0" smtClean="0"/>
              <a:t> </a:t>
            </a:r>
            <a:r>
              <a:rPr lang="en-GB" baseline="0" dirty="0" err="1" smtClean="0"/>
              <a:t>vraag</a:t>
            </a:r>
            <a:r>
              <a:rPr lang="en-GB" baseline="0" dirty="0" smtClean="0"/>
              <a:t> 5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Toon slides met </a:t>
            </a:r>
            <a:r>
              <a:rPr lang="en-GB" baseline="0" dirty="0" err="1" smtClean="0"/>
              <a:t>resultaten</a:t>
            </a:r>
            <a:endParaRPr lang="en-GB" baseline="0" dirty="0" smtClean="0"/>
          </a:p>
          <a:p>
            <a:pPr marL="228600" indent="-228600">
              <a:buAutoNum type="arabicPeriod"/>
            </a:pPr>
            <a:r>
              <a:rPr lang="en-GB" baseline="0" dirty="0" smtClean="0"/>
              <a:t>Leg </a:t>
            </a:r>
            <a:r>
              <a:rPr lang="en-GB" baseline="0" dirty="0" err="1" smtClean="0"/>
              <a:t>uit</a:t>
            </a:r>
            <a:r>
              <a:rPr lang="en-GB" baseline="0" dirty="0" smtClean="0"/>
              <a:t> hoe </a:t>
            </a:r>
            <a:r>
              <a:rPr lang="en-GB" baseline="0" dirty="0" err="1" smtClean="0"/>
              <a:t>iteratief</a:t>
            </a:r>
            <a:r>
              <a:rPr lang="en-GB" baseline="0" dirty="0" smtClean="0"/>
              <a:t> tot </a:t>
            </a:r>
            <a:r>
              <a:rPr lang="en-GB" baseline="0" dirty="0" err="1" smtClean="0"/>
              <a:t>budgetneutrale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hervorming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komen</a:t>
            </a:r>
            <a:endParaRPr lang="en-GB" baseline="0" dirty="0" smtClean="0"/>
          </a:p>
          <a:p>
            <a:pPr marL="228600" indent="-228600">
              <a:buAutoNum type="arabicPeriod"/>
            </a:pPr>
            <a:r>
              <a:rPr lang="en-GB" baseline="0" dirty="0" err="1" smtClean="0"/>
              <a:t>Discussie</a:t>
            </a:r>
            <a:r>
              <a:rPr lang="en-GB" baseline="0" dirty="0" smtClean="0"/>
              <a:t> over </a:t>
            </a:r>
            <a:r>
              <a:rPr lang="en-GB" baseline="0" dirty="0" err="1" smtClean="0"/>
              <a:t>vraag</a:t>
            </a:r>
            <a:r>
              <a:rPr lang="en-GB" baseline="0" dirty="0" smtClean="0"/>
              <a:t> 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800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726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3F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3033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929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168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253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85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69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404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20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37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4020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36C07-7E76-46D3-B86B-6AF7C60E533E}" type="datetimeFigureOut">
              <a:rPr lang="nl-NL" smtClean="0"/>
              <a:t>1-9-2016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78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Maatschappij</a:t>
            </a:r>
            <a:r>
              <a:rPr lang="en-GB" dirty="0" smtClean="0"/>
              <a:t>, </a:t>
            </a:r>
            <a:r>
              <a:rPr lang="en-GB" dirty="0" err="1" smtClean="0"/>
              <a:t>Beleid</a:t>
            </a:r>
            <a:r>
              <a:rPr lang="en-GB" dirty="0" smtClean="0"/>
              <a:t> en </a:t>
            </a:r>
            <a:r>
              <a:rPr lang="en-GB" dirty="0" err="1" smtClean="0"/>
              <a:t>Evaluatie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Tim Goedemé</a:t>
            </a:r>
          </a:p>
          <a:p>
            <a:r>
              <a:rPr lang="en-GB" dirty="0" smtClean="0"/>
              <a:t>tim.goedeme@uantwerpen.be</a:t>
            </a:r>
          </a:p>
          <a:p>
            <a:endParaRPr lang="en-GB" dirty="0"/>
          </a:p>
          <a:p>
            <a:r>
              <a:rPr lang="en-GB" dirty="0" smtClean="0"/>
              <a:t>Les 9 – 24/11/2015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13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Lecture 9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dirty="0" smtClean="0"/>
              <a:t>Identifying driving factors: shift-share and decomposition analysis</a:t>
            </a:r>
          </a:p>
          <a:p>
            <a:pPr marL="0" indent="0" algn="ctr">
              <a:buNone/>
            </a:pPr>
            <a:endParaRPr lang="en-GB" dirty="0"/>
          </a:p>
          <a:p>
            <a:pPr marL="514350" indent="-514350" algn="just"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en-GB" dirty="0" smtClean="0"/>
              <a:t>Evaluation ‘</a:t>
            </a:r>
            <a:r>
              <a:rPr lang="en-GB" dirty="0" err="1" smtClean="0"/>
              <a:t>microsimulation</a:t>
            </a:r>
            <a:r>
              <a:rPr lang="en-GB" dirty="0" smtClean="0"/>
              <a:t>’ assignment</a:t>
            </a:r>
          </a:p>
          <a:p>
            <a:pPr marL="514350" indent="-514350" algn="just"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en-GB" dirty="0" smtClean="0"/>
              <a:t>Driving factors vs. causal factors</a:t>
            </a:r>
          </a:p>
          <a:p>
            <a:pPr marL="514350" indent="-514350" algn="just"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en-GB" dirty="0" smtClean="0"/>
              <a:t>A simple decomposition by population characteristics &amp; shift share</a:t>
            </a:r>
          </a:p>
          <a:p>
            <a:pPr marL="514350" indent="-514350" algn="just"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en-GB" dirty="0" smtClean="0"/>
              <a:t>Advanced decomposition by population characteristics: Oaxaca-Blinder</a:t>
            </a:r>
          </a:p>
          <a:p>
            <a:pPr marL="514350" indent="-514350" algn="just"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en-GB" dirty="0" smtClean="0"/>
              <a:t>Bargain-</a:t>
            </a:r>
            <a:r>
              <a:rPr lang="en-GB" dirty="0" err="1" smtClean="0"/>
              <a:t>Callan</a:t>
            </a:r>
            <a:r>
              <a:rPr lang="en-GB" dirty="0" smtClean="0"/>
              <a:t>: decomposing policy effects and other effects</a:t>
            </a:r>
          </a:p>
          <a:p>
            <a:pPr marL="514350" indent="-514350" algn="just">
              <a:buAutoNum type="arabicPeriod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548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Main questions this lecture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Is it a good idea to have a flat child benefit in Belgium? Why (not)?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What is the difference between a causal factor and a driving factor?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What are the strengths and weaknesses of decompositions?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How can a Oaxaca-Blinder decomposition be interpreted?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What are the most important challenges of identifying policy effects through </a:t>
            </a:r>
            <a:r>
              <a:rPr lang="en-GB" dirty="0" err="1" smtClean="0"/>
              <a:t>microsimulation</a:t>
            </a:r>
            <a:r>
              <a:rPr lang="en-GB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047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en-GB" dirty="0" smtClean="0"/>
              <a:t>Background texts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346" y="835496"/>
            <a:ext cx="8229600" cy="5257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GB" sz="2400" dirty="0" smtClean="0"/>
              <a:t>Corluy</a:t>
            </a:r>
            <a:r>
              <a:rPr lang="en-GB" sz="2400" dirty="0"/>
              <a:t>, V., and Verbist, G. (2014), </a:t>
            </a:r>
            <a:r>
              <a:rPr lang="en-GB" sz="2400" i="1" dirty="0"/>
              <a:t>Can education bridge the gap? Education and the employment position of immigrants in Belgium</a:t>
            </a:r>
            <a:r>
              <a:rPr lang="en-GB" sz="2400" dirty="0"/>
              <a:t>, </a:t>
            </a:r>
            <a:r>
              <a:rPr lang="en-GB" sz="2400" dirty="0" err="1"/>
              <a:t>ImPRovE</a:t>
            </a:r>
            <a:r>
              <a:rPr lang="en-GB" sz="2400" dirty="0"/>
              <a:t> WP 14/02, Antwerp: Herman </a:t>
            </a:r>
            <a:r>
              <a:rPr lang="en-GB" sz="2400" dirty="0" err="1"/>
              <a:t>Deleeck</a:t>
            </a:r>
            <a:r>
              <a:rPr lang="en-GB" sz="2400" dirty="0"/>
              <a:t> Centre for Social Policy - University of Antwerp, 31p</a:t>
            </a:r>
            <a:r>
              <a:rPr lang="en-GB" sz="2400" dirty="0" smtClean="0"/>
              <a:t>. [compulsory]</a:t>
            </a:r>
          </a:p>
          <a:p>
            <a:pPr>
              <a:spcBef>
                <a:spcPts val="1200"/>
              </a:spcBef>
            </a:pPr>
            <a:endParaRPr lang="en-GB" sz="2400" dirty="0"/>
          </a:p>
          <a:p>
            <a:pPr>
              <a:spcBef>
                <a:spcPts val="1200"/>
              </a:spcBef>
            </a:pPr>
            <a:r>
              <a:rPr lang="en-GB" sz="2400" dirty="0"/>
              <a:t>Decoster, A., Perelman, S., Vandelannoote, D., Vanheukelom, T., and Verbist, G. (2015), </a:t>
            </a:r>
            <a:r>
              <a:rPr lang="en-GB" sz="2400" i="1" dirty="0"/>
              <a:t>A bird’s eye view on 20 years of tax-benefit reforms in Belgium</a:t>
            </a:r>
            <a:r>
              <a:rPr lang="en-GB" sz="2400" dirty="0"/>
              <a:t>, CSB Working paper WP15/02, Antwerp: Herman </a:t>
            </a:r>
            <a:r>
              <a:rPr lang="en-GB" sz="2400" dirty="0" err="1"/>
              <a:t>Deleeck</a:t>
            </a:r>
            <a:r>
              <a:rPr lang="en-GB" sz="2400" dirty="0"/>
              <a:t> Centre for Social Policy, University of Antwerp, 45p</a:t>
            </a:r>
            <a:r>
              <a:rPr lang="en-GB" sz="2400" dirty="0" smtClean="0"/>
              <a:t>. [compulsory]</a:t>
            </a:r>
            <a:endParaRPr lang="en-GB" sz="2200" dirty="0" smtClean="0"/>
          </a:p>
          <a:p>
            <a:pPr>
              <a:spcBef>
                <a:spcPts val="1200"/>
              </a:spcBef>
            </a:pPr>
            <a:endParaRPr lang="en-GB" sz="2200" dirty="0" smtClean="0"/>
          </a:p>
          <a:p>
            <a:pPr>
              <a:spcBef>
                <a:spcPts val="1200"/>
              </a:spcBef>
            </a:pPr>
            <a:endParaRPr lang="en-GB" sz="2200" dirty="0" smtClean="0"/>
          </a:p>
        </p:txBody>
      </p:sp>
    </p:spTree>
    <p:extLst>
      <p:ext uri="{BB962C8B-B14F-4D97-AF65-F5344CB8AC3E}">
        <p14:creationId xmlns:p14="http://schemas.microsoft.com/office/powerpoint/2010/main" val="139904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309320"/>
            <a:ext cx="8229600" cy="3929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MEFISTO (November 2015)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6685642"/>
              </p:ext>
            </p:extLst>
          </p:nvPr>
        </p:nvGraphicFramePr>
        <p:xfrm>
          <a:off x="323528" y="1484784"/>
          <a:ext cx="856895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686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 uiExpand="1">
        <p:bldSub>
          <a:bldChart bld="category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309320"/>
            <a:ext cx="8229600" cy="3929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MEFISTO (November 2015)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4945427"/>
              </p:ext>
            </p:extLst>
          </p:nvPr>
        </p:nvGraphicFramePr>
        <p:xfrm>
          <a:off x="395536" y="1700808"/>
          <a:ext cx="849694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747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Sub>
          <a:bldChart bld="seriesEl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309320"/>
            <a:ext cx="8229600" cy="3929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MEFISTO (November 2015)</a:t>
            </a:r>
            <a:endParaRPr lang="en-GB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6941471"/>
              </p:ext>
            </p:extLst>
          </p:nvPr>
        </p:nvGraphicFramePr>
        <p:xfrm>
          <a:off x="179512" y="1484784"/>
          <a:ext cx="8784975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661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6" grpId="0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132857"/>
            <a:ext cx="8229600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…Gainers and losers…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638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50734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err="1" smtClean="0"/>
              <a:t>Gemiddelde</a:t>
            </a:r>
            <a:r>
              <a:rPr lang="en-GB" dirty="0" smtClean="0"/>
              <a:t> </a:t>
            </a:r>
            <a:r>
              <a:rPr lang="en-GB" dirty="0" err="1" smtClean="0"/>
              <a:t>winst</a:t>
            </a:r>
            <a:r>
              <a:rPr lang="en-GB" dirty="0" smtClean="0"/>
              <a:t>/</a:t>
            </a:r>
            <a:r>
              <a:rPr lang="en-GB" dirty="0" err="1" smtClean="0"/>
              <a:t>verlies</a:t>
            </a:r>
            <a:r>
              <a:rPr lang="en-GB" dirty="0" smtClean="0"/>
              <a:t> per </a:t>
            </a:r>
            <a:r>
              <a:rPr lang="en-GB" dirty="0" err="1" smtClean="0"/>
              <a:t>maand</a:t>
            </a:r>
            <a:r>
              <a:rPr lang="en-GB" dirty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elk </a:t>
            </a:r>
            <a:r>
              <a:rPr lang="en-GB" dirty="0" err="1" smtClean="0"/>
              <a:t>inkomensdeciel</a:t>
            </a:r>
            <a:r>
              <a:rPr lang="en-GB" dirty="0" smtClean="0"/>
              <a:t>: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basisbedragen</a:t>
            </a:r>
            <a:r>
              <a:rPr lang="en-GB" dirty="0" smtClean="0"/>
              <a:t> 137 EUR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Source: MEFISTO (November 2015)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40657"/>
            <a:ext cx="8909386" cy="329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29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50734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err="1" smtClean="0"/>
              <a:t>Gemiddelde</a:t>
            </a:r>
            <a:r>
              <a:rPr lang="en-GB" dirty="0" smtClean="0"/>
              <a:t> </a:t>
            </a:r>
            <a:r>
              <a:rPr lang="en-GB" dirty="0" err="1" smtClean="0"/>
              <a:t>winst</a:t>
            </a:r>
            <a:r>
              <a:rPr lang="en-GB" dirty="0" smtClean="0"/>
              <a:t>/</a:t>
            </a:r>
            <a:r>
              <a:rPr lang="en-GB" dirty="0" err="1" smtClean="0"/>
              <a:t>verlies</a:t>
            </a:r>
            <a:r>
              <a:rPr lang="en-GB" dirty="0" smtClean="0"/>
              <a:t> per </a:t>
            </a:r>
            <a:r>
              <a:rPr lang="en-GB" dirty="0" err="1" smtClean="0"/>
              <a:t>gezin</a:t>
            </a:r>
            <a:r>
              <a:rPr lang="en-GB" dirty="0" smtClean="0"/>
              <a:t> per </a:t>
            </a:r>
            <a:r>
              <a:rPr lang="en-GB" dirty="0" err="1" smtClean="0"/>
              <a:t>maand</a:t>
            </a:r>
            <a:r>
              <a:rPr lang="en-GB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elk </a:t>
            </a:r>
            <a:r>
              <a:rPr lang="en-GB" dirty="0" err="1" smtClean="0"/>
              <a:t>inkomensdeciel</a:t>
            </a:r>
            <a:r>
              <a:rPr lang="en-GB" dirty="0" smtClean="0"/>
              <a:t>: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basisbedragen</a:t>
            </a:r>
            <a:r>
              <a:rPr lang="en-GB" dirty="0" smtClean="0"/>
              <a:t> 175 EUR, </a:t>
            </a:r>
            <a:r>
              <a:rPr lang="en-GB" dirty="0" err="1" smtClean="0"/>
              <a:t>geen</a:t>
            </a:r>
            <a:r>
              <a:rPr lang="en-GB" dirty="0" smtClean="0"/>
              <a:t> </a:t>
            </a:r>
            <a:r>
              <a:rPr lang="en-GB" dirty="0" err="1" smtClean="0"/>
              <a:t>toeslagen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Source: MEFISTO (November 2015)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62" y="2420888"/>
            <a:ext cx="8850026" cy="328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65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507342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err="1" smtClean="0"/>
              <a:t>Gemiddelde</a:t>
            </a:r>
            <a:r>
              <a:rPr lang="en-GB" dirty="0" smtClean="0"/>
              <a:t> </a:t>
            </a:r>
            <a:r>
              <a:rPr lang="en-GB" dirty="0" err="1" smtClean="0"/>
              <a:t>winst</a:t>
            </a:r>
            <a:r>
              <a:rPr lang="en-GB" dirty="0" smtClean="0"/>
              <a:t>/</a:t>
            </a:r>
            <a:r>
              <a:rPr lang="en-GB" dirty="0" err="1" smtClean="0"/>
              <a:t>verlies</a:t>
            </a:r>
            <a:r>
              <a:rPr lang="en-GB" dirty="0" smtClean="0"/>
              <a:t> per </a:t>
            </a:r>
            <a:r>
              <a:rPr lang="en-GB" dirty="0" err="1" smtClean="0"/>
              <a:t>gezin</a:t>
            </a:r>
            <a:r>
              <a:rPr lang="en-GB" dirty="0" smtClean="0"/>
              <a:t> per </a:t>
            </a:r>
            <a:r>
              <a:rPr lang="en-GB" dirty="0" err="1" smtClean="0"/>
              <a:t>maand</a:t>
            </a:r>
            <a:r>
              <a:rPr lang="en-GB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elk </a:t>
            </a:r>
            <a:r>
              <a:rPr lang="en-GB" dirty="0" err="1" smtClean="0"/>
              <a:t>inkomensdeciel</a:t>
            </a:r>
            <a:r>
              <a:rPr lang="en-GB" dirty="0" smtClean="0"/>
              <a:t>: </a:t>
            </a:r>
            <a:r>
              <a:rPr lang="en-GB" dirty="0" err="1" smtClean="0"/>
              <a:t>Bijkomend</a:t>
            </a:r>
            <a:r>
              <a:rPr lang="en-GB" dirty="0" smtClean="0"/>
              <a:t> </a:t>
            </a:r>
            <a:r>
              <a:rPr lang="en-GB" dirty="0" err="1" smtClean="0"/>
              <a:t>vrijgesteld</a:t>
            </a:r>
            <a:r>
              <a:rPr lang="en-GB" dirty="0" smtClean="0"/>
              <a:t> </a:t>
            </a:r>
            <a:r>
              <a:rPr lang="en-GB" dirty="0" err="1" smtClean="0"/>
              <a:t>inkomen</a:t>
            </a:r>
            <a:r>
              <a:rPr lang="en-GB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</a:t>
            </a:r>
            <a:r>
              <a:rPr lang="en-GB" dirty="0" err="1" smtClean="0"/>
              <a:t>kinderen</a:t>
            </a:r>
            <a:r>
              <a:rPr lang="en-GB" dirty="0" smtClean="0"/>
              <a:t> ten </a:t>
            </a:r>
            <a:r>
              <a:rPr lang="en-GB" dirty="0" err="1" smtClean="0"/>
              <a:t>laste</a:t>
            </a:r>
            <a:r>
              <a:rPr lang="en-GB" dirty="0" smtClean="0"/>
              <a:t> = 9205 EUR per kind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Source: MEFISTO (November 2015)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31" y="2564905"/>
            <a:ext cx="8802473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53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1"/>
            <a:ext cx="82296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Should child benefits be equal for each child?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41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309320"/>
            <a:ext cx="8229600" cy="3929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EU-SILC 2012, ver2, own calculations; 95% confidence intervals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1707944"/>
              </p:ext>
            </p:extLst>
          </p:nvPr>
        </p:nvGraphicFramePr>
        <p:xfrm>
          <a:off x="179512" y="1484784"/>
          <a:ext cx="878497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727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El" animBg="0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309320"/>
            <a:ext cx="8229600" cy="3929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Eurostat; Storms et al., 2015; FAMIFED.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5745451"/>
              </p:ext>
            </p:extLst>
          </p:nvPr>
        </p:nvGraphicFramePr>
        <p:xfrm>
          <a:off x="179512" y="1556792"/>
          <a:ext cx="871296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649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category" animBg="0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309320"/>
            <a:ext cx="8229600" cy="3929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Eurostat; Storms et al., 2015; FAMIFED.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911292"/>
              </p:ext>
            </p:extLst>
          </p:nvPr>
        </p:nvGraphicFramePr>
        <p:xfrm>
          <a:off x="251520" y="1484784"/>
          <a:ext cx="856895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602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309320"/>
            <a:ext cx="8229600" cy="3929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Eurostat; Storms et al., 2015; FAMIFED.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9995563"/>
              </p:ext>
            </p:extLst>
          </p:nvPr>
        </p:nvGraphicFramePr>
        <p:xfrm>
          <a:off x="179512" y="1484784"/>
          <a:ext cx="871296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023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 animBg="0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309320"/>
            <a:ext cx="8229600" cy="3929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Eurostat; Storms et al., 2015; FAMIFED.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4661400"/>
              </p:ext>
            </p:extLst>
          </p:nvPr>
        </p:nvGraphicFramePr>
        <p:xfrm>
          <a:off x="179512" y="1484784"/>
          <a:ext cx="878497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569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category" animBg="0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Assignment Lecture 8: Reforming child benefits in Belgium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1"/>
            <a:ext cx="82296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Should child benefits be equal for each child?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5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Advantages:</a:t>
            </a:r>
          </a:p>
          <a:p>
            <a:pPr lvl="1">
              <a:spcAft>
                <a:spcPts val="1200"/>
              </a:spcAft>
            </a:pPr>
            <a:endParaRPr lang="en-GB" dirty="0" smtClean="0"/>
          </a:p>
          <a:p>
            <a:pPr lvl="1">
              <a:spcAft>
                <a:spcPts val="1200"/>
              </a:spcAft>
            </a:pPr>
            <a:r>
              <a:rPr lang="en-GB" sz="2600" dirty="0" smtClean="0"/>
              <a:t>Full heterogeneity of population (&lt;-&gt; macro / representative agent models)</a:t>
            </a:r>
          </a:p>
          <a:p>
            <a:pPr lvl="1">
              <a:spcAft>
                <a:spcPts val="1200"/>
              </a:spcAft>
            </a:pPr>
            <a:r>
              <a:rPr lang="en-GB" sz="2600" dirty="0" smtClean="0"/>
              <a:t>Analysis of singular cases</a:t>
            </a:r>
          </a:p>
          <a:p>
            <a:pPr lvl="1">
              <a:spcAft>
                <a:spcPts val="1200"/>
              </a:spcAft>
            </a:pPr>
            <a:r>
              <a:rPr lang="en-GB" sz="2600" dirty="0" smtClean="0"/>
              <a:t>Counterfactual for same persons (cf. ‘fundamental problem of causality’)</a:t>
            </a:r>
          </a:p>
          <a:p>
            <a:pPr lvl="1">
              <a:spcAft>
                <a:spcPts val="1200"/>
              </a:spcAft>
            </a:pPr>
            <a:r>
              <a:rPr lang="en-GB" sz="2600" dirty="0" smtClean="0"/>
              <a:t>Decomposition of effects and identification of driving factors (cf. Lecture 9)</a:t>
            </a:r>
          </a:p>
        </p:txBody>
      </p:sp>
    </p:spTree>
    <p:extLst>
      <p:ext uri="{BB962C8B-B14F-4D97-AF65-F5344CB8AC3E}">
        <p14:creationId xmlns:p14="http://schemas.microsoft.com/office/powerpoint/2010/main" val="244212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Advantages (continued):</a:t>
            </a:r>
          </a:p>
          <a:p>
            <a:pPr lvl="1">
              <a:spcAft>
                <a:spcPts val="1200"/>
              </a:spcAft>
            </a:pPr>
            <a:endParaRPr lang="en-GB" dirty="0" smtClean="0"/>
          </a:p>
          <a:p>
            <a:pPr lvl="1">
              <a:spcAft>
                <a:spcPts val="1200"/>
              </a:spcAft>
            </a:pPr>
            <a:r>
              <a:rPr lang="en-GB" dirty="0" smtClean="0"/>
              <a:t>Interactions between policies + interactions between individuals taken into account: no SUTVA assumption required (to be nuanced)</a:t>
            </a:r>
          </a:p>
          <a:p>
            <a:pPr lvl="1">
              <a:spcAft>
                <a:spcPts val="1200"/>
              </a:spcAft>
            </a:pPr>
            <a:r>
              <a:rPr lang="en-GB" dirty="0" smtClean="0"/>
              <a:t>Not only average effect, but complete distribution of effect</a:t>
            </a:r>
          </a:p>
          <a:p>
            <a:pPr lvl="1">
              <a:spcAft>
                <a:spcPts val="1200"/>
              </a:spcAft>
            </a:pPr>
            <a:r>
              <a:rPr lang="en-GB" dirty="0" smtClean="0"/>
              <a:t>With representative data (in contrast to ‘model family simulations’)</a:t>
            </a:r>
          </a:p>
          <a:p>
            <a:pPr lvl="1">
              <a:spcAft>
                <a:spcPts val="1200"/>
              </a:spcAft>
            </a:pPr>
            <a:r>
              <a:rPr lang="en-GB" dirty="0" smtClean="0"/>
              <a:t>Both ex-ante and ex-post evaluations are possible (causes of effects and effects of causes)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161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Limitations</a:t>
            </a:r>
          </a:p>
          <a:p>
            <a:r>
              <a:rPr lang="en-GB" dirty="0" smtClean="0"/>
              <a:t>Data quality </a:t>
            </a:r>
          </a:p>
          <a:p>
            <a:pPr lvl="1"/>
            <a:r>
              <a:rPr lang="en-GB" dirty="0" smtClean="0"/>
              <a:t>measurement error, missing variables (e.g. wealth, contribution record), representativeness,  sample size…</a:t>
            </a:r>
          </a:p>
          <a:p>
            <a:pPr lvl="1"/>
            <a:r>
              <a:rPr lang="en-GB" dirty="0" smtClean="0"/>
              <a:t>Sampling &amp; non-sampling errors are important!</a:t>
            </a:r>
          </a:p>
          <a:p>
            <a:pPr lvl="1"/>
            <a:r>
              <a:rPr lang="en-GB" dirty="0" smtClean="0"/>
              <a:t>Mismatch with existing administrative aggregate data</a:t>
            </a:r>
          </a:p>
          <a:p>
            <a:endParaRPr lang="en-GB" dirty="0" smtClean="0"/>
          </a:p>
          <a:p>
            <a:r>
              <a:rPr lang="en-GB" dirty="0" smtClean="0"/>
              <a:t>Quality simulation model:</a:t>
            </a:r>
          </a:p>
          <a:p>
            <a:pPr lvl="1"/>
            <a:r>
              <a:rPr lang="en-GB" dirty="0" smtClean="0"/>
              <a:t>Not all policies simulated (lack of data &amp; complexity, e.g. pensions)</a:t>
            </a:r>
          </a:p>
          <a:p>
            <a:pPr lvl="1"/>
            <a:r>
              <a:rPr lang="en-GB" dirty="0" smtClean="0"/>
              <a:t>Non-take up and tax evasion not adequately modelled</a:t>
            </a:r>
          </a:p>
          <a:p>
            <a:pPr lvl="1"/>
            <a:r>
              <a:rPr lang="en-GB" dirty="0" smtClean="0"/>
              <a:t>Discretionary and local measures not adequately modelled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9443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Limitations</a:t>
            </a:r>
          </a:p>
          <a:p>
            <a:r>
              <a:rPr lang="en-GB" dirty="0" smtClean="0"/>
              <a:t>First-order </a:t>
            </a:r>
            <a:r>
              <a:rPr lang="en-GB" dirty="0"/>
              <a:t>effects: direct </a:t>
            </a:r>
            <a:r>
              <a:rPr lang="en-GB" dirty="0" smtClean="0"/>
              <a:t>effect (“morning-after effect”)</a:t>
            </a:r>
            <a:endParaRPr lang="en-GB" dirty="0"/>
          </a:p>
          <a:p>
            <a:pPr lvl="1"/>
            <a:r>
              <a:rPr lang="en-GB" dirty="0"/>
              <a:t>Fixed vs. floating poverty line</a:t>
            </a:r>
          </a:p>
          <a:p>
            <a:endParaRPr lang="en-GB" dirty="0" smtClean="0"/>
          </a:p>
          <a:p>
            <a:r>
              <a:rPr lang="en-GB" dirty="0" smtClean="0"/>
              <a:t>Second-order effects: behavioural changes</a:t>
            </a:r>
          </a:p>
          <a:p>
            <a:pPr lvl="1"/>
            <a:r>
              <a:rPr lang="en-GB" dirty="0" smtClean="0"/>
              <a:t>Labour supply models</a:t>
            </a:r>
          </a:p>
          <a:p>
            <a:pPr lvl="1"/>
            <a:r>
              <a:rPr lang="en-GB" dirty="0" smtClean="0"/>
              <a:t>Models of consumption (e.g. estimate effect on VAT)</a:t>
            </a:r>
          </a:p>
          <a:p>
            <a:pPr lvl="1"/>
            <a:r>
              <a:rPr lang="en-GB" dirty="0" smtClean="0"/>
              <a:t>Demographic effects, …</a:t>
            </a:r>
          </a:p>
          <a:p>
            <a:pPr lvl="1"/>
            <a:r>
              <a:rPr lang="en-GB" dirty="0" smtClean="0"/>
              <a:t>(Reweighting vs. simulation)</a:t>
            </a:r>
          </a:p>
          <a:p>
            <a:pPr lvl="1"/>
            <a:endParaRPr lang="en-GB" dirty="0"/>
          </a:p>
          <a:p>
            <a:r>
              <a:rPr lang="en-GB" dirty="0" smtClean="0"/>
              <a:t>‘Third-order’: general equilibrium (inflation, labour demand, …)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=&gt; Second, and third order effect may substantially change conclusion! Caution is necessary!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474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Additional advantage: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 err="1" smtClean="0"/>
              <a:t>Microsimulation</a:t>
            </a:r>
            <a:r>
              <a:rPr lang="en-GB" dirty="0" smtClean="0"/>
              <a:t> allows to decompose changes in poverty and inequality into:</a:t>
            </a:r>
          </a:p>
          <a:p>
            <a:pPr lvl="1">
              <a:buFont typeface="Arial" charset="0"/>
              <a:buChar char="•"/>
            </a:pPr>
            <a:r>
              <a:rPr lang="en-GB" dirty="0" smtClean="0"/>
              <a:t>Policy effects and other effects</a:t>
            </a:r>
          </a:p>
          <a:p>
            <a:pPr lvl="1">
              <a:buFont typeface="Arial" charset="0"/>
              <a:buChar char="•"/>
            </a:pPr>
            <a:endParaRPr lang="en-GB" dirty="0" smtClean="0"/>
          </a:p>
          <a:p>
            <a:pPr lvl="1">
              <a:buFont typeface="Arial" charset="0"/>
              <a:buChar char="•"/>
            </a:pPr>
            <a:r>
              <a:rPr lang="en-GB" dirty="0" smtClean="0"/>
              <a:t>The contribution of separate policies &amp; their interaction to the total (policy) effect</a:t>
            </a:r>
          </a:p>
          <a:p>
            <a:pPr lvl="1">
              <a:buFont typeface="Arial" charset="0"/>
              <a:buChar char="•"/>
            </a:pPr>
            <a:endParaRPr lang="en-GB" dirty="0" smtClean="0"/>
          </a:p>
          <a:p>
            <a:pPr lvl="1">
              <a:buFont typeface="Arial" charset="0"/>
              <a:buChar char="•"/>
            </a:pPr>
            <a:r>
              <a:rPr lang="en-GB" dirty="0" smtClean="0"/>
              <a:t>Across time, countries or scenarios</a:t>
            </a:r>
          </a:p>
          <a:p>
            <a:pPr lvl="1">
              <a:buFont typeface="Arial" charset="0"/>
              <a:buChar char="•"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 smtClean="0"/>
              <a:t>Not necessarily pure causal analysis in the real sense, rather an identification of ‘driving factors’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179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Driving 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A driving factor: something which makes a clear contribution, but is not a ‘pure’ cause in itself</a:t>
            </a:r>
          </a:p>
          <a:p>
            <a:endParaRPr lang="en-GB" dirty="0"/>
          </a:p>
          <a:p>
            <a:r>
              <a:rPr lang="en-GB" dirty="0" smtClean="0"/>
              <a:t>May be useful to understand for policy makers and helpful for designing policies, even if no direct causal link</a:t>
            </a:r>
          </a:p>
          <a:p>
            <a:endParaRPr lang="en-GB" dirty="0"/>
          </a:p>
          <a:p>
            <a:r>
              <a:rPr lang="en-GB" dirty="0" smtClean="0"/>
              <a:t>For instance:</a:t>
            </a:r>
          </a:p>
          <a:p>
            <a:pPr lvl="1"/>
            <a:r>
              <a:rPr lang="en-GB" dirty="0" smtClean="0"/>
              <a:t>Differences in demographic composition and poverty rates</a:t>
            </a:r>
          </a:p>
          <a:p>
            <a:pPr lvl="1"/>
            <a:r>
              <a:rPr lang="en-GB" dirty="0" smtClean="0"/>
              <a:t>Differences in earnings distributions and inequality</a:t>
            </a:r>
          </a:p>
          <a:p>
            <a:pPr lvl="1"/>
            <a:r>
              <a:rPr lang="en-GB" dirty="0" smtClean="0"/>
              <a:t>Poverty line effect vs. income effect and the change in at-risk-of-poverty indicator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96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Identifying driving factors: decompositions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Decompositions: ‘exercises in ceteris paribus’</a:t>
            </a:r>
          </a:p>
          <a:p>
            <a:endParaRPr lang="en-GB" dirty="0"/>
          </a:p>
          <a:p>
            <a:r>
              <a:rPr lang="en-GB" dirty="0" smtClean="0"/>
              <a:t>Step 1: Identify relevant components of the outcome variable</a:t>
            </a:r>
          </a:p>
          <a:p>
            <a:endParaRPr lang="en-GB" dirty="0" smtClean="0"/>
          </a:p>
          <a:p>
            <a:r>
              <a:rPr lang="en-GB" dirty="0" smtClean="0"/>
              <a:t>Step 2: decompose the outcome variable mathematically (‘mechanically’)  into the relevant components</a:t>
            </a:r>
          </a:p>
          <a:p>
            <a:endParaRPr lang="en-GB" dirty="0" smtClean="0"/>
          </a:p>
          <a:p>
            <a:r>
              <a:rPr lang="en-GB" dirty="0" smtClean="0"/>
              <a:t>Step 3: estimate the contribution of each component, keeping the other components constant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530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Decompositions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General principles / idea + decomposition of poverty by group</a:t>
            </a:r>
          </a:p>
          <a:p>
            <a:endParaRPr lang="en-GB" dirty="0" smtClean="0"/>
          </a:p>
          <a:p>
            <a:r>
              <a:rPr lang="en-GB" dirty="0" smtClean="0"/>
              <a:t>‘Shift-share’</a:t>
            </a:r>
          </a:p>
          <a:p>
            <a:endParaRPr lang="en-GB" dirty="0" smtClean="0"/>
          </a:p>
          <a:p>
            <a:r>
              <a:rPr lang="en-GB" dirty="0" smtClean="0"/>
              <a:t>Oaxaca-Blinder</a:t>
            </a:r>
          </a:p>
          <a:p>
            <a:endParaRPr lang="en-GB" dirty="0"/>
          </a:p>
          <a:p>
            <a:r>
              <a:rPr lang="en-GB" dirty="0" smtClean="0"/>
              <a:t>‘Policy effect’</a:t>
            </a:r>
          </a:p>
          <a:p>
            <a:endParaRPr lang="en-GB" dirty="0"/>
          </a:p>
          <a:p>
            <a:r>
              <a:rPr lang="en-GB" dirty="0" smtClean="0"/>
              <a:t>Bargain &amp; </a:t>
            </a:r>
            <a:r>
              <a:rPr lang="en-GB" dirty="0" err="1" smtClean="0"/>
              <a:t>Callan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073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Decompositions: basics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General idea (of decompositions discussed here):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Either decompose one outcome mathematically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E.g.: x = a + b + c; x = a*b*c</a:t>
            </a:r>
          </a:p>
          <a:p>
            <a:endParaRPr lang="en-GB" dirty="0"/>
          </a:p>
          <a:p>
            <a:r>
              <a:rPr lang="en-GB" dirty="0" smtClean="0"/>
              <a:t>Or add &amp; subtract component when calculating the difference between two outcomes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E.g.: x-y </a:t>
            </a:r>
          </a:p>
          <a:p>
            <a:pPr marL="457200" lvl="1" indent="0">
              <a:buNone/>
            </a:pPr>
            <a:r>
              <a:rPr lang="en-GB" dirty="0"/>
              <a:t> 	</a:t>
            </a:r>
            <a:r>
              <a:rPr lang="en-GB" dirty="0" smtClean="0"/>
              <a:t>	= x (– z + z) – y </a:t>
            </a:r>
          </a:p>
          <a:p>
            <a:pPr marL="457200" lvl="1" indent="0">
              <a:buNone/>
            </a:pPr>
            <a:r>
              <a:rPr lang="en-GB" dirty="0"/>
              <a:t>	</a:t>
            </a:r>
            <a:r>
              <a:rPr lang="en-GB" dirty="0" smtClean="0"/>
              <a:t>	=  (x-z) + (z-y)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Decomposition of single 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Decompose one outcome mathematically: e.g.: the average (or proportion) can be decomposed in the contribution of groups: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84" y="2648775"/>
            <a:ext cx="69723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614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Decomposition of single 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 smtClean="0"/>
              <a:t>Example: decomposition of poverty rate by number of children (&lt;18 years) in the household (BE, EU-SILC 2012)</a:t>
            </a:r>
            <a:endParaRPr lang="en-GB" sz="25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54984"/>
            <a:ext cx="8489760" cy="253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99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Decomposition of single 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Can be applied to decompositions by groups:</a:t>
            </a:r>
          </a:p>
          <a:p>
            <a:pPr lvl="1"/>
            <a:r>
              <a:rPr lang="en-GB" dirty="0" smtClean="0"/>
              <a:t>every proportion, e.g. poverty rate</a:t>
            </a:r>
          </a:p>
          <a:p>
            <a:pPr lvl="1"/>
            <a:r>
              <a:rPr lang="en-GB" dirty="0" smtClean="0"/>
              <a:t>Total poverty gap</a:t>
            </a:r>
          </a:p>
          <a:p>
            <a:pPr lvl="1"/>
            <a:r>
              <a:rPr lang="en-GB" dirty="0" smtClean="0"/>
              <a:t>Average poverty gap (ratio)</a:t>
            </a:r>
          </a:p>
          <a:p>
            <a:pPr lvl="1"/>
            <a:endParaRPr lang="en-GB" dirty="0"/>
          </a:p>
          <a:p>
            <a:r>
              <a:rPr lang="en-GB" dirty="0" smtClean="0"/>
              <a:t>But:</a:t>
            </a:r>
          </a:p>
          <a:p>
            <a:pPr lvl="1"/>
            <a:r>
              <a:rPr lang="en-GB" dirty="0" smtClean="0"/>
              <a:t>Not median poverty gap</a:t>
            </a:r>
          </a:p>
          <a:p>
            <a:pPr lvl="1"/>
            <a:r>
              <a:rPr lang="en-GB" dirty="0" smtClean="0"/>
              <a:t>Not taking into account effect of groups on poverty line</a:t>
            </a:r>
          </a:p>
        </p:txBody>
      </p:sp>
    </p:spTree>
    <p:extLst>
      <p:ext uri="{BB962C8B-B14F-4D97-AF65-F5344CB8AC3E}">
        <p14:creationId xmlns:p14="http://schemas.microsoft.com/office/powerpoint/2010/main" val="400038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 of difference: basic shift-share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Decompose two outcomes mathematically, add and subtract a term for which the share of one group is replaced with the share of the other group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996952"/>
            <a:ext cx="79629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51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 of difference: basic shift-share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Decompose two outcomes mathematically, add and subtract a term for which the share of one group is replaced with the share of the other group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81300"/>
            <a:ext cx="36957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28084" y="3573016"/>
            <a:ext cx="2160240" cy="36933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Demographic</a:t>
            </a:r>
            <a:r>
              <a:rPr lang="en-GB" dirty="0" smtClean="0"/>
              <a:t> effect</a:t>
            </a:r>
            <a:endParaRPr lang="en-GB" dirty="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47270"/>
            <a:ext cx="6768752" cy="1678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79712" y="6372036"/>
            <a:ext cx="6696744" cy="36933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Effect of difference in conditional poverty risk / “unexplained part”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043608" y="4437112"/>
            <a:ext cx="6336704" cy="94925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608" y="5288062"/>
            <a:ext cx="6336704" cy="94925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572000" y="3942348"/>
            <a:ext cx="1224136" cy="4947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788024" y="6237312"/>
            <a:ext cx="1440160" cy="1347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72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4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 of difference: basic shift-share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Can differences in shares of work-poor households explain part of difference in poverty between BE and NL?</a:t>
            </a:r>
            <a:endParaRPr lang="en-GB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284984"/>
            <a:ext cx="6336704" cy="3221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 of difference: basic shift-share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1" y="6309320"/>
            <a:ext cx="8229600" cy="4649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Path dependence =&gt; average demographic effect</a:t>
            </a:r>
            <a:endParaRPr lang="en-GB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65433"/>
            <a:ext cx="8712968" cy="2439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65104"/>
            <a:ext cx="8929768" cy="1615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139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 of difference: basic shift-share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496944" cy="5760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Which country has the highest poverty risk? (fictitious example)</a:t>
            </a:r>
            <a:endParaRPr lang="en-GB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017" y="2762250"/>
            <a:ext cx="3397151" cy="281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08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 of difference: basic shift-share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496944" cy="5760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Which country has the highest poverty risk? (fictitious example)</a:t>
            </a:r>
            <a:endParaRPr lang="en-GB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554" y="2132856"/>
            <a:ext cx="6757814" cy="254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02572"/>
            <a:ext cx="8928992" cy="1933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218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 of difference: Basic shift-share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2514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Can also be used for within-country decompositions to better understand difference between groups (BE)</a:t>
            </a:r>
            <a:br>
              <a:rPr lang="en-GB" dirty="0" smtClean="0"/>
            </a:b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To what extent due to difference in educational differences?</a:t>
            </a:r>
            <a:endParaRPr lang="en-GB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52" y="2847974"/>
            <a:ext cx="7844809" cy="2525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75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 of difference: Basic shift-share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2514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Can also be used for within-country decompositions to better understand difference between groups (BE)</a:t>
            </a:r>
            <a:br>
              <a:rPr lang="en-GB" dirty="0" smtClean="0"/>
            </a:b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To what extent due to difference in educational differences?</a:t>
            </a:r>
            <a:endParaRPr lang="en-GB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52" y="2847974"/>
            <a:ext cx="7844809" cy="2525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773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 of difference: Basic shift-share </a:t>
            </a:r>
            <a:endParaRPr lang="en-GB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4" y="1781174"/>
            <a:ext cx="8894969" cy="4384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622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Blinder, Alan (1973), Wage </a:t>
            </a:r>
            <a:r>
              <a:rPr lang="en-GB" dirty="0" smtClean="0"/>
              <a:t>Discrimination: Reduced Form and Structural Estimates, </a:t>
            </a:r>
            <a:r>
              <a:rPr lang="en-GB" i="1" dirty="0" smtClean="0"/>
              <a:t>Journal of Human Resources </a:t>
            </a:r>
            <a:r>
              <a:rPr lang="en-GB" dirty="0" smtClean="0"/>
              <a:t>8:436-455.</a:t>
            </a:r>
          </a:p>
          <a:p>
            <a:endParaRPr lang="en-GB" dirty="0" smtClean="0"/>
          </a:p>
          <a:p>
            <a:r>
              <a:rPr lang="en-GB" dirty="0" smtClean="0"/>
              <a:t>Oaxaca, Ronald (1973), Male-Female Wage Differentials in Urban </a:t>
            </a:r>
            <a:r>
              <a:rPr lang="en-GB" dirty="0" err="1" smtClean="0"/>
              <a:t>Labor</a:t>
            </a:r>
            <a:r>
              <a:rPr lang="en-GB" smtClean="0"/>
              <a:t> Markets, </a:t>
            </a:r>
            <a:r>
              <a:rPr lang="en-GB" i="1" smtClean="0"/>
              <a:t>International </a:t>
            </a:r>
            <a:r>
              <a:rPr lang="en-GB" i="1" dirty="0" smtClean="0"/>
              <a:t>Economic Review </a:t>
            </a:r>
            <a:r>
              <a:rPr lang="en-GB" dirty="0" smtClean="0"/>
              <a:t>14: 693-709.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Advanced shift-share: Oaxaca-Blinder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14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Advanced shift-share: Oaxaca-Blinder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Basically same approach</a:t>
            </a:r>
          </a:p>
          <a:p>
            <a:endParaRPr lang="en-GB" dirty="0"/>
          </a:p>
          <a:p>
            <a:r>
              <a:rPr lang="en-GB" dirty="0" smtClean="0"/>
              <a:t>But now decompose by multiple variables</a:t>
            </a:r>
          </a:p>
          <a:p>
            <a:endParaRPr lang="en-GB" dirty="0"/>
          </a:p>
          <a:p>
            <a:r>
              <a:rPr lang="en-GB" dirty="0" smtClean="0"/>
              <a:t>=&gt; regression of dependent on many independent variables</a:t>
            </a:r>
          </a:p>
          <a:p>
            <a:endParaRPr lang="en-GB" dirty="0" smtClean="0"/>
          </a:p>
          <a:p>
            <a:r>
              <a:rPr lang="en-GB" dirty="0" smtClean="0"/>
              <a:t>=&gt; </a:t>
            </a:r>
            <a:r>
              <a:rPr lang="en-GB" dirty="0" err="1" smtClean="0"/>
              <a:t>recompute</a:t>
            </a:r>
            <a:r>
              <a:rPr lang="en-GB" dirty="0" smtClean="0"/>
              <a:t> outcome with regression coefficients of ‘other’ group (twice for average effect)</a:t>
            </a:r>
          </a:p>
          <a:p>
            <a:endParaRPr lang="en-GB" dirty="0" smtClean="0"/>
          </a:p>
          <a:p>
            <a:r>
              <a:rPr lang="en-GB" dirty="0" smtClean="0"/>
              <a:t>=&gt; remaining difference in outcomes = ‘treatment effect’</a:t>
            </a:r>
          </a:p>
        </p:txBody>
      </p:sp>
    </p:spTree>
    <p:extLst>
      <p:ext uri="{BB962C8B-B14F-4D97-AF65-F5344CB8AC3E}">
        <p14:creationId xmlns:p14="http://schemas.microsoft.com/office/powerpoint/2010/main" val="427280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Advanced shift-share: Oaxaca-Blinder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For a linear regression: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lvl="1"/>
            <a:r>
              <a:rPr lang="en-GB" dirty="0"/>
              <a:t>Ẍ is a row of mean values of the control variables</a:t>
            </a:r>
            <a:endParaRPr lang="en-GB" dirty="0" smtClean="0"/>
          </a:p>
          <a:p>
            <a:pPr lvl="1"/>
            <a:r>
              <a:rPr lang="en-GB" dirty="0" smtClean="0"/>
              <a:t>β </a:t>
            </a:r>
            <a:r>
              <a:rPr lang="en-GB" dirty="0"/>
              <a:t>is a vector of coefficient estimates</a:t>
            </a:r>
          </a:p>
          <a:p>
            <a:endParaRPr lang="en-GB" dirty="0" smtClean="0"/>
          </a:p>
          <a:p>
            <a:r>
              <a:rPr lang="en-GB" dirty="0" smtClean="0"/>
              <a:t>First term = difference in outcome due to difference in mean values on ‘independent’ variables, if effect of each variable would be the same in both groups</a:t>
            </a:r>
          </a:p>
          <a:p>
            <a:endParaRPr lang="en-GB" dirty="0" smtClean="0"/>
          </a:p>
          <a:p>
            <a:r>
              <a:rPr lang="en-GB" dirty="0" smtClean="0"/>
              <a:t>Second term = difference in outcome due to difference in ‘effect’ of independent variables = ‘unexplained part’</a:t>
            </a:r>
          </a:p>
          <a:p>
            <a:r>
              <a:rPr lang="en-GB" dirty="0"/>
              <a:t> </a:t>
            </a:r>
            <a:r>
              <a:rPr lang="en-GB" dirty="0" smtClean="0"/>
              <a:t>= (e.g.) ethnic penalty?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04" y="2236490"/>
            <a:ext cx="6025631" cy="783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210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6056" y="11373"/>
            <a:ext cx="3610744" cy="66579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Contribution of education and other socio-economic characteristics in observed and expected employment rate gap with natives, </a:t>
            </a:r>
            <a:r>
              <a:rPr lang="en-GB" dirty="0"/>
              <a:t>1996 – 2008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Source:</a:t>
            </a:r>
          </a:p>
          <a:p>
            <a:pPr marL="0" indent="0">
              <a:buNone/>
            </a:pPr>
            <a:r>
              <a:rPr lang="en-GB" dirty="0" smtClean="0"/>
              <a:t>Corluy and Verbist (2014)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373"/>
            <a:ext cx="4536504" cy="683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7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Decompositions for identifying policy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Differences in outcomes between countries or years are result of policy effects, differences / changes in demographic composition, labour market effects, …</a:t>
            </a:r>
          </a:p>
          <a:p>
            <a:endParaRPr lang="en-GB" dirty="0"/>
          </a:p>
          <a:p>
            <a:r>
              <a:rPr lang="en-GB" dirty="0" smtClean="0"/>
              <a:t>With </a:t>
            </a:r>
            <a:r>
              <a:rPr lang="en-GB" dirty="0" err="1" smtClean="0"/>
              <a:t>microsimulation</a:t>
            </a:r>
            <a:r>
              <a:rPr lang="en-GB" dirty="0" smtClean="0"/>
              <a:t>, one can keep policies ‘constant’ and apply it to different populations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Poverty(A) – Poverty(B) = </a:t>
            </a:r>
          </a:p>
          <a:p>
            <a:pPr marL="0" indent="0">
              <a:buNone/>
            </a:pPr>
            <a:r>
              <a:rPr lang="en-GB" dirty="0" smtClean="0"/>
              <a:t>	Poverty(A) – Poverty(</a:t>
            </a:r>
            <a:r>
              <a:rPr lang="en-GB" dirty="0" err="1" smtClean="0"/>
              <a:t>A|Policies</a:t>
            </a:r>
            <a:r>
              <a:rPr lang="en-GB" dirty="0" smtClean="0"/>
              <a:t> B)   [[policy effect]]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+ Poverty(</a:t>
            </a:r>
            <a:r>
              <a:rPr lang="en-GB" dirty="0" err="1" smtClean="0"/>
              <a:t>A|policies</a:t>
            </a:r>
            <a:r>
              <a:rPr lang="en-GB" dirty="0" smtClean="0"/>
              <a:t> B) – Poverty(B) [[other effect]]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1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Decompositions for identifying policy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More formal framework: Bargain &amp; </a:t>
            </a:r>
            <a:r>
              <a:rPr lang="en-GB" dirty="0" err="1" smtClean="0"/>
              <a:t>Callan</a:t>
            </a:r>
            <a:r>
              <a:rPr lang="en-GB" dirty="0" smtClean="0"/>
              <a:t> (2010):</a:t>
            </a:r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i="1" dirty="0" smtClean="0"/>
          </a:p>
          <a:p>
            <a:r>
              <a:rPr lang="en-GB" i="1" dirty="0" smtClean="0"/>
              <a:t>x</a:t>
            </a:r>
            <a:r>
              <a:rPr lang="en-GB" dirty="0" smtClean="0"/>
              <a:t> (e.g. net income) for each household </a:t>
            </a:r>
            <a:r>
              <a:rPr lang="en-GB" i="1" dirty="0" smtClean="0"/>
              <a:t>h</a:t>
            </a:r>
            <a:r>
              <a:rPr lang="en-GB" dirty="0" smtClean="0"/>
              <a:t> in year </a:t>
            </a:r>
            <a:r>
              <a:rPr lang="en-GB" i="1" dirty="0" smtClean="0"/>
              <a:t>k</a:t>
            </a:r>
            <a:r>
              <a:rPr lang="en-GB" dirty="0" smtClean="0"/>
              <a:t> with policies of policy year </a:t>
            </a:r>
            <a:r>
              <a:rPr lang="en-GB" i="1" dirty="0" smtClean="0"/>
              <a:t>j</a:t>
            </a:r>
          </a:p>
          <a:p>
            <a:r>
              <a:rPr lang="en-GB" i="1" dirty="0" smtClean="0"/>
              <a:t>d</a:t>
            </a:r>
            <a:r>
              <a:rPr lang="en-GB" dirty="0" smtClean="0"/>
              <a:t> refers to tax-transfer system, with policy parameters </a:t>
            </a:r>
            <a:r>
              <a:rPr lang="en-GB" i="1" dirty="0" smtClean="0"/>
              <a:t>p</a:t>
            </a:r>
            <a:r>
              <a:rPr lang="en-GB" dirty="0" smtClean="0"/>
              <a:t> of policy year </a:t>
            </a:r>
            <a:r>
              <a:rPr lang="en-GB" i="1" dirty="0" smtClean="0"/>
              <a:t>j</a:t>
            </a:r>
          </a:p>
          <a:p>
            <a:r>
              <a:rPr lang="en-GB" i="1" dirty="0" smtClean="0"/>
              <a:t>y</a:t>
            </a:r>
            <a:r>
              <a:rPr lang="en-GB" dirty="0" smtClean="0"/>
              <a:t> refers to the pre-tax, pre-transfer income of household </a:t>
            </a:r>
            <a:r>
              <a:rPr lang="en-GB" i="1" dirty="0" smtClean="0"/>
              <a:t>h</a:t>
            </a:r>
            <a:r>
              <a:rPr lang="en-GB" dirty="0" smtClean="0"/>
              <a:t> in year </a:t>
            </a:r>
            <a:r>
              <a:rPr lang="en-GB" i="1" dirty="0" smtClean="0"/>
              <a:t>k</a:t>
            </a:r>
            <a:endParaRPr lang="en-GB" dirty="0" smtClean="0"/>
          </a:p>
          <a:p>
            <a:r>
              <a:rPr lang="en-GB" i="1" dirty="0" smtClean="0"/>
              <a:t>z</a:t>
            </a:r>
            <a:r>
              <a:rPr lang="en-GB" dirty="0" smtClean="0"/>
              <a:t> refers to relevant demographic and labour market characteristics in year </a:t>
            </a:r>
            <a:r>
              <a:rPr lang="en-GB" i="1" dirty="0" smtClean="0"/>
              <a:t>k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566" y="2060848"/>
            <a:ext cx="3796503" cy="100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39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Decompositions for identifying policy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936104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With </a:t>
            </a:r>
            <a:r>
              <a:rPr lang="en-GB" i="1" dirty="0" smtClean="0"/>
              <a:t>a </a:t>
            </a:r>
            <a:r>
              <a:rPr lang="en-GB" dirty="0" smtClean="0"/>
              <a:t>being an uprating factor to make incomes and policy parameters ‘comparable’</a:t>
            </a:r>
            <a:endParaRPr lang="en-GB" i="1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484784"/>
            <a:ext cx="8221828" cy="367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4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Decompositions for identifying policy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08512"/>
          </a:xfrm>
        </p:spPr>
        <p:txBody>
          <a:bodyPr>
            <a:normAutofit/>
          </a:bodyPr>
          <a:lstStyle/>
          <a:p>
            <a:r>
              <a:rPr lang="en-GB" dirty="0" smtClean="0"/>
              <a:t>As is the case for demographic decompositions: starting point matters (‘path dependence’)</a:t>
            </a:r>
          </a:p>
          <a:p>
            <a:endParaRPr lang="en-GB" i="1" dirty="0"/>
          </a:p>
          <a:p>
            <a:r>
              <a:rPr lang="en-GB" dirty="0" smtClean="0"/>
              <a:t>However, to compensate: one needs two datasets (start and ending year)</a:t>
            </a:r>
          </a:p>
          <a:p>
            <a:endParaRPr lang="en-GB" dirty="0"/>
          </a:p>
          <a:p>
            <a:r>
              <a:rPr lang="en-GB" dirty="0" smtClean="0"/>
              <a:t>Not always available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3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Decompositions for identifying policy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76470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dirty="0" smtClean="0"/>
              <a:t>How much better off are we now then if we would still live under the 1992 tax-benefit system?</a:t>
            </a:r>
          </a:p>
          <a:p>
            <a:pPr marL="0" indent="0">
              <a:buNone/>
            </a:pPr>
            <a:r>
              <a:rPr lang="en-GB" dirty="0" smtClean="0"/>
              <a:t>Source: Decoster et al., 2014</a:t>
            </a:r>
            <a:endParaRPr lang="en-GB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32" y="1462087"/>
            <a:ext cx="8416740" cy="45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44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Decompositions for identifying policy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Strengths: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Possible to identify effects of policies on outcome variables, in isolation or in combination with other policies  (ceteris paribus)</a:t>
            </a:r>
          </a:p>
          <a:p>
            <a:pPr>
              <a:buFont typeface="Arial" charset="0"/>
              <a:buChar char="•"/>
            </a:pP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Through </a:t>
            </a:r>
            <a:r>
              <a:rPr lang="en-GB" dirty="0" err="1" smtClean="0"/>
              <a:t>microsimulation</a:t>
            </a:r>
            <a:r>
              <a:rPr lang="en-GB" dirty="0" smtClean="0"/>
              <a:t> with </a:t>
            </a:r>
            <a:r>
              <a:rPr lang="en-GB" dirty="0" err="1" smtClean="0"/>
              <a:t>microdata</a:t>
            </a:r>
            <a:r>
              <a:rPr lang="en-GB" dirty="0" smtClean="0"/>
              <a:t>, decomposition possible for very complex outcome variables, with relative ease</a:t>
            </a:r>
          </a:p>
          <a:p>
            <a:pPr>
              <a:buFont typeface="Arial" charset="0"/>
              <a:buChar char="•"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 smtClean="0"/>
              <a:t>New insights, hitherto unknown/shown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719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Decompositions for identifying policy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Limitations: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Does not incorporate behavioural effects!</a:t>
            </a:r>
          </a:p>
          <a:p>
            <a:pPr>
              <a:buFont typeface="Arial" charset="0"/>
              <a:buChar char="•"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 smtClean="0"/>
              <a:t>Path dependence: dependent on which year as base year (data)</a:t>
            </a:r>
          </a:p>
          <a:p>
            <a:pPr>
              <a:buFont typeface="Arial" charset="0"/>
              <a:buChar char="•"/>
            </a:pPr>
            <a:endParaRPr lang="en-GB" dirty="0"/>
          </a:p>
          <a:p>
            <a:pPr>
              <a:buFont typeface="Arial" charset="0"/>
              <a:buChar char="•"/>
            </a:pPr>
            <a:r>
              <a:rPr lang="en-GB" dirty="0" smtClean="0"/>
              <a:t>No experiment, but still identification of policy changes that have made strongest </a:t>
            </a:r>
            <a:r>
              <a:rPr lang="en-GB" i="1" dirty="0" smtClean="0"/>
              <a:t>direct </a:t>
            </a:r>
            <a:r>
              <a:rPr lang="en-GB" dirty="0" smtClean="0"/>
              <a:t>difference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471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Decompositions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7800"/>
          </a:xfrm>
        </p:spPr>
        <p:txBody>
          <a:bodyPr>
            <a:normAutofit/>
          </a:bodyPr>
          <a:lstStyle/>
          <a:p>
            <a:r>
              <a:rPr lang="en-GB" dirty="0" smtClean="0"/>
              <a:t>Advantages: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Quantification of size and direction of effect of individual factors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Identification of relative importance of potential causal factors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63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Decompositions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Limitations:</a:t>
            </a:r>
          </a:p>
          <a:p>
            <a:pPr lvl="1"/>
            <a:r>
              <a:rPr lang="en-GB" dirty="0" smtClean="0"/>
              <a:t>Not experiments: rough identification of relevant variables, not necessarily or clearly causes </a:t>
            </a:r>
            <a:r>
              <a:rPr lang="en-GB" dirty="0"/>
              <a:t>(or strong partial equilibrium assumptions)</a:t>
            </a:r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 ‘Accounting’ approaches (interactions may be ignored, mechanisms may remain unclear)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Order of decomposition (factors kept constant) may influence results (“path dependence”)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Not all quantities can easily or straightforwardly decomposed be (e.g. </a:t>
            </a:r>
            <a:r>
              <a:rPr lang="en-GB" dirty="0" err="1" smtClean="0"/>
              <a:t>quantiles</a:t>
            </a:r>
            <a:r>
              <a:rPr lang="en-GB" dirty="0" smtClean="0"/>
              <a:t>, some inequality measures,… but strong developments in this direction)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Direction of causal effect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57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Some points to remember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Level of child benefits: complex debate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Decompositions allow for mechanically identifying contributing factors, which may help to understand (changes / differences in) outcomes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But do not allow for exactly identifying causal impacts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933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104456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GB" sz="1700" dirty="0"/>
              <a:t>Bargain, O., and </a:t>
            </a:r>
            <a:r>
              <a:rPr lang="en-GB" sz="1700" dirty="0" err="1"/>
              <a:t>Callan</a:t>
            </a:r>
            <a:r>
              <a:rPr lang="en-GB" sz="1700" dirty="0"/>
              <a:t>, T. (2010), 'Analysing the effects of tax-benefit reforms on income distribution: a decomposition approach' in </a:t>
            </a:r>
            <a:r>
              <a:rPr lang="en-GB" sz="1700" i="1" dirty="0"/>
              <a:t>The Journal of Economic Inequality, </a:t>
            </a:r>
            <a:r>
              <a:rPr lang="en-GB" sz="1700" dirty="0"/>
              <a:t>8(1): 1-21. </a:t>
            </a:r>
            <a:r>
              <a:rPr lang="en-GB" sz="1700" dirty="0" err="1"/>
              <a:t>doi</a:t>
            </a:r>
            <a:r>
              <a:rPr lang="en-GB" sz="1700" dirty="0"/>
              <a:t>: 10.1007/s10888-008-9101-4</a:t>
            </a:r>
            <a:r>
              <a:rPr lang="en-GB" sz="17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GB" sz="1700" dirty="0" smtClean="0"/>
              <a:t>Corluy</a:t>
            </a:r>
            <a:r>
              <a:rPr lang="en-GB" sz="1700" dirty="0"/>
              <a:t>, V., and Verbist, G. (2014), </a:t>
            </a:r>
            <a:r>
              <a:rPr lang="en-GB" sz="1700" i="1" dirty="0"/>
              <a:t>Can education bridge the gap? Education and the employment position of immigrants in Belgium</a:t>
            </a:r>
            <a:r>
              <a:rPr lang="en-GB" sz="1700" dirty="0"/>
              <a:t>, </a:t>
            </a:r>
            <a:r>
              <a:rPr lang="en-GB" sz="1700" dirty="0" err="1"/>
              <a:t>ImPRovE</a:t>
            </a:r>
            <a:r>
              <a:rPr lang="en-GB" sz="1700" dirty="0"/>
              <a:t> WP 14/02, Antwerp: Herman </a:t>
            </a:r>
            <a:r>
              <a:rPr lang="en-GB" sz="1700" dirty="0" err="1"/>
              <a:t>Deleeck</a:t>
            </a:r>
            <a:r>
              <a:rPr lang="en-GB" sz="1700" dirty="0"/>
              <a:t> Centre for Social Policy - University of Antwerp, 31p</a:t>
            </a:r>
            <a:r>
              <a:rPr lang="en-GB" sz="17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GB" sz="1700" dirty="0" smtClean="0"/>
              <a:t>Decoster</a:t>
            </a:r>
            <a:r>
              <a:rPr lang="en-GB" sz="1700" dirty="0"/>
              <a:t>, A., Perelman, S., Vandelannoote, D., Vanheukelom, T., and Verbist, G. (2015), </a:t>
            </a:r>
            <a:r>
              <a:rPr lang="en-GB" sz="1700" i="1" dirty="0"/>
              <a:t>A bird’s eye view on 20 years of tax-benefit reforms in Belgium</a:t>
            </a:r>
            <a:r>
              <a:rPr lang="en-GB" sz="1700" dirty="0"/>
              <a:t>, CSB Working paper WP15/02, Antwerp: Herman </a:t>
            </a:r>
            <a:r>
              <a:rPr lang="en-GB" sz="1700" dirty="0" err="1"/>
              <a:t>Deleeck</a:t>
            </a:r>
            <a:r>
              <a:rPr lang="en-GB" sz="1700" dirty="0"/>
              <a:t> Centre for Social Policy, University of Antwerp, 45p</a:t>
            </a:r>
            <a:r>
              <a:rPr lang="en-GB" sz="17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nl-BE" sz="1700" dirty="0" smtClean="0"/>
              <a:t>Storms</a:t>
            </a:r>
            <a:r>
              <a:rPr lang="nl-BE" sz="1700" dirty="0"/>
              <a:t>, B., Penne, T., Vandelannoote, D., and Van Thielen, L. (2015), </a:t>
            </a:r>
            <a:r>
              <a:rPr lang="nl-BE" sz="1700" i="1" dirty="0"/>
              <a:t>Is de minimuminkomensbescherming in ons land doeltreffender geworden sinds 2008? Wat leren we uit de geüpdatete </a:t>
            </a:r>
            <a:r>
              <a:rPr lang="nl-BE" sz="1700" i="1" dirty="0" err="1"/>
              <a:t>referentiebudgetten</a:t>
            </a:r>
            <a:r>
              <a:rPr lang="nl-BE" sz="1700" i="1" dirty="0"/>
              <a:t>?</a:t>
            </a:r>
            <a:r>
              <a:rPr lang="nl-BE" sz="1700" dirty="0"/>
              <a:t>, VLAS-Studies 21, Antwerpen: Vlaams Armoedesteunpunt, 67p</a:t>
            </a:r>
            <a:r>
              <a:rPr lang="nl-BE" sz="17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GB" sz="1700" dirty="0" smtClean="0"/>
              <a:t>Fortin</a:t>
            </a:r>
            <a:r>
              <a:rPr lang="en-GB" sz="1700" dirty="0"/>
              <a:t>, N., Lemieux, T., and </a:t>
            </a:r>
            <a:r>
              <a:rPr lang="en-GB" sz="1700" dirty="0" err="1"/>
              <a:t>Firpo</a:t>
            </a:r>
            <a:r>
              <a:rPr lang="en-GB" sz="1700" dirty="0"/>
              <a:t>, S. (2010), Decomposition methods in economics, NBER Working Paper 16045, Cambridge: National Bureau of Economic Research, 118p</a:t>
            </a:r>
          </a:p>
        </p:txBody>
      </p:sp>
    </p:spTree>
    <p:extLst>
      <p:ext uri="{BB962C8B-B14F-4D97-AF65-F5344CB8AC3E}">
        <p14:creationId xmlns:p14="http://schemas.microsoft.com/office/powerpoint/2010/main" val="41099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27063</TotalTime>
  <Words>2445</Words>
  <Application>Microsoft Office PowerPoint</Application>
  <PresentationFormat>On-screen Show (4:3)</PresentationFormat>
  <Paragraphs>353</Paragraphs>
  <Slides>54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Office Theme</vt:lpstr>
      <vt:lpstr>Maatschappij, Beleid en Evaluatie</vt:lpstr>
      <vt:lpstr>Lecture 9</vt:lpstr>
      <vt:lpstr>Main questions this lecture</vt:lpstr>
      <vt:lpstr>Background texts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Assignment Lecture 8: Reforming child benefits in Belgium</vt:lpstr>
      <vt:lpstr>Characteristics of microsimulation</vt:lpstr>
      <vt:lpstr>Characteristics of microsimulation</vt:lpstr>
      <vt:lpstr>Characteristics of microsimulation</vt:lpstr>
      <vt:lpstr>Characteristics of microsimulation</vt:lpstr>
      <vt:lpstr>Characteristics of microsimulation</vt:lpstr>
      <vt:lpstr>Driving factors</vt:lpstr>
      <vt:lpstr>Identifying driving factors: decompositions</vt:lpstr>
      <vt:lpstr>Decompositions</vt:lpstr>
      <vt:lpstr>Decompositions: basics</vt:lpstr>
      <vt:lpstr>Decomposition of single outcome</vt:lpstr>
      <vt:lpstr>Decomposition of single outcome</vt:lpstr>
      <vt:lpstr>Decomposition of single outcome</vt:lpstr>
      <vt:lpstr>Decomposition of difference: basic shift-share</vt:lpstr>
      <vt:lpstr>Decomposition of difference: basic shift-share</vt:lpstr>
      <vt:lpstr>Decomposition of difference: basic shift-share</vt:lpstr>
      <vt:lpstr>Decomposition of difference: basic shift-share</vt:lpstr>
      <vt:lpstr>Decomposition of difference: basic shift-share</vt:lpstr>
      <vt:lpstr>Decomposition of difference: basic shift-share</vt:lpstr>
      <vt:lpstr>Decomposition of difference: Basic shift-share </vt:lpstr>
      <vt:lpstr>Decomposition of difference: Basic shift-share </vt:lpstr>
      <vt:lpstr>Decomposition of difference: Basic shift-share </vt:lpstr>
      <vt:lpstr>Advanced shift-share: Oaxaca-Blinder</vt:lpstr>
      <vt:lpstr>Advanced shift-share: Oaxaca-Blinder</vt:lpstr>
      <vt:lpstr>Advanced shift-share: Oaxaca-Blinder</vt:lpstr>
      <vt:lpstr>PowerPoint Presentation</vt:lpstr>
      <vt:lpstr>Decompositions for identifying policy effects</vt:lpstr>
      <vt:lpstr>Decompositions for identifying policy effects</vt:lpstr>
      <vt:lpstr>Decompositions for identifying policy effects</vt:lpstr>
      <vt:lpstr>Decompositions for identifying policy effects</vt:lpstr>
      <vt:lpstr>Decompositions for identifying policy effects</vt:lpstr>
      <vt:lpstr>Decompositions for identifying policy effects</vt:lpstr>
      <vt:lpstr>Decompositions for identifying policy effects</vt:lpstr>
      <vt:lpstr>Decompositions</vt:lpstr>
      <vt:lpstr>Decompositions</vt:lpstr>
      <vt:lpstr>Some points to remember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Goedemé Tim</dc:creator>
  <cp:lastModifiedBy>Goedemé Tim</cp:lastModifiedBy>
  <cp:revision>611</cp:revision>
  <dcterms:created xsi:type="dcterms:W3CDTF">2015-09-25T18:41:52Z</dcterms:created>
  <dcterms:modified xsi:type="dcterms:W3CDTF">2016-09-01T21:28:44Z</dcterms:modified>
</cp:coreProperties>
</file>