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5"/>
  </p:notesMasterIdLst>
  <p:sldIdLst>
    <p:sldId id="256" r:id="rId2"/>
    <p:sldId id="375" r:id="rId3"/>
    <p:sldId id="366" r:id="rId4"/>
    <p:sldId id="367" r:id="rId5"/>
    <p:sldId id="267" r:id="rId6"/>
    <p:sldId id="376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  <p:sldId id="386" r:id="rId16"/>
    <p:sldId id="387" r:id="rId17"/>
    <p:sldId id="391" r:id="rId18"/>
    <p:sldId id="388" r:id="rId19"/>
    <p:sldId id="389" r:id="rId20"/>
    <p:sldId id="390" r:id="rId21"/>
    <p:sldId id="393" r:id="rId22"/>
    <p:sldId id="392" r:id="rId23"/>
    <p:sldId id="371" r:id="rId24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C"/>
    <a:srgbClr val="3F3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4" autoAdjust="0"/>
    <p:restoredTop sz="78440" autoAdjust="0"/>
  </p:normalViewPr>
  <p:slideViewPr>
    <p:cSldViewPr>
      <p:cViewPr varScale="1">
        <p:scale>
          <a:sx n="64" d="100"/>
          <a:sy n="64" d="100"/>
        </p:scale>
        <p:origin x="191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2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Goedeme\Dropbox\Coursework\2015-2016%20Beleid%20Maatschappij%20Evaluatie\Tussentijdse%20Evaluatie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 dirty="0" err="1" smtClean="0"/>
              <a:t>Resultaat</a:t>
            </a:r>
            <a:r>
              <a:rPr lang="en-GB" dirty="0" smtClean="0"/>
              <a:t> </a:t>
            </a:r>
            <a:r>
              <a:rPr lang="en-GB" dirty="0" err="1" smtClean="0"/>
              <a:t>tussentijdse</a:t>
            </a:r>
            <a:r>
              <a:rPr lang="en-GB" dirty="0" smtClean="0"/>
              <a:t> </a:t>
            </a:r>
            <a:r>
              <a:rPr lang="en-GB" dirty="0" err="1" smtClean="0"/>
              <a:t>evaluatie</a:t>
            </a:r>
            <a:r>
              <a:rPr lang="en-GB" dirty="0" smtClean="0"/>
              <a:t> </a:t>
            </a:r>
            <a:r>
              <a:rPr lang="en-GB" dirty="0" err="1" smtClean="0"/>
              <a:t>Maatschappij</a:t>
            </a:r>
            <a:r>
              <a:rPr lang="en-GB" dirty="0" smtClean="0"/>
              <a:t>, </a:t>
            </a:r>
            <a:r>
              <a:rPr lang="en-GB" dirty="0" err="1" smtClean="0"/>
              <a:t>Beleid</a:t>
            </a:r>
            <a:r>
              <a:rPr lang="en-GB" dirty="0" smtClean="0"/>
              <a:t> &amp; </a:t>
            </a:r>
            <a:r>
              <a:rPr lang="en-GB" dirty="0" err="1" smtClean="0"/>
              <a:t>Evaluatie</a:t>
            </a:r>
            <a:endParaRPr lang="en-GB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Blad1!$A$3</c:f>
              <c:strCache>
                <c:ptCount val="1"/>
                <c:pt idx="0">
                  <c:v>snelheid</c:v>
                </c:pt>
              </c:strCache>
            </c:strRef>
          </c:tx>
          <c:spPr>
            <a:solidFill>
              <a:sysClr val="window" lastClr="FFFFFF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</c:errBars>
          <c:cat>
            <c:numRef>
              <c:f>Blad1!$B$2:$K$2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Blad1!$B$3:$K$3</c:f>
              <c:numCache>
                <c:formatCode>General</c:formatCode>
                <c:ptCount val="10"/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8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3-497A-A81F-5E7358699C3C}"/>
            </c:ext>
          </c:extLst>
        </c:ser>
        <c:ser>
          <c:idx val="1"/>
          <c:order val="1"/>
          <c:tx>
            <c:strRef>
              <c:f>Blad1!$A$4</c:f>
              <c:strCache>
                <c:ptCount val="1"/>
                <c:pt idx="0">
                  <c:v>hoeveelheid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</c:errBars>
          <c:cat>
            <c:numRef>
              <c:f>Blad1!$B$2:$K$2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Blad1!$B$4:$K$4</c:f>
              <c:numCache>
                <c:formatCode>General</c:formatCode>
                <c:ptCount val="10"/>
                <c:pt idx="5">
                  <c:v>8</c:v>
                </c:pt>
                <c:pt idx="6">
                  <c:v>12</c:v>
                </c:pt>
                <c:pt idx="7">
                  <c:v>7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F3-497A-A81F-5E7358699C3C}"/>
            </c:ext>
          </c:extLst>
        </c:ser>
        <c:ser>
          <c:idx val="2"/>
          <c:order val="2"/>
          <c:tx>
            <c:strRef>
              <c:f>Blad1!$A$5</c:f>
              <c:strCache>
                <c:ptCount val="1"/>
                <c:pt idx="0">
                  <c:v>moeilijkheid</c:v>
                </c:pt>
              </c:strCache>
            </c:strRef>
          </c:tx>
          <c:spPr>
            <a:solidFill>
              <a:sysClr val="windowText" lastClr="000000">
                <a:lumMod val="50000"/>
                <a:lumOff val="50000"/>
              </a:sys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</c:errBars>
          <c:cat>
            <c:numRef>
              <c:f>Blad1!$B$2:$K$2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Blad1!$B$5:$K$5</c:f>
              <c:numCache>
                <c:formatCode>General</c:formatCode>
                <c:ptCount val="10"/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9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F3-497A-A81F-5E7358699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1"/>
        <c:axId val="102396672"/>
        <c:axId val="102398208"/>
      </c:barChart>
      <c:catAx>
        <c:axId val="102396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2398208"/>
        <c:crosses val="autoZero"/>
        <c:auto val="1"/>
        <c:lblAlgn val="ctr"/>
        <c:lblOffset val="100"/>
        <c:noMultiLvlLbl val="0"/>
      </c:catAx>
      <c:valAx>
        <c:axId val="102398208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10239667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5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BCD00-A5F1-4865-BF11-6F1982AE5A7D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63C61-DD4E-466E-B8FB-A3A30945A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02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Start met </a:t>
            </a:r>
            <a:r>
              <a:rPr lang="en-GB" dirty="0" err="1" smtClean="0"/>
              <a:t>namen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vragen</a:t>
            </a:r>
            <a:r>
              <a:rPr lang="en-GB" dirty="0" smtClean="0"/>
              <a:t> + </a:t>
            </a:r>
            <a:r>
              <a:rPr lang="en-GB" dirty="0" err="1" smtClean="0"/>
              <a:t>vragen</a:t>
            </a:r>
            <a:r>
              <a:rPr lang="en-GB" dirty="0" smtClean="0"/>
              <a:t> of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nog</a:t>
            </a:r>
            <a:r>
              <a:rPr lang="en-GB" dirty="0" smtClean="0"/>
              <a:t> </a:t>
            </a:r>
            <a:r>
              <a:rPr lang="en-GB" dirty="0" err="1" smtClean="0"/>
              <a:t>onduidelijkheden</a:t>
            </a:r>
            <a:r>
              <a:rPr lang="en-GB" dirty="0" smtClean="0"/>
              <a:t> </a:t>
            </a:r>
            <a:r>
              <a:rPr lang="en-GB" dirty="0" err="1" smtClean="0"/>
              <a:t>waren</a:t>
            </a:r>
            <a:r>
              <a:rPr lang="en-GB" dirty="0" smtClean="0"/>
              <a:t> </a:t>
            </a:r>
            <a:r>
              <a:rPr lang="en-GB" dirty="0" err="1" smtClean="0"/>
              <a:t>bij</a:t>
            </a:r>
            <a:r>
              <a:rPr lang="en-GB" dirty="0" smtClean="0"/>
              <a:t> </a:t>
            </a:r>
            <a:r>
              <a:rPr lang="en-GB" dirty="0" err="1" smtClean="0"/>
              <a:t>vorige</a:t>
            </a:r>
            <a:r>
              <a:rPr lang="en-GB" dirty="0" smtClean="0"/>
              <a:t> les /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kennen</a:t>
            </a:r>
            <a:r>
              <a:rPr lang="en-GB" dirty="0" smtClean="0"/>
              <a:t> </a:t>
            </a:r>
            <a:r>
              <a:rPr lang="en-GB" dirty="0" err="1" smtClean="0"/>
              <a:t>leerstof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97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726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3F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3033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929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168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253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85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769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404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20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3370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4020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78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flemosi.be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deredactie.be/cm/vrtnieuws/videozone/programmas/journaal/2.41069?video=1.244848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Maatschappij</a:t>
            </a:r>
            <a:r>
              <a:rPr lang="en-GB" dirty="0" smtClean="0"/>
              <a:t>, </a:t>
            </a:r>
            <a:r>
              <a:rPr lang="en-GB" dirty="0" err="1" smtClean="0"/>
              <a:t>Beleid</a:t>
            </a:r>
            <a:r>
              <a:rPr lang="en-GB" dirty="0" smtClean="0"/>
              <a:t> en </a:t>
            </a:r>
            <a:r>
              <a:rPr lang="en-GB" dirty="0" err="1" smtClean="0"/>
              <a:t>Evaluatie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Tim Goedemé</a:t>
            </a:r>
          </a:p>
          <a:p>
            <a:r>
              <a:rPr lang="en-GB" dirty="0" smtClean="0"/>
              <a:t>tim.goedeme@uantwerpen.be</a:t>
            </a:r>
          </a:p>
          <a:p>
            <a:endParaRPr lang="en-GB" dirty="0"/>
          </a:p>
          <a:p>
            <a:r>
              <a:rPr lang="en-GB" dirty="0" smtClean="0"/>
              <a:t>Les 8 – 17/11/2015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138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Follow up brief evaluation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022950"/>
              </p:ext>
            </p:extLst>
          </p:nvPr>
        </p:nvGraphicFramePr>
        <p:xfrm>
          <a:off x="539552" y="1340768"/>
          <a:ext cx="799288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6465700"/>
            <a:ext cx="1224136" cy="369332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n = 29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119866" y="2348880"/>
            <a:ext cx="1939966" cy="1200329"/>
          </a:xfrm>
          <a:prstGeom prst="rect">
            <a:avLst/>
          </a:prstGeom>
          <a:solidFill>
            <a:sysClr val="window" lastClr="FFFFFF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err="1" smtClean="0"/>
              <a:t>Gemiddelde</a:t>
            </a:r>
            <a:endParaRPr lang="en-GB" dirty="0" smtClean="0"/>
          </a:p>
          <a:p>
            <a:r>
              <a:rPr lang="en-GB" dirty="0" err="1" smtClean="0"/>
              <a:t>Snelheid</a:t>
            </a:r>
            <a:r>
              <a:rPr lang="en-GB" dirty="0" smtClean="0"/>
              <a:t>: 6,2</a:t>
            </a:r>
          </a:p>
          <a:p>
            <a:r>
              <a:rPr lang="en-GB" dirty="0" err="1" smtClean="0"/>
              <a:t>Hoeveelheid</a:t>
            </a:r>
            <a:r>
              <a:rPr lang="en-GB" dirty="0" smtClean="0"/>
              <a:t>: 7,10</a:t>
            </a:r>
          </a:p>
          <a:p>
            <a:r>
              <a:rPr lang="en-GB" dirty="0" err="1" smtClean="0"/>
              <a:t>Moeilijkheid</a:t>
            </a:r>
            <a:r>
              <a:rPr lang="en-GB" dirty="0" smtClean="0"/>
              <a:t>: 6,48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33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Lecture 8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dirty="0" err="1" smtClean="0"/>
              <a:t>Microsimulation</a:t>
            </a:r>
            <a:r>
              <a:rPr lang="en-GB" dirty="0" smtClean="0"/>
              <a:t> as a tool for policy evaluation</a:t>
            </a:r>
          </a:p>
          <a:p>
            <a:pPr marL="0" indent="0" algn="ctr">
              <a:buNone/>
            </a:pPr>
            <a:endParaRPr lang="en-GB" dirty="0"/>
          </a:p>
          <a:p>
            <a:pPr marL="514350" indent="-514350" algn="just">
              <a:buAutoNum type="arabicPeriod"/>
            </a:pPr>
            <a:r>
              <a:rPr lang="en-GB" dirty="0" smtClean="0"/>
              <a:t>Detailed example</a:t>
            </a:r>
          </a:p>
          <a:p>
            <a:pPr marL="514350" indent="-514350" algn="just">
              <a:buAutoNum type="arabicPeriod"/>
            </a:pPr>
            <a:endParaRPr lang="en-GB" dirty="0" smtClean="0"/>
          </a:p>
          <a:p>
            <a:pPr marL="514350" indent="-514350" algn="just">
              <a:buAutoNum type="arabicPeriod"/>
            </a:pPr>
            <a:r>
              <a:rPr lang="en-GB" dirty="0" smtClean="0"/>
              <a:t>Relevant indicators &amp; assignment</a:t>
            </a:r>
          </a:p>
          <a:p>
            <a:pPr marL="514350" indent="-514350" algn="just">
              <a:buAutoNum type="arabicPeriod"/>
            </a:pPr>
            <a:endParaRPr lang="en-GB" dirty="0" smtClean="0"/>
          </a:p>
          <a:p>
            <a:pPr marL="514350" indent="-514350" algn="just">
              <a:buAutoNum type="arabicPeriod"/>
            </a:pPr>
            <a:r>
              <a:rPr lang="en-GB" dirty="0" err="1" smtClean="0"/>
              <a:t>Microsimulation</a:t>
            </a:r>
            <a:r>
              <a:rPr lang="en-GB" dirty="0" smtClean="0"/>
              <a:t> questions</a:t>
            </a:r>
          </a:p>
          <a:p>
            <a:pPr marL="514350" indent="-514350" algn="just">
              <a:buAutoNum type="arabicPeriod"/>
            </a:pPr>
            <a:endParaRPr lang="en-GB" dirty="0" smtClean="0"/>
          </a:p>
          <a:p>
            <a:pPr marL="514350" indent="-514350" algn="just">
              <a:buAutoNum type="arabicPeriod"/>
            </a:pPr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 smtClean="0"/>
          </a:p>
          <a:p>
            <a:pPr marL="514350" indent="-514350" algn="just">
              <a:buAutoNum type="arabicPeriod"/>
            </a:pPr>
            <a:endParaRPr lang="en-GB" dirty="0"/>
          </a:p>
          <a:p>
            <a:pPr marL="514350" indent="-514350" algn="just">
              <a:buAutoNum type="arabicPeriod"/>
            </a:pPr>
            <a:r>
              <a:rPr lang="en-GB" dirty="0" smtClean="0"/>
              <a:t>Assignment</a:t>
            </a:r>
          </a:p>
        </p:txBody>
      </p:sp>
    </p:spTree>
    <p:extLst>
      <p:ext uri="{BB962C8B-B14F-4D97-AF65-F5344CB8AC3E}">
        <p14:creationId xmlns:p14="http://schemas.microsoft.com/office/powerpoint/2010/main" val="24548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Main questions this lecture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What is </a:t>
            </a:r>
            <a:r>
              <a:rPr lang="en-GB" dirty="0" err="1" smtClean="0"/>
              <a:t>microsimulation</a:t>
            </a:r>
            <a:r>
              <a:rPr lang="en-GB" dirty="0" smtClean="0"/>
              <a:t>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How does it work in practice?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What types of policy evaluation &amp; preparation can be carried out with it?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What are its strengths and weaknesses?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How should results be interpreted?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047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/>
          <a:lstStyle/>
          <a:p>
            <a:r>
              <a:rPr lang="en-GB" dirty="0" smtClean="0"/>
              <a:t>Background texts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346" y="1195536"/>
            <a:ext cx="8229600" cy="52578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endParaRPr lang="nl-BE" sz="2200" dirty="0" smtClean="0"/>
          </a:p>
          <a:p>
            <a:pPr>
              <a:spcBef>
                <a:spcPts val="1200"/>
              </a:spcBef>
            </a:pPr>
            <a:r>
              <a:rPr lang="nl-BE" sz="2200" dirty="0" smtClean="0"/>
              <a:t>Van </a:t>
            </a:r>
            <a:r>
              <a:rPr lang="nl-BE" sz="2200" dirty="0"/>
              <a:t>Mechelen, N., and Verbist, G. (2005), 'Simulatiemodellen: instrumenten voor </a:t>
            </a:r>
            <a:r>
              <a:rPr lang="nl-BE" sz="2200" dirty="0" err="1"/>
              <a:t>sociaal-economisch</a:t>
            </a:r>
            <a:r>
              <a:rPr lang="nl-BE" sz="2200" dirty="0"/>
              <a:t> onderzoek en beleid' in </a:t>
            </a:r>
            <a:r>
              <a:rPr lang="nl-BE" sz="2200" i="1" dirty="0"/>
              <a:t>Tijdschrift voor sociologie</a:t>
            </a:r>
            <a:r>
              <a:rPr lang="nl-BE" sz="2200" dirty="0"/>
              <a:t>, 26(1/2): 137-153</a:t>
            </a:r>
            <a:r>
              <a:rPr lang="nl-BE" sz="2200" dirty="0" smtClean="0"/>
              <a:t>. [</a:t>
            </a:r>
            <a:r>
              <a:rPr lang="nl-BE" sz="2200" dirty="0" err="1" smtClean="0"/>
              <a:t>compulsory</a:t>
            </a:r>
            <a:r>
              <a:rPr lang="nl-BE" sz="2200" dirty="0" smtClean="0"/>
              <a:t>]</a:t>
            </a:r>
          </a:p>
          <a:p>
            <a:pPr>
              <a:spcBef>
                <a:spcPts val="1200"/>
              </a:spcBef>
            </a:pPr>
            <a:endParaRPr lang="nl-BE" sz="2200" dirty="0"/>
          </a:p>
          <a:p>
            <a:pPr>
              <a:spcBef>
                <a:spcPts val="1200"/>
              </a:spcBef>
            </a:pPr>
            <a:r>
              <a:rPr lang="en-GB" sz="2200" dirty="0"/>
              <a:t>Figari, F., Paulus, A., and Sutherland, H. (2015), '</a:t>
            </a:r>
            <a:r>
              <a:rPr lang="en-GB" sz="2200" dirty="0" err="1"/>
              <a:t>Microsimulation</a:t>
            </a:r>
            <a:r>
              <a:rPr lang="en-GB" sz="2200" dirty="0"/>
              <a:t> and Policy Analysis', in Anthony, B. A. and François, B. (eds.), </a:t>
            </a:r>
            <a:r>
              <a:rPr lang="en-GB" sz="2200" i="1" dirty="0"/>
              <a:t>Handbook of Income Distribution</a:t>
            </a:r>
            <a:r>
              <a:rPr lang="en-GB" sz="2200" dirty="0"/>
              <a:t>, Oxford: Elsevier, pp. 2141-2221</a:t>
            </a:r>
            <a:r>
              <a:rPr lang="en-GB" sz="2200" dirty="0" smtClean="0"/>
              <a:t>. [background]</a:t>
            </a:r>
          </a:p>
        </p:txBody>
      </p:sp>
    </p:spTree>
    <p:extLst>
      <p:ext uri="{BB962C8B-B14F-4D97-AF65-F5344CB8AC3E}">
        <p14:creationId xmlns:p14="http://schemas.microsoft.com/office/powerpoint/2010/main" val="139904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1. Detailed 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Experiments are powerful tool, but require specific data &amp; specific assumptions =&gt; important limitations: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Average causal effect &amp; constant effect</a:t>
            </a:r>
          </a:p>
          <a:p>
            <a:pPr lvl="1"/>
            <a:r>
              <a:rPr lang="en-GB" dirty="0"/>
              <a:t>Stable-unit-treatment value assumption (SUTVA</a:t>
            </a:r>
            <a:r>
              <a:rPr lang="en-GB" dirty="0" smtClean="0"/>
              <a:t>) often not realistic for policies</a:t>
            </a:r>
          </a:p>
          <a:p>
            <a:pPr lvl="1"/>
            <a:r>
              <a:rPr lang="en-GB" dirty="0" smtClean="0"/>
              <a:t>Singular events</a:t>
            </a:r>
          </a:p>
          <a:p>
            <a:endParaRPr lang="en-GB" dirty="0"/>
          </a:p>
          <a:p>
            <a:r>
              <a:rPr lang="en-GB" dirty="0" smtClean="0"/>
              <a:t>Important alternative (for some questions): </a:t>
            </a:r>
            <a:r>
              <a:rPr lang="en-GB" dirty="0" err="1" smtClean="0"/>
              <a:t>microsimulation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1703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1. Detailed 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Based on EU-SILC data</a:t>
            </a:r>
          </a:p>
          <a:p>
            <a:endParaRPr lang="en-GB" dirty="0"/>
          </a:p>
          <a:p>
            <a:r>
              <a:rPr lang="en-GB" dirty="0" smtClean="0"/>
              <a:t>See separate excel file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2287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Relevant indicators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See output MEFISTO (</a:t>
            </a:r>
            <a:r>
              <a:rPr lang="en-GB" dirty="0" smtClean="0">
                <a:hlinkClick r:id="rId2"/>
              </a:rPr>
              <a:t>http://flemosi.be</a:t>
            </a:r>
            <a:r>
              <a:rPr lang="en-GB" dirty="0" smtClean="0"/>
              <a:t>).</a:t>
            </a:r>
          </a:p>
          <a:p>
            <a:endParaRPr lang="en-GB" dirty="0" smtClean="0"/>
          </a:p>
          <a:p>
            <a:r>
              <a:rPr lang="en-GB" dirty="0" smtClean="0"/>
              <a:t>Budgetary effects</a:t>
            </a:r>
          </a:p>
          <a:p>
            <a:endParaRPr lang="en-GB" dirty="0" smtClean="0"/>
          </a:p>
          <a:p>
            <a:r>
              <a:rPr lang="en-GB" dirty="0" smtClean="0"/>
              <a:t>Winners and losers</a:t>
            </a:r>
          </a:p>
          <a:p>
            <a:endParaRPr lang="en-GB" dirty="0"/>
          </a:p>
          <a:p>
            <a:r>
              <a:rPr lang="en-GB" dirty="0" smtClean="0"/>
              <a:t>Inequality &amp; poverty</a:t>
            </a:r>
          </a:p>
          <a:p>
            <a:endParaRPr lang="en-GB" dirty="0"/>
          </a:p>
          <a:p>
            <a:r>
              <a:rPr lang="en-GB" dirty="0" smtClean="0"/>
              <a:t>…</a:t>
            </a:r>
          </a:p>
          <a:p>
            <a:endParaRPr lang="en-GB" dirty="0"/>
          </a:p>
          <a:p>
            <a:r>
              <a:rPr lang="en-GB" dirty="0" smtClean="0"/>
              <a:t>Assignment (in groups of 2-3 students): reforming child benefits in Flanders: to whose benefit?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160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Microsimulation</a:t>
            </a:r>
            <a:r>
              <a:rPr lang="en-GB" dirty="0" smtClean="0"/>
              <a:t>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088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What is the (re)distributive impact of a (set of) policies?</a:t>
            </a:r>
          </a:p>
          <a:p>
            <a:endParaRPr lang="en-GB" dirty="0"/>
          </a:p>
          <a:p>
            <a:r>
              <a:rPr lang="en-GB" dirty="0" smtClean="0"/>
              <a:t>What is the budgetary and (re)distributive impact of tax-benefit reforms? (new or implemented in the past)</a:t>
            </a:r>
          </a:p>
          <a:p>
            <a:endParaRPr lang="en-GB" dirty="0"/>
          </a:p>
          <a:p>
            <a:r>
              <a:rPr lang="en-GB" dirty="0" smtClean="0"/>
              <a:t>What can we learn from systems in other countries? Are they transferable to the local context?</a:t>
            </a:r>
          </a:p>
          <a:p>
            <a:endParaRPr lang="en-GB" dirty="0"/>
          </a:p>
          <a:p>
            <a:r>
              <a:rPr lang="en-GB" dirty="0" smtClean="0"/>
              <a:t>What is the cost / benefit of particular policies (or reforms)?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4475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Crucial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the </a:t>
            </a:r>
            <a:r>
              <a:rPr lang="en-GB" dirty="0" smtClean="0"/>
              <a:t>public </a:t>
            </a:r>
            <a:r>
              <a:rPr lang="en-GB" dirty="0" smtClean="0"/>
              <a:t>good / ‘public interest’? [</a:t>
            </a:r>
            <a:r>
              <a:rPr lang="en-GB" dirty="0" smtClean="0">
                <a:hlinkClick r:id="rId2"/>
              </a:rPr>
              <a:t>Bart DW</a:t>
            </a:r>
            <a:r>
              <a:rPr lang="en-GB" dirty="0" smtClean="0"/>
              <a:t> </a:t>
            </a:r>
            <a:r>
              <a:rPr lang="en-GB" sz="1500" dirty="0" smtClean="0"/>
              <a:t>02:30</a:t>
            </a:r>
            <a:r>
              <a:rPr lang="en-GB" dirty="0" smtClean="0"/>
              <a:t>]</a:t>
            </a:r>
          </a:p>
          <a:p>
            <a:pPr lvl="1"/>
            <a:r>
              <a:rPr lang="en-GB" dirty="0" smtClean="0"/>
              <a:t>Who is taken into account (voters, current generation, future, …?)</a:t>
            </a:r>
          </a:p>
          <a:p>
            <a:pPr lvl="1"/>
            <a:r>
              <a:rPr lang="en-GB" dirty="0" smtClean="0"/>
              <a:t>Which interests are taken on board?</a:t>
            </a:r>
          </a:p>
          <a:p>
            <a:pPr lvl="1"/>
            <a:r>
              <a:rPr lang="en-GB" dirty="0" smtClean="0"/>
              <a:t>What is the time horizon?</a:t>
            </a:r>
          </a:p>
          <a:p>
            <a:endParaRPr lang="en-GB" dirty="0"/>
          </a:p>
          <a:p>
            <a:r>
              <a:rPr lang="en-GB" dirty="0" smtClean="0"/>
              <a:t>Who gains, who loses?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708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Public Policy: definition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6986528"/>
          </a:xfrm>
          <a:prstGeom prst="rect">
            <a:avLst/>
          </a:prstGeom>
          <a:solidFill>
            <a:schemeClr val="accent1"/>
          </a:solidFill>
          <a:ln w="539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3200" b="1" dirty="0" smtClean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 smtClean="0"/>
          </a:p>
          <a:p>
            <a:pPr algn="ctr"/>
            <a:r>
              <a:rPr lang="en-GB" sz="3200" b="1" dirty="0" smtClean="0"/>
              <a:t>Who gains, who loses?</a:t>
            </a:r>
          </a:p>
          <a:p>
            <a:pPr algn="ctr"/>
            <a:endParaRPr lang="en-GB" sz="3200" b="1" dirty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/>
          </a:p>
          <a:p>
            <a:pPr algn="ctr"/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76386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Crucial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is the </a:t>
            </a:r>
            <a:r>
              <a:rPr lang="en-GB" dirty="0" smtClean="0"/>
              <a:t>public </a:t>
            </a:r>
            <a:r>
              <a:rPr lang="en-GB" dirty="0" smtClean="0"/>
              <a:t>good?</a:t>
            </a:r>
          </a:p>
          <a:p>
            <a:r>
              <a:rPr lang="en-GB" dirty="0" smtClean="0"/>
              <a:t>Who gains, who loses?</a:t>
            </a:r>
          </a:p>
          <a:p>
            <a:endParaRPr lang="en-GB" dirty="0"/>
          </a:p>
          <a:p>
            <a:r>
              <a:rPr lang="en-GB" dirty="0" smtClean="0"/>
              <a:t>What is the purpose / objective?</a:t>
            </a:r>
          </a:p>
          <a:p>
            <a:pPr lvl="1"/>
            <a:r>
              <a:rPr lang="en-GB" dirty="0" smtClean="0"/>
              <a:t>The direct purpose</a:t>
            </a:r>
          </a:p>
          <a:p>
            <a:pPr lvl="1"/>
            <a:r>
              <a:rPr lang="en-GB" dirty="0" smtClean="0"/>
              <a:t>The underlying purpose</a:t>
            </a:r>
          </a:p>
          <a:p>
            <a:pPr lvl="1"/>
            <a:r>
              <a:rPr lang="en-GB" dirty="0" smtClean="0"/>
              <a:t>The ultimate purpose</a:t>
            </a:r>
          </a:p>
          <a:p>
            <a:pPr lvl="1"/>
            <a:r>
              <a:rPr lang="en-GB" dirty="0" smtClean="0"/>
              <a:t>How does the current measure relate to this?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657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Public Policy: definition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6986528"/>
          </a:xfrm>
          <a:prstGeom prst="rect">
            <a:avLst/>
          </a:prstGeom>
          <a:solidFill>
            <a:schemeClr val="accent1"/>
          </a:solidFill>
          <a:ln w="539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3200" b="1" dirty="0" smtClean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 smtClean="0"/>
          </a:p>
          <a:p>
            <a:pPr algn="ctr"/>
            <a:r>
              <a:rPr lang="en-GB" sz="3200" b="1" dirty="0" smtClean="0"/>
              <a:t>Why?</a:t>
            </a:r>
            <a:endParaRPr lang="en-GB" sz="3200" b="1" dirty="0" smtClean="0"/>
          </a:p>
          <a:p>
            <a:pPr algn="ctr"/>
            <a:endParaRPr lang="en-GB" sz="3200" b="1" dirty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 smtClean="0"/>
          </a:p>
          <a:p>
            <a:pPr algn="ctr"/>
            <a:endParaRPr lang="en-GB" sz="3200" b="1" dirty="0"/>
          </a:p>
          <a:p>
            <a:pPr algn="ctr"/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08206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Microsimulation</a:t>
            </a:r>
            <a:r>
              <a:rPr lang="en-GB" dirty="0" smtClean="0"/>
              <a:t>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Who gains, who </a:t>
            </a:r>
            <a:r>
              <a:rPr lang="en-GB" dirty="0" smtClean="0"/>
              <a:t>loses </a:t>
            </a:r>
            <a:r>
              <a:rPr lang="en-GB" dirty="0" smtClean="0"/>
              <a:t>from particular policies or changes in policies?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But also: </a:t>
            </a:r>
          </a:p>
          <a:p>
            <a:pPr lvl="1"/>
            <a:r>
              <a:rPr lang="en-GB" dirty="0" smtClean="0"/>
              <a:t>Forecasting </a:t>
            </a:r>
            <a:r>
              <a:rPr lang="en-GB" dirty="0"/>
              <a:t>&amp; </a:t>
            </a:r>
            <a:r>
              <a:rPr lang="en-GB" dirty="0" err="1"/>
              <a:t>nowcasting</a:t>
            </a:r>
            <a:r>
              <a:rPr lang="en-GB" dirty="0"/>
              <a:t>; </a:t>
            </a:r>
            <a:endParaRPr lang="en-GB" dirty="0" smtClean="0"/>
          </a:p>
          <a:p>
            <a:pPr lvl="1"/>
            <a:r>
              <a:rPr lang="en-GB" dirty="0" smtClean="0"/>
              <a:t>Imputation </a:t>
            </a:r>
            <a:r>
              <a:rPr lang="en-GB" dirty="0"/>
              <a:t>missing values in </a:t>
            </a:r>
            <a:r>
              <a:rPr lang="en-GB" dirty="0" smtClean="0"/>
              <a:t>data</a:t>
            </a:r>
            <a:endParaRPr lang="en-GB" dirty="0"/>
          </a:p>
          <a:p>
            <a:pPr lvl="1"/>
            <a:r>
              <a:rPr lang="en-GB" dirty="0" smtClean="0"/>
              <a:t>Calculation of specific indicators (e.g. work incentives)</a:t>
            </a:r>
          </a:p>
          <a:p>
            <a:pPr lvl="1"/>
            <a:r>
              <a:rPr lang="en-GB" dirty="0" smtClean="0"/>
              <a:t>…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187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Simulations at the micro-level: take full account of heterogeneity in the population</a:t>
            </a:r>
          </a:p>
          <a:p>
            <a:endParaRPr lang="en-GB" dirty="0"/>
          </a:p>
          <a:p>
            <a:r>
              <a:rPr lang="en-GB" dirty="0" smtClean="0"/>
              <a:t>Three types (though boundaries are blurred):</a:t>
            </a:r>
          </a:p>
          <a:p>
            <a:pPr lvl="1"/>
            <a:r>
              <a:rPr lang="en-GB" dirty="0" smtClean="0"/>
              <a:t>Static: deterministic (+ reweighting)</a:t>
            </a:r>
          </a:p>
          <a:p>
            <a:pPr lvl="1"/>
            <a:r>
              <a:rPr lang="en-GB" dirty="0" smtClean="0"/>
              <a:t>Dynamic: allow characteristics of population to change</a:t>
            </a:r>
          </a:p>
          <a:p>
            <a:pPr lvl="1"/>
            <a:r>
              <a:rPr lang="en-GB" dirty="0" smtClean="0"/>
              <a:t>Behavioural: estimate policy effects on behaviour (e.g. labour supply)</a:t>
            </a:r>
          </a:p>
          <a:p>
            <a:pPr lvl="1"/>
            <a:endParaRPr lang="en-GB" dirty="0"/>
          </a:p>
          <a:p>
            <a:r>
              <a:rPr lang="en-GB" dirty="0" smtClean="0"/>
              <a:t>Also in other fields of study (e.g. schools, firms, transportation, …)</a:t>
            </a:r>
          </a:p>
          <a:p>
            <a:endParaRPr lang="en-GB" dirty="0"/>
          </a:p>
          <a:p>
            <a:r>
              <a:rPr lang="en-GB" dirty="0" smtClean="0"/>
              <a:t>Typically ‘what if’ questions =&gt; constructing counterfactuals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534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Advantages:</a:t>
            </a:r>
          </a:p>
          <a:p>
            <a:pPr lvl="1">
              <a:spcAft>
                <a:spcPts val="1200"/>
              </a:spcAft>
            </a:pPr>
            <a:endParaRPr lang="en-GB" dirty="0" smtClean="0"/>
          </a:p>
          <a:p>
            <a:pPr lvl="1">
              <a:spcAft>
                <a:spcPts val="1200"/>
              </a:spcAft>
            </a:pPr>
            <a:r>
              <a:rPr lang="en-GB" sz="2600" dirty="0" smtClean="0"/>
              <a:t>Full heterogeneity of population (&lt;-&gt; macro / representative agent models)</a:t>
            </a:r>
          </a:p>
          <a:p>
            <a:pPr lvl="1">
              <a:spcAft>
                <a:spcPts val="1200"/>
              </a:spcAft>
            </a:pPr>
            <a:r>
              <a:rPr lang="en-GB" sz="2600" dirty="0" smtClean="0"/>
              <a:t>Analysis of singular cases</a:t>
            </a:r>
          </a:p>
          <a:p>
            <a:pPr lvl="1">
              <a:spcAft>
                <a:spcPts val="1200"/>
              </a:spcAft>
            </a:pPr>
            <a:r>
              <a:rPr lang="en-GB" sz="2600" dirty="0" smtClean="0"/>
              <a:t>Counterfactual for same persons (cf. ‘fundamental problem of causality’)</a:t>
            </a:r>
          </a:p>
          <a:p>
            <a:pPr lvl="1">
              <a:spcAft>
                <a:spcPts val="1200"/>
              </a:spcAft>
            </a:pPr>
            <a:r>
              <a:rPr lang="en-GB" sz="2600" dirty="0" smtClean="0"/>
              <a:t>Decomposition of effects and identification of driving factors (cf. Lecture 9)</a:t>
            </a:r>
          </a:p>
        </p:txBody>
      </p:sp>
    </p:spTree>
    <p:extLst>
      <p:ext uri="{BB962C8B-B14F-4D97-AF65-F5344CB8AC3E}">
        <p14:creationId xmlns:p14="http://schemas.microsoft.com/office/powerpoint/2010/main" val="302809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Advantages (continued):</a:t>
            </a:r>
          </a:p>
          <a:p>
            <a:pPr lvl="1">
              <a:spcAft>
                <a:spcPts val="1200"/>
              </a:spcAft>
            </a:pPr>
            <a:endParaRPr lang="en-GB" dirty="0" smtClean="0"/>
          </a:p>
          <a:p>
            <a:pPr lvl="1">
              <a:spcAft>
                <a:spcPts val="1200"/>
              </a:spcAft>
            </a:pPr>
            <a:r>
              <a:rPr lang="en-GB" dirty="0" smtClean="0"/>
              <a:t>Interactions between policies + interactions between individuals taken into account: no SUTVA assumption required (to be nuanced)</a:t>
            </a:r>
          </a:p>
          <a:p>
            <a:pPr lvl="1">
              <a:spcAft>
                <a:spcPts val="1200"/>
              </a:spcAft>
            </a:pPr>
            <a:r>
              <a:rPr lang="en-GB" dirty="0" smtClean="0"/>
              <a:t>Not only average effect, but complete distribution of effect</a:t>
            </a:r>
          </a:p>
          <a:p>
            <a:pPr lvl="1">
              <a:spcAft>
                <a:spcPts val="1200"/>
              </a:spcAft>
            </a:pPr>
            <a:r>
              <a:rPr lang="en-GB" dirty="0" smtClean="0"/>
              <a:t>With representative data (in contrast to ‘model family simulations’)</a:t>
            </a:r>
          </a:p>
          <a:p>
            <a:pPr lvl="1">
              <a:spcAft>
                <a:spcPts val="1200"/>
              </a:spcAft>
            </a:pPr>
            <a:r>
              <a:rPr lang="en-GB" dirty="0" smtClean="0"/>
              <a:t>Both ex-ante and ex-post evaluations are possible (causes of effects and effects of causes)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675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pPr>
              <a:buFont typeface="Symbol"/>
              <a:buChar char="Þ"/>
            </a:pPr>
            <a:r>
              <a:rPr lang="en-GB" dirty="0" smtClean="0"/>
              <a:t>Important tool in the toolkit of those evaluating macro-level policies!!!</a:t>
            </a:r>
          </a:p>
          <a:p>
            <a:pPr>
              <a:buFont typeface="Symbol"/>
              <a:buChar char="Þ"/>
            </a:pPr>
            <a:endParaRPr lang="en-GB" dirty="0"/>
          </a:p>
          <a:p>
            <a:pPr>
              <a:buFont typeface="Symbol"/>
              <a:buChar char="Þ"/>
            </a:pPr>
            <a:r>
              <a:rPr lang="en-GB" dirty="0" smtClean="0"/>
              <a:t>But limitations should not be overlooked, combination with other research techniques is always warranted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1909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Limitations</a:t>
            </a:r>
          </a:p>
          <a:p>
            <a:r>
              <a:rPr lang="en-GB" dirty="0" smtClean="0"/>
              <a:t>Data quality </a:t>
            </a:r>
          </a:p>
          <a:p>
            <a:pPr lvl="1"/>
            <a:r>
              <a:rPr lang="en-GB" dirty="0" smtClean="0"/>
              <a:t>measurement error, missing variables (e.g. wealth, contribution record), representativeness,  sample size…</a:t>
            </a:r>
          </a:p>
          <a:p>
            <a:pPr lvl="1"/>
            <a:r>
              <a:rPr lang="en-GB" dirty="0" smtClean="0"/>
              <a:t>Sampling &amp; non-sampling errors are important!</a:t>
            </a:r>
          </a:p>
          <a:p>
            <a:pPr lvl="1"/>
            <a:r>
              <a:rPr lang="en-GB" dirty="0" smtClean="0"/>
              <a:t>Mismatch with existing administrative aggregate data</a:t>
            </a:r>
          </a:p>
          <a:p>
            <a:endParaRPr lang="en-GB" dirty="0" smtClean="0"/>
          </a:p>
          <a:p>
            <a:r>
              <a:rPr lang="en-GB" dirty="0" smtClean="0"/>
              <a:t>Quality simulation model:</a:t>
            </a:r>
          </a:p>
          <a:p>
            <a:pPr lvl="1"/>
            <a:r>
              <a:rPr lang="en-GB" dirty="0" smtClean="0"/>
              <a:t>Not all policies simulated (lack of data &amp; complexity, e.g. pensions)</a:t>
            </a:r>
          </a:p>
          <a:p>
            <a:pPr lvl="1"/>
            <a:r>
              <a:rPr lang="en-GB" dirty="0" smtClean="0"/>
              <a:t>Non-take up and tax evasion not adequately modelled</a:t>
            </a:r>
          </a:p>
          <a:p>
            <a:pPr lvl="1"/>
            <a:r>
              <a:rPr lang="en-GB" dirty="0" smtClean="0"/>
              <a:t>Discretionary and local measures not adequately modelled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01125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Characteristics of </a:t>
            </a:r>
            <a:r>
              <a:rPr lang="en-GB" dirty="0" err="1" smtClean="0"/>
              <a:t>microsimulation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Limitations</a:t>
            </a:r>
          </a:p>
          <a:p>
            <a:r>
              <a:rPr lang="en-GB" dirty="0" smtClean="0"/>
              <a:t>First-order </a:t>
            </a:r>
            <a:r>
              <a:rPr lang="en-GB" dirty="0"/>
              <a:t>effects: direct </a:t>
            </a:r>
            <a:r>
              <a:rPr lang="en-GB" dirty="0" smtClean="0"/>
              <a:t>effect (“morning-after effect”)</a:t>
            </a:r>
            <a:endParaRPr lang="en-GB" dirty="0"/>
          </a:p>
          <a:p>
            <a:pPr lvl="1"/>
            <a:r>
              <a:rPr lang="en-GB" dirty="0"/>
              <a:t>Fixed vs. floating poverty line</a:t>
            </a:r>
          </a:p>
          <a:p>
            <a:endParaRPr lang="en-GB" dirty="0" smtClean="0"/>
          </a:p>
          <a:p>
            <a:r>
              <a:rPr lang="en-GB" dirty="0" smtClean="0"/>
              <a:t>Second-order effects: behavioural changes</a:t>
            </a:r>
          </a:p>
          <a:p>
            <a:pPr lvl="1"/>
            <a:r>
              <a:rPr lang="en-GB" dirty="0" smtClean="0"/>
              <a:t>Labour supply models</a:t>
            </a:r>
          </a:p>
          <a:p>
            <a:pPr lvl="1"/>
            <a:r>
              <a:rPr lang="en-GB" dirty="0" smtClean="0"/>
              <a:t>Models of consumption (e.g. estimate effect on VAT)</a:t>
            </a:r>
          </a:p>
          <a:p>
            <a:pPr lvl="1"/>
            <a:r>
              <a:rPr lang="en-GB" dirty="0" smtClean="0"/>
              <a:t>Demographic effects, …</a:t>
            </a:r>
          </a:p>
          <a:p>
            <a:pPr lvl="1"/>
            <a:r>
              <a:rPr lang="en-GB" dirty="0" smtClean="0"/>
              <a:t>(Reweighting vs. simulation)</a:t>
            </a:r>
          </a:p>
          <a:p>
            <a:pPr lvl="1"/>
            <a:endParaRPr lang="en-GB" dirty="0"/>
          </a:p>
          <a:p>
            <a:r>
              <a:rPr lang="en-GB" dirty="0" smtClean="0"/>
              <a:t>‘Third-order’: general equilibrium (inflation, labour demand, …)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=&gt; Second, and third order effect may substantially change conclusion! Caution is necessary!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2246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Budget neutrality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Adding benefits without taxes or other shifts in policies captures very partial redistributive effect</a:t>
            </a:r>
          </a:p>
          <a:p>
            <a:endParaRPr lang="en-GB" dirty="0"/>
          </a:p>
          <a:p>
            <a:r>
              <a:rPr lang="en-GB" dirty="0" smtClean="0"/>
              <a:t>Second-order assumptions even stronger</a:t>
            </a:r>
          </a:p>
          <a:p>
            <a:endParaRPr lang="en-GB" dirty="0"/>
          </a:p>
          <a:p>
            <a:r>
              <a:rPr lang="en-GB" dirty="0" smtClean="0"/>
              <a:t>But not all taxes simulated, budget neutrality not always helpful requirement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0891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Reforming child benefits in Belgium: an exercise with MEFISTO</a:t>
            </a:r>
          </a:p>
          <a:p>
            <a:endParaRPr lang="en-GB" dirty="0"/>
          </a:p>
          <a:p>
            <a:r>
              <a:rPr lang="en-GB" dirty="0" smtClean="0"/>
              <a:t>Groups 2-3 persons</a:t>
            </a:r>
          </a:p>
          <a:p>
            <a:endParaRPr lang="en-GB" dirty="0"/>
          </a:p>
          <a:p>
            <a:r>
              <a:rPr lang="en-GB" dirty="0" smtClean="0"/>
              <a:t>Next Lecture: discussion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6956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104456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nl-BE" sz="2200" dirty="0"/>
              <a:t>Van Mechelen, N., and Verbist, G. (2005), 'Simulatiemodellen: instrumenten voor </a:t>
            </a:r>
            <a:r>
              <a:rPr lang="nl-BE" sz="2200" dirty="0" err="1"/>
              <a:t>sociaal-economisch</a:t>
            </a:r>
            <a:r>
              <a:rPr lang="nl-BE" sz="2200" dirty="0"/>
              <a:t> onderzoek en beleid' in </a:t>
            </a:r>
            <a:r>
              <a:rPr lang="nl-BE" sz="2200" i="1" dirty="0"/>
              <a:t>Tijdschrift voor sociologie</a:t>
            </a:r>
            <a:r>
              <a:rPr lang="nl-BE" sz="2200" dirty="0"/>
              <a:t>, 26(1/2): 137-153. [</a:t>
            </a:r>
            <a:r>
              <a:rPr lang="nl-BE" sz="2200" dirty="0" err="1"/>
              <a:t>compulsory</a:t>
            </a:r>
            <a:r>
              <a:rPr lang="nl-BE" sz="2200" dirty="0"/>
              <a:t>]</a:t>
            </a:r>
          </a:p>
          <a:p>
            <a:pPr>
              <a:spcBef>
                <a:spcPts val="1200"/>
              </a:spcBef>
            </a:pPr>
            <a:endParaRPr lang="nl-BE" sz="2200" dirty="0"/>
          </a:p>
          <a:p>
            <a:pPr>
              <a:spcBef>
                <a:spcPts val="1200"/>
              </a:spcBef>
            </a:pPr>
            <a:r>
              <a:rPr lang="en-GB" sz="2200" dirty="0"/>
              <a:t>Figari, F., Paulus, A., and Sutherland, H. (2015), '</a:t>
            </a:r>
            <a:r>
              <a:rPr lang="en-GB" sz="2200" dirty="0" err="1"/>
              <a:t>Microsimulation</a:t>
            </a:r>
            <a:r>
              <a:rPr lang="en-GB" sz="2200" dirty="0"/>
              <a:t> and Policy Analysis', in Anthony, B. A. and François, B. (eds.), </a:t>
            </a:r>
            <a:r>
              <a:rPr lang="en-GB" sz="2200" i="1" dirty="0"/>
              <a:t>Handbook of Income Distribution</a:t>
            </a:r>
            <a:r>
              <a:rPr lang="en-GB" sz="2200" dirty="0"/>
              <a:t>, Oxford: Elsevier, pp. 2141-2221. [background]</a:t>
            </a: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41099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25540</TotalTime>
  <Words>1016</Words>
  <Application>Microsoft Office PowerPoint</Application>
  <PresentationFormat>On-screen Show (4:3)</PresentationFormat>
  <Paragraphs>195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Symbol</vt:lpstr>
      <vt:lpstr>Office Theme</vt:lpstr>
      <vt:lpstr>Maatschappij, Beleid en Evaluatie</vt:lpstr>
      <vt:lpstr>Follow up brief evaluation</vt:lpstr>
      <vt:lpstr>Lecture 8</vt:lpstr>
      <vt:lpstr>Main questions this lecture</vt:lpstr>
      <vt:lpstr>Background texts</vt:lpstr>
      <vt:lpstr>1. Detailed example</vt:lpstr>
      <vt:lpstr>1. Detailed example</vt:lpstr>
      <vt:lpstr>Relevant indicators</vt:lpstr>
      <vt:lpstr>Microsimulation questions</vt:lpstr>
      <vt:lpstr>Crucial questions</vt:lpstr>
      <vt:lpstr>Public Policy: definition</vt:lpstr>
      <vt:lpstr>Crucial questions</vt:lpstr>
      <vt:lpstr>Public Policy: definition</vt:lpstr>
      <vt:lpstr>Microsimulation questions</vt:lpstr>
      <vt:lpstr>Characteristics of microsimulation</vt:lpstr>
      <vt:lpstr>Characteristics of microsimulation</vt:lpstr>
      <vt:lpstr>Characteristics of microsimulation</vt:lpstr>
      <vt:lpstr>Characteristics of microsimulation</vt:lpstr>
      <vt:lpstr>Characteristics of microsimulation</vt:lpstr>
      <vt:lpstr>Characteristics of microsimulation</vt:lpstr>
      <vt:lpstr>Budget neutrality</vt:lpstr>
      <vt:lpstr>Assignment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Goedemé Tim</dc:creator>
  <cp:lastModifiedBy>Goedemé Tim</cp:lastModifiedBy>
  <cp:revision>577</cp:revision>
  <dcterms:created xsi:type="dcterms:W3CDTF">2015-09-25T18:41:52Z</dcterms:created>
  <dcterms:modified xsi:type="dcterms:W3CDTF">2020-02-15T21:56:50Z</dcterms:modified>
</cp:coreProperties>
</file>