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57"/>
  </p:notesMasterIdLst>
  <p:sldIdLst>
    <p:sldId id="256" r:id="rId2"/>
    <p:sldId id="375" r:id="rId3"/>
    <p:sldId id="366" r:id="rId4"/>
    <p:sldId id="367" r:id="rId5"/>
    <p:sldId id="267" r:id="rId6"/>
    <p:sldId id="379" r:id="rId7"/>
    <p:sldId id="401" r:id="rId8"/>
    <p:sldId id="403" r:id="rId9"/>
    <p:sldId id="404" r:id="rId10"/>
    <p:sldId id="402" r:id="rId11"/>
    <p:sldId id="405" r:id="rId12"/>
    <p:sldId id="400" r:id="rId13"/>
    <p:sldId id="376" r:id="rId14"/>
    <p:sldId id="382" r:id="rId15"/>
    <p:sldId id="406" r:id="rId16"/>
    <p:sldId id="383" r:id="rId17"/>
    <p:sldId id="384" r:id="rId18"/>
    <p:sldId id="409" r:id="rId19"/>
    <p:sldId id="385" r:id="rId20"/>
    <p:sldId id="387" r:id="rId21"/>
    <p:sldId id="388" r:id="rId22"/>
    <p:sldId id="411" r:id="rId23"/>
    <p:sldId id="390" r:id="rId24"/>
    <p:sldId id="389" r:id="rId25"/>
    <p:sldId id="391" r:id="rId26"/>
    <p:sldId id="392" r:id="rId27"/>
    <p:sldId id="394" r:id="rId28"/>
    <p:sldId id="398" r:id="rId29"/>
    <p:sldId id="412" r:id="rId30"/>
    <p:sldId id="395" r:id="rId31"/>
    <p:sldId id="396" r:id="rId32"/>
    <p:sldId id="413" r:id="rId33"/>
    <p:sldId id="397" r:id="rId34"/>
    <p:sldId id="415" r:id="rId35"/>
    <p:sldId id="416" r:id="rId36"/>
    <p:sldId id="410" r:id="rId37"/>
    <p:sldId id="418" r:id="rId38"/>
    <p:sldId id="419" r:id="rId39"/>
    <p:sldId id="420" r:id="rId40"/>
    <p:sldId id="421" r:id="rId41"/>
    <p:sldId id="430" r:id="rId42"/>
    <p:sldId id="431" r:id="rId43"/>
    <p:sldId id="432" r:id="rId44"/>
    <p:sldId id="433" r:id="rId45"/>
    <p:sldId id="434" r:id="rId46"/>
    <p:sldId id="399" r:id="rId47"/>
    <p:sldId id="423" r:id="rId48"/>
    <p:sldId id="424" r:id="rId49"/>
    <p:sldId id="425" r:id="rId50"/>
    <p:sldId id="407" r:id="rId51"/>
    <p:sldId id="408" r:id="rId52"/>
    <p:sldId id="417" r:id="rId53"/>
    <p:sldId id="365" r:id="rId54"/>
    <p:sldId id="414" r:id="rId55"/>
    <p:sldId id="371" r:id="rId56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CEC"/>
    <a:srgbClr val="3F3B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4" autoAdjust="0"/>
    <p:restoredTop sz="78440" autoAdjust="0"/>
  </p:normalViewPr>
  <p:slideViewPr>
    <p:cSldViewPr>
      <p:cViewPr varScale="1">
        <p:scale>
          <a:sx n="64" d="100"/>
          <a:sy n="64" d="100"/>
        </p:scale>
        <p:origin x="191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2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BCD00-A5F1-4865-BF11-6F1982AE5A7D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63C61-DD4E-466E-B8FB-A3A30945AE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022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Start met </a:t>
            </a:r>
            <a:r>
              <a:rPr lang="en-GB" dirty="0" err="1" smtClean="0"/>
              <a:t>namen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vragen</a:t>
            </a:r>
            <a:r>
              <a:rPr lang="en-GB" dirty="0" smtClean="0"/>
              <a:t> + </a:t>
            </a:r>
            <a:r>
              <a:rPr lang="en-GB" dirty="0" err="1" smtClean="0"/>
              <a:t>vragen</a:t>
            </a:r>
            <a:r>
              <a:rPr lang="en-GB" dirty="0" smtClean="0"/>
              <a:t> of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nog</a:t>
            </a:r>
            <a:r>
              <a:rPr lang="en-GB" dirty="0" smtClean="0"/>
              <a:t> </a:t>
            </a:r>
            <a:r>
              <a:rPr lang="en-GB" dirty="0" err="1" smtClean="0"/>
              <a:t>onduidelijkheden</a:t>
            </a:r>
            <a:r>
              <a:rPr lang="en-GB" dirty="0" smtClean="0"/>
              <a:t> </a:t>
            </a:r>
            <a:r>
              <a:rPr lang="en-GB" dirty="0" err="1" smtClean="0"/>
              <a:t>waren</a:t>
            </a:r>
            <a:r>
              <a:rPr lang="en-GB" dirty="0" smtClean="0"/>
              <a:t> </a:t>
            </a:r>
            <a:r>
              <a:rPr lang="en-GB" dirty="0" err="1" smtClean="0"/>
              <a:t>bij</a:t>
            </a:r>
            <a:r>
              <a:rPr lang="en-GB" dirty="0" smtClean="0"/>
              <a:t> </a:t>
            </a:r>
            <a:r>
              <a:rPr lang="en-GB" dirty="0" err="1" smtClean="0"/>
              <a:t>vorige</a:t>
            </a:r>
            <a:r>
              <a:rPr lang="en-GB" dirty="0" smtClean="0"/>
              <a:t> les /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kennen</a:t>
            </a:r>
            <a:r>
              <a:rPr lang="en-GB" dirty="0" smtClean="0"/>
              <a:t> </a:t>
            </a:r>
            <a:r>
              <a:rPr lang="en-GB" dirty="0" err="1" smtClean="0"/>
              <a:t>leerstof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97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Ask: what is causality, how can we identify it?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189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Ask</a:t>
            </a:r>
            <a:r>
              <a:rPr lang="en-GB" baseline="0" dirty="0" smtClean="0"/>
              <a:t> first about what they understand under causality and how causality could be identified.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90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Contiguous: </a:t>
            </a:r>
            <a:r>
              <a:rPr lang="en-GB" baseline="0" dirty="0" err="1" smtClean="0"/>
              <a:t>aangrenzend</a:t>
            </a:r>
            <a:endParaRPr lang="en-GB" baseline="0" dirty="0" smtClean="0"/>
          </a:p>
          <a:p>
            <a:endParaRPr lang="en-GB" dirty="0" smtClean="0"/>
          </a:p>
          <a:p>
            <a:r>
              <a:rPr lang="en-GB" dirty="0" smtClean="0"/>
              <a:t>What with Day and</a:t>
            </a:r>
            <a:r>
              <a:rPr lang="en-GB" baseline="0" dirty="0" smtClean="0"/>
              <a:t> Night?</a:t>
            </a:r>
          </a:p>
          <a:p>
            <a:r>
              <a:rPr lang="en-GB" baseline="0" dirty="0" smtClean="0"/>
              <a:t>What with lagged effects?</a:t>
            </a:r>
          </a:p>
          <a:p>
            <a:r>
              <a:rPr lang="en-GB" baseline="0" dirty="0" smtClean="0"/>
              <a:t>What with multiple causes?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236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Contiguous: </a:t>
            </a:r>
            <a:r>
              <a:rPr lang="en-GB" baseline="0" dirty="0" err="1" smtClean="0"/>
              <a:t>aangrenzend</a:t>
            </a:r>
            <a:endParaRPr lang="en-GB" baseline="0" dirty="0" smtClean="0"/>
          </a:p>
          <a:p>
            <a:endParaRPr lang="en-GB" dirty="0" smtClean="0"/>
          </a:p>
          <a:p>
            <a:r>
              <a:rPr lang="en-GB" dirty="0" smtClean="0"/>
              <a:t>What with Day and</a:t>
            </a:r>
            <a:r>
              <a:rPr lang="en-GB" baseline="0" dirty="0" smtClean="0"/>
              <a:t> Night?</a:t>
            </a:r>
          </a:p>
          <a:p>
            <a:r>
              <a:rPr lang="en-GB" baseline="0" dirty="0" smtClean="0"/>
              <a:t>What with lagged effects?</a:t>
            </a:r>
          </a:p>
          <a:p>
            <a:r>
              <a:rPr lang="en-GB" baseline="0" dirty="0" smtClean="0"/>
              <a:t>What with </a:t>
            </a:r>
            <a:r>
              <a:rPr lang="en-GB" baseline="0" smtClean="0"/>
              <a:t>multiple causes?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2363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Contiguous: </a:t>
            </a:r>
            <a:r>
              <a:rPr lang="en-GB" baseline="0" dirty="0" err="1" smtClean="0"/>
              <a:t>aangrenzend</a:t>
            </a:r>
            <a:endParaRPr lang="en-GB" baseline="0" dirty="0" smtClean="0"/>
          </a:p>
          <a:p>
            <a:endParaRPr lang="en-GB" dirty="0" smtClean="0"/>
          </a:p>
          <a:p>
            <a:r>
              <a:rPr lang="en-GB" dirty="0" smtClean="0"/>
              <a:t>What with Day and</a:t>
            </a:r>
            <a:r>
              <a:rPr lang="en-GB" baseline="0" dirty="0" smtClean="0"/>
              <a:t> Night?</a:t>
            </a:r>
          </a:p>
          <a:p>
            <a:r>
              <a:rPr lang="en-GB" baseline="0" dirty="0" smtClean="0"/>
              <a:t>What with lagged effects?</a:t>
            </a:r>
          </a:p>
          <a:p>
            <a:r>
              <a:rPr lang="en-GB" baseline="0" dirty="0" smtClean="0"/>
              <a:t>What with </a:t>
            </a:r>
            <a:r>
              <a:rPr lang="en-GB" baseline="0" smtClean="0"/>
              <a:t>multiple causes?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2363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Contiguous: </a:t>
            </a:r>
            <a:r>
              <a:rPr lang="en-GB" baseline="0" dirty="0" err="1" smtClean="0"/>
              <a:t>aangrenzend</a:t>
            </a:r>
            <a:endParaRPr lang="en-GB" baseline="0" dirty="0" smtClean="0"/>
          </a:p>
          <a:p>
            <a:endParaRPr lang="en-GB" dirty="0" smtClean="0"/>
          </a:p>
          <a:p>
            <a:r>
              <a:rPr lang="en-GB" dirty="0" smtClean="0"/>
              <a:t>What with Day and</a:t>
            </a:r>
            <a:r>
              <a:rPr lang="en-GB" baseline="0" dirty="0" smtClean="0"/>
              <a:t> Night?</a:t>
            </a:r>
          </a:p>
          <a:p>
            <a:r>
              <a:rPr lang="en-GB" baseline="0" dirty="0" smtClean="0"/>
              <a:t>What with lagged effects?</a:t>
            </a:r>
          </a:p>
          <a:p>
            <a:r>
              <a:rPr lang="en-GB" baseline="0" dirty="0" smtClean="0"/>
              <a:t>What with </a:t>
            </a:r>
            <a:r>
              <a:rPr lang="en-GB" baseline="0" smtClean="0"/>
              <a:t>multiple causes?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236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Contiguous: </a:t>
            </a:r>
            <a:r>
              <a:rPr lang="en-GB" baseline="0" dirty="0" err="1" smtClean="0"/>
              <a:t>aangrenzend</a:t>
            </a:r>
            <a:endParaRPr lang="en-GB" baseline="0" dirty="0" smtClean="0"/>
          </a:p>
          <a:p>
            <a:endParaRPr lang="en-GB" dirty="0" smtClean="0"/>
          </a:p>
          <a:p>
            <a:r>
              <a:rPr lang="en-GB" dirty="0" smtClean="0"/>
              <a:t>What with Day and</a:t>
            </a:r>
            <a:r>
              <a:rPr lang="en-GB" baseline="0" dirty="0" smtClean="0"/>
              <a:t> Night?</a:t>
            </a:r>
          </a:p>
          <a:p>
            <a:r>
              <a:rPr lang="en-GB" baseline="0" dirty="0" smtClean="0"/>
              <a:t>What with lagged effects?</a:t>
            </a:r>
          </a:p>
          <a:p>
            <a:r>
              <a:rPr lang="en-GB" baseline="0" dirty="0" smtClean="0"/>
              <a:t>What with </a:t>
            </a:r>
            <a:r>
              <a:rPr lang="en-GB" baseline="0" smtClean="0"/>
              <a:t>multiple causes?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2363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Contiguous: </a:t>
            </a:r>
            <a:r>
              <a:rPr lang="en-GB" baseline="0" dirty="0" err="1" smtClean="0"/>
              <a:t>aangrenzend</a:t>
            </a:r>
            <a:endParaRPr lang="en-GB" baseline="0" dirty="0" smtClean="0"/>
          </a:p>
          <a:p>
            <a:endParaRPr lang="en-GB" dirty="0" smtClean="0"/>
          </a:p>
          <a:p>
            <a:r>
              <a:rPr lang="en-GB" dirty="0" smtClean="0"/>
              <a:t>What with Day and</a:t>
            </a:r>
            <a:r>
              <a:rPr lang="en-GB" baseline="0" dirty="0" smtClean="0"/>
              <a:t> Night?</a:t>
            </a:r>
          </a:p>
          <a:p>
            <a:r>
              <a:rPr lang="en-GB" baseline="0" dirty="0" smtClean="0"/>
              <a:t>What with lagged effects?</a:t>
            </a:r>
          </a:p>
          <a:p>
            <a:r>
              <a:rPr lang="en-GB" baseline="0" dirty="0" smtClean="0"/>
              <a:t>What with </a:t>
            </a:r>
            <a:r>
              <a:rPr lang="en-GB" baseline="0" smtClean="0"/>
              <a:t>multiple causes?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2363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Contiguous: </a:t>
            </a:r>
            <a:r>
              <a:rPr lang="en-GB" baseline="0" dirty="0" err="1" smtClean="0"/>
              <a:t>aangrenzend</a:t>
            </a:r>
            <a:endParaRPr lang="en-GB" baseline="0" dirty="0" smtClean="0"/>
          </a:p>
          <a:p>
            <a:endParaRPr lang="en-GB" dirty="0" smtClean="0"/>
          </a:p>
          <a:p>
            <a:r>
              <a:rPr lang="en-GB" dirty="0" smtClean="0"/>
              <a:t>What with Day and</a:t>
            </a:r>
            <a:r>
              <a:rPr lang="en-GB" baseline="0" dirty="0" smtClean="0"/>
              <a:t> Night?</a:t>
            </a:r>
          </a:p>
          <a:p>
            <a:r>
              <a:rPr lang="en-GB" baseline="0" dirty="0" smtClean="0"/>
              <a:t>What with lagged effects?</a:t>
            </a:r>
          </a:p>
          <a:p>
            <a:r>
              <a:rPr lang="en-GB" baseline="0" dirty="0" smtClean="0"/>
              <a:t>What with </a:t>
            </a:r>
            <a:r>
              <a:rPr lang="en-GB" baseline="0" smtClean="0"/>
              <a:t>multiple causes?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2363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Contiguous: </a:t>
            </a:r>
            <a:r>
              <a:rPr lang="en-GB" baseline="0" dirty="0" err="1" smtClean="0"/>
              <a:t>aangrenzend</a:t>
            </a:r>
            <a:endParaRPr lang="en-GB" baseline="0" dirty="0" smtClean="0"/>
          </a:p>
          <a:p>
            <a:endParaRPr lang="en-GB" dirty="0" smtClean="0"/>
          </a:p>
          <a:p>
            <a:r>
              <a:rPr lang="en-GB" dirty="0" smtClean="0"/>
              <a:t>What with Day and</a:t>
            </a:r>
            <a:r>
              <a:rPr lang="en-GB" baseline="0" dirty="0" smtClean="0"/>
              <a:t> Night?</a:t>
            </a:r>
          </a:p>
          <a:p>
            <a:r>
              <a:rPr lang="en-GB" baseline="0" dirty="0" smtClean="0"/>
              <a:t>What with lagged effects?</a:t>
            </a:r>
          </a:p>
          <a:p>
            <a:r>
              <a:rPr lang="en-GB" baseline="0" dirty="0" smtClean="0"/>
              <a:t>What with multiple causes?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2363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(One observation of a cause followed by an effect is sufficient for establishing causation if it can be shown that in a most similar world without the cause, the effect does not occur)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700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055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726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3F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3033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9296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168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253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6854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7692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4042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203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3370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4020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36C07-7E76-46D3-B86B-6AF7C60E533E}" type="datetimeFigureOut">
              <a:rPr lang="nl-NL" smtClean="0"/>
              <a:t>15-2-2020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787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Maatschappij</a:t>
            </a:r>
            <a:r>
              <a:rPr lang="en-GB" dirty="0" smtClean="0"/>
              <a:t>, </a:t>
            </a:r>
            <a:r>
              <a:rPr lang="en-GB" dirty="0" err="1" smtClean="0"/>
              <a:t>Beleid</a:t>
            </a:r>
            <a:r>
              <a:rPr lang="en-GB" dirty="0" smtClean="0"/>
              <a:t> en </a:t>
            </a:r>
            <a:r>
              <a:rPr lang="en-GB" dirty="0" err="1" smtClean="0"/>
              <a:t>Evaluatie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Tim Goedemé</a:t>
            </a:r>
          </a:p>
          <a:p>
            <a:r>
              <a:rPr lang="en-GB" dirty="0" smtClean="0"/>
              <a:t>tim.goedeme@uantwerpen.be</a:t>
            </a:r>
          </a:p>
          <a:p>
            <a:endParaRPr lang="en-GB" dirty="0"/>
          </a:p>
          <a:p>
            <a:r>
              <a:rPr lang="en-GB" dirty="0" smtClean="0"/>
              <a:t>Les 7 – 10/11/2015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138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Q&amp;A course so far, brief evaluation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r>
              <a:rPr lang="en-GB" dirty="0" smtClean="0"/>
              <a:t>Interim evaluation of course</a:t>
            </a:r>
          </a:p>
          <a:p>
            <a:endParaRPr lang="en-GB" dirty="0"/>
          </a:p>
          <a:p>
            <a:r>
              <a:rPr lang="en-GB" dirty="0" smtClean="0"/>
              <a:t>Three types of texts:</a:t>
            </a:r>
          </a:p>
          <a:p>
            <a:pPr lvl="1"/>
            <a:r>
              <a:rPr lang="en-GB" dirty="0" smtClean="0"/>
              <a:t>Texts to study: slides help to understand texts</a:t>
            </a:r>
          </a:p>
          <a:p>
            <a:pPr lvl="1"/>
            <a:r>
              <a:rPr lang="en-GB" dirty="0" smtClean="0"/>
              <a:t>Texts to read: texts help to understand slides</a:t>
            </a:r>
          </a:p>
          <a:p>
            <a:pPr lvl="1"/>
            <a:r>
              <a:rPr lang="en-GB" dirty="0" smtClean="0"/>
              <a:t>Background texts: most relevant texts with additional material on which I have drawn</a:t>
            </a:r>
          </a:p>
          <a:p>
            <a:pPr lvl="1"/>
            <a:endParaRPr lang="en-GB" dirty="0"/>
          </a:p>
          <a:p>
            <a:r>
              <a:rPr lang="en-GB" dirty="0" smtClean="0"/>
              <a:t>Questions and answers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433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Lecture 7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 smtClean="0"/>
              <a:t>Causality and public policy</a:t>
            </a:r>
          </a:p>
          <a:p>
            <a:pPr marL="0" indent="0" algn="ctr">
              <a:buNone/>
            </a:pPr>
            <a:endParaRPr lang="en-GB" dirty="0"/>
          </a:p>
          <a:p>
            <a:pPr marL="514350" indent="-514350" algn="just">
              <a:buAutoNum type="arabicPeriod"/>
            </a:pPr>
            <a:r>
              <a:rPr lang="en-GB" dirty="0" smtClean="0"/>
              <a:t>Types of causal relationships</a:t>
            </a:r>
          </a:p>
          <a:p>
            <a:pPr marL="514350" indent="-514350" algn="just">
              <a:buAutoNum type="arabicPeriod"/>
            </a:pPr>
            <a:r>
              <a:rPr lang="en-GB" dirty="0" smtClean="0"/>
              <a:t>Frameworks for thinking about causality</a:t>
            </a:r>
          </a:p>
          <a:p>
            <a:pPr marL="514350" indent="-514350" algn="just">
              <a:buAutoNum type="arabicPeriod"/>
            </a:pPr>
            <a:r>
              <a:rPr lang="en-GB" dirty="0" smtClean="0"/>
              <a:t>The </a:t>
            </a:r>
            <a:r>
              <a:rPr lang="en-GB" dirty="0" err="1" smtClean="0"/>
              <a:t>Neymar</a:t>
            </a:r>
            <a:r>
              <a:rPr lang="en-GB" dirty="0" smtClean="0"/>
              <a:t>-Rubin-Holland approach</a:t>
            </a:r>
          </a:p>
          <a:p>
            <a:pPr marL="514350" indent="-514350" algn="just">
              <a:buAutoNum type="arabicPeriod"/>
            </a:pPr>
            <a:r>
              <a:rPr lang="en-GB" dirty="0" smtClean="0"/>
              <a:t>Questions for causal analysis </a:t>
            </a:r>
          </a:p>
          <a:p>
            <a:pPr marL="514350" indent="-514350" algn="just">
              <a:buAutoNum type="arabicPeriod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45482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Main questions this lecture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 smtClean="0"/>
              <a:t>What is causality?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 smtClean="0"/>
              <a:t>What type of causality should be of interest to policy makers?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 smtClean="0"/>
              <a:t>Are randomised controlled trials the ideal for evidence-based policy? Are they sufficient? Why (not)?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 smtClean="0"/>
              <a:t>Please explain…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047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/>
          <a:lstStyle/>
          <a:p>
            <a:r>
              <a:rPr lang="en-GB" dirty="0" smtClean="0"/>
              <a:t>Background texts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346" y="835496"/>
            <a:ext cx="8229600" cy="52578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GB" sz="2200" dirty="0"/>
              <a:t>Brady, H. E. (2008), 'Causation and explanation in social science', in Box-</a:t>
            </a:r>
            <a:r>
              <a:rPr lang="en-GB" sz="2200" dirty="0" err="1"/>
              <a:t>Steffensmeier</a:t>
            </a:r>
            <a:r>
              <a:rPr lang="en-GB" sz="2200" dirty="0"/>
              <a:t>, J. M., Brady, H. E. and Collier, D. (eds.), The Oxford Handbook of Political Methodology, Oxford: Oxford University Press, pp. 217-270</a:t>
            </a:r>
            <a:r>
              <a:rPr lang="en-GB" sz="2200" dirty="0" smtClean="0"/>
              <a:t>. [compulsory]</a:t>
            </a:r>
          </a:p>
          <a:p>
            <a:pPr>
              <a:spcBef>
                <a:spcPts val="1200"/>
              </a:spcBef>
            </a:pPr>
            <a:endParaRPr lang="en-GB" sz="2200" dirty="0" smtClean="0"/>
          </a:p>
          <a:p>
            <a:pPr>
              <a:spcBef>
                <a:spcPts val="1200"/>
              </a:spcBef>
            </a:pPr>
            <a:r>
              <a:rPr lang="en-GB" sz="2200" dirty="0" err="1" smtClean="0"/>
              <a:t>Angrist</a:t>
            </a:r>
            <a:r>
              <a:rPr lang="en-GB" sz="2200" dirty="0"/>
              <a:t>, J. D., and </a:t>
            </a:r>
            <a:r>
              <a:rPr lang="en-GB" sz="2200" dirty="0" err="1"/>
              <a:t>Pischke</a:t>
            </a:r>
            <a:r>
              <a:rPr lang="en-GB" sz="2200" dirty="0"/>
              <a:t>, J.-S. (2009), </a:t>
            </a:r>
            <a:r>
              <a:rPr lang="en-GB" sz="2200" i="1" dirty="0"/>
              <a:t>Mostly Harmless Econometrics</a:t>
            </a:r>
            <a:r>
              <a:rPr lang="en-GB" sz="2200" dirty="0"/>
              <a:t>, Princeton: Princeton University Press, 373p</a:t>
            </a:r>
            <a:r>
              <a:rPr lang="en-GB" sz="2200" dirty="0" smtClean="0"/>
              <a:t>. Chapter 1 &amp; 2 [background]</a:t>
            </a:r>
          </a:p>
          <a:p>
            <a:pPr>
              <a:spcBef>
                <a:spcPts val="1200"/>
              </a:spcBef>
            </a:pPr>
            <a:endParaRPr lang="en-GB" sz="2200" dirty="0" smtClean="0"/>
          </a:p>
          <a:p>
            <a:pPr>
              <a:spcBef>
                <a:spcPts val="1200"/>
              </a:spcBef>
            </a:pPr>
            <a:r>
              <a:rPr lang="en-GB" sz="2200" dirty="0" smtClean="0"/>
              <a:t>Holland</a:t>
            </a:r>
            <a:r>
              <a:rPr lang="en-GB" sz="2200" dirty="0"/>
              <a:t>, P. W. (1986), 'Statistics and Causal Inference' in </a:t>
            </a:r>
            <a:r>
              <a:rPr lang="en-GB" sz="2200" i="1" dirty="0"/>
              <a:t>Journal of the American Statistical Association</a:t>
            </a:r>
            <a:r>
              <a:rPr lang="en-GB" sz="2200" dirty="0"/>
              <a:t>, 81(396): </a:t>
            </a:r>
            <a:r>
              <a:rPr lang="en-GB" sz="2200" dirty="0" smtClean="0"/>
              <a:t>945-960 [background]</a:t>
            </a:r>
          </a:p>
        </p:txBody>
      </p:sp>
    </p:spTree>
    <p:extLst>
      <p:ext uri="{BB962C8B-B14F-4D97-AF65-F5344CB8AC3E}">
        <p14:creationId xmlns:p14="http://schemas.microsoft.com/office/powerpoint/2010/main" val="139904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GB" dirty="0" smtClean="0"/>
              <a:t>For monitoring the social situation and policies, we use indicators</a:t>
            </a:r>
          </a:p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GB" dirty="0" smtClean="0"/>
              <a:t>However, when designing or evaluating policies, we need more</a:t>
            </a:r>
          </a:p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GB" dirty="0" smtClean="0"/>
              <a:t>We want to know how we can change things through manipulating policy parameters</a:t>
            </a:r>
          </a:p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GB" dirty="0" smtClean="0"/>
              <a:t>And we want to understand the current situation, and in particular how policies and changes in policies have contributed to the current (or past) situation</a:t>
            </a:r>
          </a:p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GB" dirty="0" smtClean="0"/>
              <a:t>For evidence-based policy and policy evaluation, we need additional tools: theories &amp; methods that help us understand causes and effects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107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Types of causal relationships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967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Direct effect</a:t>
            </a:r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6856" y="2996952"/>
            <a:ext cx="8229600" cy="1512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 smtClean="0"/>
              <a:t>Indirect effect</a:t>
            </a:r>
          </a:p>
          <a:p>
            <a:pPr marL="0" indent="0">
              <a:buFont typeface="Arial" pitchFamily="34" charset="0"/>
              <a:buNone/>
            </a:pPr>
            <a:r>
              <a:rPr lang="en-GB" dirty="0" smtClean="0"/>
              <a:t> 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18864" y="4509120"/>
            <a:ext cx="8229600" cy="1988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 smtClean="0"/>
              <a:t>Common cause (spurious correlation)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03" y="5157192"/>
            <a:ext cx="3509657" cy="1340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16" y="3753036"/>
            <a:ext cx="5323568" cy="612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16" y="2223995"/>
            <a:ext cx="3729048" cy="700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923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Types of causal relationships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04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Bidirectional </a:t>
            </a:r>
            <a:r>
              <a:rPr lang="en-GB" sz="2400" dirty="0"/>
              <a:t>causation </a:t>
            </a:r>
            <a:r>
              <a:rPr lang="en-GB" sz="2400" dirty="0" smtClean="0"/>
              <a:t>(e.g. self-reinforcing processes) (and </a:t>
            </a:r>
            <a:r>
              <a:rPr lang="en-GB" sz="2400" dirty="0" err="1"/>
              <a:t>endogeneity</a:t>
            </a:r>
            <a:r>
              <a:rPr lang="en-GB" sz="2400" dirty="0" smtClean="0"/>
              <a:t>)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564904"/>
            <a:ext cx="2736304" cy="1504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Content Placeholder 2"/>
          <p:cNvSpPr txBox="1">
            <a:spLocks/>
          </p:cNvSpPr>
          <p:nvPr/>
        </p:nvSpPr>
        <p:spPr>
          <a:xfrm>
            <a:off x="457200" y="3900488"/>
            <a:ext cx="8229600" cy="2225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(Insufficient but) necessary condition of cause</a:t>
            </a:r>
          </a:p>
          <a:p>
            <a:endParaRPr lang="en-GB" sz="2400" dirty="0" smtClean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238106"/>
            <a:ext cx="4896544" cy="824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871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Types of causal relationships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04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(Unnecessary but) exclusively sufficient cause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457200" y="3900488"/>
            <a:ext cx="8229600" cy="22256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 smtClean="0"/>
              <a:t>Others:</a:t>
            </a:r>
          </a:p>
          <a:p>
            <a:r>
              <a:rPr lang="en-GB" dirty="0" smtClean="0"/>
              <a:t>Interacting causes</a:t>
            </a:r>
          </a:p>
          <a:p>
            <a:endParaRPr lang="en-GB" dirty="0" smtClean="0"/>
          </a:p>
          <a:p>
            <a:r>
              <a:rPr lang="en-GB" dirty="0" smtClean="0"/>
              <a:t>Coincidence (pure correlation, so no causality)</a:t>
            </a:r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291629"/>
            <a:ext cx="4060185" cy="1353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3185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en-GB" dirty="0" smtClean="0"/>
              <a:t>Types of causal relationships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Endogenous vs. exogenous causes / variables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pPr marL="0" indent="0" algn="r">
              <a:buNone/>
            </a:pPr>
            <a:r>
              <a:rPr lang="en-GB" dirty="0" smtClean="0"/>
              <a:t>(Picture: </a:t>
            </a:r>
            <a:r>
              <a:rPr lang="en-GB" dirty="0" err="1" smtClean="0"/>
              <a:t>wikipedia</a:t>
            </a:r>
            <a:r>
              <a:rPr lang="en-GB" dirty="0" smtClean="0"/>
              <a:t>)</a:t>
            </a:r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593826"/>
            <a:ext cx="4408128" cy="2923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439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Types of causal relationships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Formal ways to present causal relationships in e.g.:</a:t>
            </a:r>
          </a:p>
          <a:p>
            <a:endParaRPr lang="en-GB" dirty="0"/>
          </a:p>
          <a:p>
            <a:r>
              <a:rPr lang="en-GB" dirty="0" smtClean="0"/>
              <a:t>Bayesian network (&amp; Directed acyclic graphs, DAGs)</a:t>
            </a:r>
          </a:p>
          <a:p>
            <a:endParaRPr lang="en-GB" dirty="0" smtClean="0"/>
          </a:p>
          <a:p>
            <a:r>
              <a:rPr lang="en-GB" dirty="0" smtClean="0"/>
              <a:t>Path diagrams in path analysis</a:t>
            </a:r>
          </a:p>
        </p:txBody>
      </p:sp>
    </p:spTree>
    <p:extLst>
      <p:ext uri="{BB962C8B-B14F-4D97-AF65-F5344CB8AC3E}">
        <p14:creationId xmlns:p14="http://schemas.microsoft.com/office/powerpoint/2010/main" val="216698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Characteristics of causal relationships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Identification of symmetry of causal relationship</a:t>
            </a:r>
          </a:p>
          <a:p>
            <a:endParaRPr lang="en-GB" dirty="0" smtClean="0"/>
          </a:p>
          <a:p>
            <a:r>
              <a:rPr lang="en-GB" dirty="0" smtClean="0"/>
              <a:t>Identification of asymmetry of causal relationship</a:t>
            </a:r>
          </a:p>
          <a:p>
            <a:endParaRPr lang="en-GB" dirty="0"/>
          </a:p>
          <a:p>
            <a:r>
              <a:rPr lang="en-GB" dirty="0" smtClean="0"/>
              <a:t>Deterministic causation (e.g. switch on light) vs. probabilistic causation (e.g. work and poverty)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378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Learning from philosophy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Causality: 3 questions (Brady, 2008)</a:t>
            </a:r>
          </a:p>
          <a:p>
            <a:r>
              <a:rPr lang="en-GB" dirty="0" smtClean="0"/>
              <a:t>Psychological: what do we mean by causality when we use the concept </a:t>
            </a:r>
          </a:p>
          <a:p>
            <a:endParaRPr lang="en-GB" dirty="0" smtClean="0"/>
          </a:p>
          <a:p>
            <a:r>
              <a:rPr lang="en-GB" dirty="0" smtClean="0"/>
              <a:t>Ontological: What </a:t>
            </a:r>
            <a:r>
              <a:rPr lang="en-GB" i="1" dirty="0" smtClean="0"/>
              <a:t>is</a:t>
            </a:r>
            <a:r>
              <a:rPr lang="en-GB" dirty="0" smtClean="0"/>
              <a:t> causality</a:t>
            </a:r>
          </a:p>
          <a:p>
            <a:endParaRPr lang="en-GB" dirty="0" smtClean="0"/>
          </a:p>
          <a:p>
            <a:r>
              <a:rPr lang="en-GB" dirty="0" smtClean="0"/>
              <a:t>Epistemological: how do we discover when causality is operative?</a:t>
            </a:r>
            <a:endParaRPr lang="en-GB" dirty="0"/>
          </a:p>
        </p:txBody>
      </p:sp>
      <p:sp>
        <p:nvSpPr>
          <p:cNvPr id="4" name="Oval 3"/>
          <p:cNvSpPr/>
          <p:nvPr/>
        </p:nvSpPr>
        <p:spPr>
          <a:xfrm>
            <a:off x="0" y="3284984"/>
            <a:ext cx="8604448" cy="3360681"/>
          </a:xfrm>
          <a:prstGeom prst="ellipse">
            <a:avLst/>
          </a:prstGeom>
          <a:noFill/>
          <a:ln w="603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710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4 approaches (Brady, 2008)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Humean</a:t>
            </a:r>
            <a:r>
              <a:rPr lang="en-GB" dirty="0" smtClean="0"/>
              <a:t> and Neo-</a:t>
            </a:r>
            <a:r>
              <a:rPr lang="en-GB" dirty="0" err="1" smtClean="0"/>
              <a:t>Humean</a:t>
            </a:r>
            <a:r>
              <a:rPr lang="en-GB" dirty="0" smtClean="0"/>
              <a:t> approach</a:t>
            </a:r>
          </a:p>
          <a:p>
            <a:endParaRPr lang="en-GB" dirty="0"/>
          </a:p>
          <a:p>
            <a:r>
              <a:rPr lang="en-GB" dirty="0" smtClean="0"/>
              <a:t>Counterfactual approach</a:t>
            </a:r>
          </a:p>
          <a:p>
            <a:endParaRPr lang="en-GB" dirty="0"/>
          </a:p>
          <a:p>
            <a:r>
              <a:rPr lang="en-GB" dirty="0" smtClean="0"/>
              <a:t>Manipulation approach</a:t>
            </a:r>
          </a:p>
          <a:p>
            <a:endParaRPr lang="en-GB" dirty="0"/>
          </a:p>
          <a:p>
            <a:r>
              <a:rPr lang="en-GB" dirty="0" smtClean="0"/>
              <a:t>Mechanism approach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90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4 Approaches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Approaches differ with respect to:</a:t>
            </a:r>
          </a:p>
          <a:p>
            <a:endParaRPr lang="en-GB" dirty="0"/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GB" dirty="0" smtClean="0"/>
              <a:t>Emphasis on causes of effects or effects of causes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GB" dirty="0" smtClean="0"/>
              <a:t>Approach to identifying symmetric aspect of causality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GB" dirty="0" smtClean="0"/>
              <a:t>Approach to identifying asymmetric aspect of causality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GB" dirty="0" smtClean="0"/>
              <a:t>Major problems solved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156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Humean</a:t>
            </a:r>
            <a:r>
              <a:rPr lang="en-GB" dirty="0" smtClean="0"/>
              <a:t> &amp; neo-</a:t>
            </a:r>
            <a:r>
              <a:rPr lang="en-GB" dirty="0" err="1" smtClean="0"/>
              <a:t>humean</a:t>
            </a:r>
            <a:r>
              <a:rPr lang="en-GB" dirty="0" smtClean="0"/>
              <a:t>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22912" cy="456510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 smtClean="0"/>
              <a:t>The simple approach:</a:t>
            </a:r>
          </a:p>
          <a:p>
            <a:pPr marL="0" indent="0">
              <a:buNone/>
            </a:pPr>
            <a:r>
              <a:rPr lang="en-GB" dirty="0" smtClean="0"/>
              <a:t>Two events are causally related if:</a:t>
            </a:r>
          </a:p>
          <a:p>
            <a:endParaRPr lang="en-GB" dirty="0" smtClean="0"/>
          </a:p>
          <a:p>
            <a:r>
              <a:rPr lang="en-GB" dirty="0" smtClean="0"/>
              <a:t>They are contiguous in space and time</a:t>
            </a:r>
          </a:p>
          <a:p>
            <a:endParaRPr lang="en-GB" dirty="0" smtClean="0"/>
          </a:p>
          <a:p>
            <a:r>
              <a:rPr lang="en-GB" dirty="0" smtClean="0"/>
              <a:t>One precedes the other</a:t>
            </a:r>
          </a:p>
          <a:p>
            <a:endParaRPr lang="en-GB" dirty="0" smtClean="0"/>
          </a:p>
          <a:p>
            <a:r>
              <a:rPr lang="en-GB" dirty="0" smtClean="0"/>
              <a:t>They occur regularly in constant conjunction with one another</a:t>
            </a:r>
          </a:p>
          <a:p>
            <a:endParaRPr lang="en-GB" dirty="0"/>
          </a:p>
        </p:txBody>
      </p:sp>
      <p:pic>
        <p:nvPicPr>
          <p:cNvPr id="1026" name="Picture 2" descr="David Hume geschilderd door Allan Ramsay in 1766 (Scottish National Gallery of Modern Art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597025"/>
            <a:ext cx="2533650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6084168" y="4869160"/>
            <a:ext cx="2533650" cy="129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 smtClean="0"/>
              <a:t>David Hume</a:t>
            </a:r>
          </a:p>
          <a:p>
            <a:pPr marL="0" indent="0" algn="ctr">
              <a:buNone/>
            </a:pPr>
            <a:r>
              <a:rPr lang="en-GB" sz="2000" dirty="0" smtClean="0"/>
              <a:t>1711 – 1776 , UK</a:t>
            </a:r>
          </a:p>
          <a:p>
            <a:pPr marL="0" indent="0" algn="ctr">
              <a:buNone/>
            </a:pPr>
            <a:r>
              <a:rPr lang="en-GB" sz="2000" dirty="0" smtClean="0"/>
              <a:t>(Wikipedia)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15644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Humean</a:t>
            </a:r>
            <a:r>
              <a:rPr lang="en-GB" dirty="0" smtClean="0"/>
              <a:t> &amp; neo-</a:t>
            </a:r>
            <a:r>
              <a:rPr lang="en-GB" dirty="0" err="1" smtClean="0"/>
              <a:t>humean</a:t>
            </a:r>
            <a:r>
              <a:rPr lang="en-GB" dirty="0" smtClean="0"/>
              <a:t>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147248" cy="48965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600" dirty="0" smtClean="0"/>
              <a:t>=&gt; Focus is on identifying logical conditions that must hold</a:t>
            </a:r>
          </a:p>
          <a:p>
            <a:pPr marL="0" indent="0">
              <a:buNone/>
            </a:pPr>
            <a:endParaRPr lang="en-GB" sz="2600" dirty="0" smtClean="0"/>
          </a:p>
          <a:p>
            <a:pPr marL="0" indent="0">
              <a:buNone/>
            </a:pPr>
            <a:r>
              <a:rPr lang="en-GB" sz="2600" dirty="0" smtClean="0"/>
              <a:t>Classic definition of causality:</a:t>
            </a:r>
          </a:p>
          <a:p>
            <a:pPr marL="0" indent="0">
              <a:buNone/>
            </a:pPr>
            <a:r>
              <a:rPr lang="en-GB" sz="2600" dirty="0" smtClean="0"/>
              <a:t>“</a:t>
            </a:r>
            <a:r>
              <a:rPr lang="en-GB" sz="2600" i="1" dirty="0" smtClean="0"/>
              <a:t>X</a:t>
            </a:r>
            <a:r>
              <a:rPr lang="en-GB" sz="2600" dirty="0" smtClean="0"/>
              <a:t> </a:t>
            </a:r>
            <a:r>
              <a:rPr lang="en-GB" sz="2600" dirty="0"/>
              <a:t>is a cause of </a:t>
            </a:r>
            <a:r>
              <a:rPr lang="en-GB" sz="2600" i="1" dirty="0"/>
              <a:t>Y</a:t>
            </a:r>
            <a:r>
              <a:rPr lang="en-GB" sz="2600" dirty="0"/>
              <a:t> if and only if </a:t>
            </a:r>
            <a:r>
              <a:rPr lang="en-GB" sz="2600" i="1" dirty="0"/>
              <a:t>X</a:t>
            </a:r>
            <a:r>
              <a:rPr lang="en-GB" sz="2600" dirty="0"/>
              <a:t> is sufficient for </a:t>
            </a:r>
            <a:r>
              <a:rPr lang="en-GB" sz="2600" i="1" dirty="0" smtClean="0"/>
              <a:t>Y</a:t>
            </a:r>
            <a:r>
              <a:rPr lang="en-GB" sz="2600" dirty="0" smtClean="0"/>
              <a:t>”</a:t>
            </a: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r>
              <a:rPr lang="en-GB" sz="2600" dirty="0" smtClean="0"/>
              <a:t>But many ‘causes’ are not sufficient:</a:t>
            </a:r>
          </a:p>
          <a:p>
            <a:r>
              <a:rPr lang="en-GB" sz="2600" dirty="0" smtClean="0"/>
              <a:t>E.g</a:t>
            </a:r>
            <a:r>
              <a:rPr lang="en-GB" sz="2600" dirty="0" smtClean="0"/>
              <a:t>. </a:t>
            </a:r>
            <a:r>
              <a:rPr lang="en-GB" sz="2600" dirty="0" smtClean="0"/>
              <a:t>working and not being poor, striking a match…</a:t>
            </a:r>
            <a:endParaRPr lang="en-GB" sz="2600" dirty="0"/>
          </a:p>
          <a:p>
            <a:endParaRPr lang="en-GB" sz="2600" dirty="0" smtClean="0"/>
          </a:p>
          <a:p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186311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Humean</a:t>
            </a:r>
            <a:r>
              <a:rPr lang="en-GB" dirty="0" smtClean="0"/>
              <a:t> &amp; neo-</a:t>
            </a:r>
            <a:r>
              <a:rPr lang="en-GB" dirty="0" err="1" smtClean="0"/>
              <a:t>humean</a:t>
            </a:r>
            <a:r>
              <a:rPr lang="en-GB" dirty="0" smtClean="0"/>
              <a:t>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147248" cy="56886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600" dirty="0" smtClean="0"/>
              <a:t>“</a:t>
            </a:r>
            <a:r>
              <a:rPr lang="en-GB" sz="2600" i="1" dirty="0" smtClean="0"/>
              <a:t>X</a:t>
            </a:r>
            <a:r>
              <a:rPr lang="en-GB" sz="2600" dirty="0" smtClean="0"/>
              <a:t> is a cause of </a:t>
            </a:r>
            <a:r>
              <a:rPr lang="en-GB" sz="2600" i="1" dirty="0" smtClean="0"/>
              <a:t>Y</a:t>
            </a:r>
            <a:r>
              <a:rPr lang="en-GB" sz="2600" dirty="0" smtClean="0"/>
              <a:t> if and only if </a:t>
            </a:r>
            <a:r>
              <a:rPr lang="en-GB" sz="2600" i="1" dirty="0" smtClean="0"/>
              <a:t>X</a:t>
            </a:r>
            <a:r>
              <a:rPr lang="en-GB" sz="2600" dirty="0" smtClean="0"/>
              <a:t> is necessary for </a:t>
            </a:r>
            <a:r>
              <a:rPr lang="en-GB" sz="2600" i="1" dirty="0" smtClean="0"/>
              <a:t>Y</a:t>
            </a:r>
            <a:r>
              <a:rPr lang="en-GB" sz="2600" dirty="0" smtClean="0"/>
              <a:t>”</a:t>
            </a: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r>
              <a:rPr lang="en-GB" sz="2600" dirty="0" smtClean="0"/>
              <a:t>But many effects may have multiple sufficient causes:</a:t>
            </a:r>
          </a:p>
          <a:p>
            <a:r>
              <a:rPr lang="en-GB" sz="2600" dirty="0" smtClean="0"/>
              <a:t>E.g. feeling sick (virus, bacteria, car sick, …)</a:t>
            </a:r>
          </a:p>
          <a:p>
            <a:pPr marL="0" indent="0">
              <a:buNone/>
            </a:pPr>
            <a:endParaRPr lang="en-GB" sz="2600" dirty="0" smtClean="0"/>
          </a:p>
          <a:p>
            <a:pPr marL="0" indent="0">
              <a:buNone/>
            </a:pPr>
            <a:r>
              <a:rPr lang="en-GB" sz="2600" dirty="0" smtClean="0"/>
              <a:t>And some necessary conditions are not always considered a cause</a:t>
            </a:r>
          </a:p>
          <a:p>
            <a:r>
              <a:rPr lang="en-GB" sz="2600" dirty="0" smtClean="0"/>
              <a:t>E.g. there must be men and women before someone can get pregnant</a:t>
            </a:r>
          </a:p>
          <a:p>
            <a:endParaRPr lang="en-GB" sz="2200" dirty="0"/>
          </a:p>
          <a:p>
            <a:endParaRPr lang="en-GB" sz="2200" dirty="0" smtClean="0"/>
          </a:p>
          <a:p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303416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Humean</a:t>
            </a:r>
            <a:r>
              <a:rPr lang="en-GB" dirty="0" smtClean="0"/>
              <a:t> &amp; neo-</a:t>
            </a:r>
            <a:r>
              <a:rPr lang="en-GB" dirty="0" err="1" smtClean="0"/>
              <a:t>humean</a:t>
            </a:r>
            <a:r>
              <a:rPr lang="en-GB" dirty="0" smtClean="0"/>
              <a:t> approach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John Mackie: the INUS conditions: A cause…</a:t>
            </a:r>
          </a:p>
          <a:p>
            <a:r>
              <a:rPr lang="en-GB" dirty="0"/>
              <a:t>is Insufficient, but a [I]</a:t>
            </a:r>
          </a:p>
          <a:p>
            <a:r>
              <a:rPr lang="en-GB" dirty="0"/>
              <a:t>Necessary part of a condition, [N]</a:t>
            </a:r>
          </a:p>
          <a:p>
            <a:r>
              <a:rPr lang="en-GB" dirty="0"/>
              <a:t>which is itself Unnecessary, [U]</a:t>
            </a:r>
          </a:p>
          <a:p>
            <a:r>
              <a:rPr lang="en-GB" dirty="0"/>
              <a:t>but exclusively Sufficient [S</a:t>
            </a:r>
            <a:r>
              <a:rPr lang="en-GB" dirty="0" smtClean="0"/>
              <a:t>]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	</a:t>
            </a:r>
            <a:endParaRPr lang="en-GB" dirty="0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826849"/>
            <a:ext cx="5035863" cy="1554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079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Humean</a:t>
            </a:r>
            <a:r>
              <a:rPr lang="en-GB" dirty="0" smtClean="0"/>
              <a:t> &amp; neo-</a:t>
            </a:r>
            <a:r>
              <a:rPr lang="en-GB" dirty="0" err="1" smtClean="0"/>
              <a:t>humean</a:t>
            </a:r>
            <a:r>
              <a:rPr lang="en-GB" dirty="0" smtClean="0"/>
              <a:t> approach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In other words: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A putative cause is not always </a:t>
            </a:r>
            <a:r>
              <a:rPr lang="en-GB" i="1" dirty="0" smtClean="0"/>
              <a:t>the</a:t>
            </a:r>
            <a:r>
              <a:rPr lang="en-GB" dirty="0" smtClean="0"/>
              <a:t> cause if other factors may cause the same phenomenon to happen (multiplicity of causal pathways)</a:t>
            </a:r>
          </a:p>
          <a:p>
            <a:endParaRPr lang="en-GB" dirty="0" smtClean="0"/>
          </a:p>
          <a:p>
            <a:r>
              <a:rPr lang="en-GB" dirty="0" smtClean="0"/>
              <a:t>Interactions among causes may be necessary for any one cause to be sufficient (</a:t>
            </a:r>
            <a:r>
              <a:rPr lang="en-GB" dirty="0" err="1" smtClean="0"/>
              <a:t>conjunctural</a:t>
            </a:r>
            <a:r>
              <a:rPr lang="en-GB" dirty="0" smtClean="0"/>
              <a:t> causation)</a:t>
            </a:r>
          </a:p>
          <a:p>
            <a:endParaRPr lang="en-GB" dirty="0" smtClean="0"/>
          </a:p>
          <a:p>
            <a:r>
              <a:rPr lang="en-GB" dirty="0" smtClean="0"/>
              <a:t>Relationship between any INUS cause and its effect might appear to be probabilistic because of the other INUS causes </a:t>
            </a:r>
          </a:p>
          <a:p>
            <a:pPr marL="0" indent="0">
              <a:buNone/>
            </a:pPr>
            <a:r>
              <a:rPr lang="en-GB" dirty="0" smtClean="0"/>
              <a:t>	=&gt; social science relationships will appear probabilistic 	even if they are deterministic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204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Humean</a:t>
            </a:r>
            <a:r>
              <a:rPr lang="en-GB" dirty="0" smtClean="0"/>
              <a:t> &amp; neo-</a:t>
            </a:r>
            <a:r>
              <a:rPr lang="en-GB" dirty="0" err="1" smtClean="0"/>
              <a:t>humean</a:t>
            </a:r>
            <a:r>
              <a:rPr lang="en-GB" dirty="0" smtClean="0"/>
              <a:t> approach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smtClean="0"/>
              <a:t>But INUS conditions are no perfect definition of causal relationships:</a:t>
            </a:r>
          </a:p>
          <a:p>
            <a:endParaRPr lang="en-GB" dirty="0" smtClean="0"/>
          </a:p>
          <a:p>
            <a:r>
              <a:rPr lang="en-GB" dirty="0" smtClean="0"/>
              <a:t>Situations where there are common causes (third variable affecting both A and B, but also the effect + indirect effects)</a:t>
            </a:r>
          </a:p>
          <a:p>
            <a:endParaRPr lang="en-GB" dirty="0" smtClean="0"/>
          </a:p>
          <a:p>
            <a:r>
              <a:rPr lang="en-GB" dirty="0" smtClean="0"/>
              <a:t>Accidental regularities</a:t>
            </a:r>
          </a:p>
          <a:p>
            <a:endParaRPr lang="en-GB" dirty="0" smtClean="0"/>
          </a:p>
          <a:p>
            <a:r>
              <a:rPr lang="en-GB" dirty="0" smtClean="0"/>
              <a:t>Based on correlations: impossible to assess whether effect is cause or cause is effect, except for temporal precedence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213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Humean</a:t>
            </a:r>
            <a:r>
              <a:rPr lang="en-GB" dirty="0" smtClean="0"/>
              <a:t> &amp; neo-</a:t>
            </a:r>
            <a:r>
              <a:rPr lang="en-GB" dirty="0" err="1" smtClean="0"/>
              <a:t>humean</a:t>
            </a:r>
            <a:r>
              <a:rPr lang="en-GB" dirty="0" smtClean="0"/>
              <a:t> approach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GB" sz="2600" dirty="0" smtClean="0"/>
              <a:t>Symmetric aspect of causality: observation of constant conjunction and correlation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GB" sz="2600" dirty="0" smtClean="0"/>
              <a:t>Asymmetric aspect: temporal precedence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GB" sz="2600" dirty="0" smtClean="0"/>
              <a:t>Major problems solved: necessary condition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GB" sz="2600" dirty="0" smtClean="0"/>
              <a:t>Emphasis: causes of effects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16325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Counterfactual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22912" cy="4565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If, in the most similar world, </a:t>
            </a:r>
            <a:r>
              <a:rPr lang="en-GB" i="1" dirty="0" smtClean="0"/>
              <a:t>X</a:t>
            </a:r>
            <a:r>
              <a:rPr lang="en-GB" dirty="0" smtClean="0"/>
              <a:t> would not have occurred, would </a:t>
            </a:r>
            <a:r>
              <a:rPr lang="en-GB" i="1" dirty="0" smtClean="0"/>
              <a:t>Y</a:t>
            </a:r>
            <a:r>
              <a:rPr lang="en-GB" dirty="0" smtClean="0"/>
              <a:t> then still have occurred?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=&gt; counterfactual</a:t>
            </a:r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84168" y="4869160"/>
            <a:ext cx="2533650" cy="129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 smtClean="0"/>
              <a:t>David Kellogg Lewis</a:t>
            </a:r>
          </a:p>
          <a:p>
            <a:pPr marL="0" indent="0" algn="ctr">
              <a:buNone/>
            </a:pPr>
            <a:r>
              <a:rPr lang="en-GB" sz="2000" dirty="0" smtClean="0"/>
              <a:t>1941-2001, US</a:t>
            </a:r>
          </a:p>
          <a:p>
            <a:pPr marL="0" indent="0" algn="ctr">
              <a:buNone/>
            </a:pPr>
            <a:r>
              <a:rPr lang="en-GB" sz="2000" dirty="0" smtClean="0"/>
              <a:t>(</a:t>
            </a:r>
            <a:r>
              <a:rPr lang="en-GB" sz="2000" dirty="0" err="1" smtClean="0"/>
              <a:t>Univ</a:t>
            </a:r>
            <a:r>
              <a:rPr lang="en-GB" sz="2000" dirty="0" smtClean="0"/>
              <a:t> of Melbourne)</a:t>
            </a:r>
            <a:endParaRPr lang="en-GB" sz="2000" dirty="0"/>
          </a:p>
        </p:txBody>
      </p:sp>
      <p:pic>
        <p:nvPicPr>
          <p:cNvPr id="2050" name="Picture 2" descr="http://alumni.online.unimelb.edu.au/s/1182/images/editor/Giving%20forms/Arts/D-atcambridgebluev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556792"/>
            <a:ext cx="266429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83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Counterfactual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i="1" dirty="0"/>
              <a:t>X</a:t>
            </a:r>
            <a:r>
              <a:rPr lang="en-GB" dirty="0"/>
              <a:t> causes </a:t>
            </a:r>
            <a:r>
              <a:rPr lang="en-GB" i="1" dirty="0"/>
              <a:t>Y</a:t>
            </a:r>
            <a:r>
              <a:rPr lang="en-GB" dirty="0"/>
              <a:t> if (assuming </a:t>
            </a:r>
            <a:r>
              <a:rPr lang="en-GB" i="1" dirty="0"/>
              <a:t>X</a:t>
            </a:r>
            <a:r>
              <a:rPr lang="en-GB" dirty="0"/>
              <a:t> and </a:t>
            </a:r>
            <a:r>
              <a:rPr lang="en-GB" i="1" dirty="0"/>
              <a:t>Y</a:t>
            </a:r>
            <a:r>
              <a:rPr lang="en-GB" dirty="0"/>
              <a:t> have occurred):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If </a:t>
            </a:r>
            <a:r>
              <a:rPr lang="en-GB" i="1" dirty="0"/>
              <a:t>X</a:t>
            </a:r>
            <a:r>
              <a:rPr lang="en-GB" dirty="0"/>
              <a:t> were to occur, then </a:t>
            </a:r>
            <a:r>
              <a:rPr lang="en-GB" i="1" dirty="0"/>
              <a:t>Y</a:t>
            </a:r>
            <a:r>
              <a:rPr lang="en-GB" dirty="0"/>
              <a:t> would occur; and</a:t>
            </a:r>
          </a:p>
          <a:p>
            <a:endParaRPr lang="en-GB" dirty="0" smtClean="0"/>
          </a:p>
          <a:p>
            <a:r>
              <a:rPr lang="en-GB" dirty="0" smtClean="0"/>
              <a:t>If </a:t>
            </a:r>
            <a:r>
              <a:rPr lang="en-GB" i="1" dirty="0"/>
              <a:t>X</a:t>
            </a:r>
            <a:r>
              <a:rPr lang="en-GB" dirty="0"/>
              <a:t> were not to occur, then </a:t>
            </a:r>
            <a:r>
              <a:rPr lang="en-GB" i="1" dirty="0"/>
              <a:t>Y</a:t>
            </a:r>
            <a:r>
              <a:rPr lang="en-GB" dirty="0"/>
              <a:t> would not occur either</a:t>
            </a:r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178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Counterfactual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 </a:t>
            </a:r>
          </a:p>
          <a:p>
            <a:pPr>
              <a:buFont typeface="Symbol"/>
              <a:buChar char="Þ"/>
            </a:pPr>
            <a:r>
              <a:rPr lang="en-GB" dirty="0" smtClean="0"/>
              <a:t>Causal </a:t>
            </a:r>
            <a:r>
              <a:rPr lang="en-GB" dirty="0"/>
              <a:t>assessment of singular events is possible (not general laws as in neo-</a:t>
            </a:r>
            <a:r>
              <a:rPr lang="en-GB" dirty="0" err="1"/>
              <a:t>Humean</a:t>
            </a:r>
            <a:r>
              <a:rPr lang="en-GB" dirty="0"/>
              <a:t> approach)</a:t>
            </a:r>
          </a:p>
          <a:p>
            <a:pPr>
              <a:buFont typeface="Symbol"/>
              <a:buChar char="Þ"/>
            </a:pPr>
            <a:endParaRPr lang="en-GB" dirty="0" smtClean="0"/>
          </a:p>
          <a:p>
            <a:pPr>
              <a:buFont typeface="Symbol"/>
              <a:buChar char="Þ"/>
            </a:pPr>
            <a:r>
              <a:rPr lang="en-GB" dirty="0" smtClean="0"/>
              <a:t> </a:t>
            </a:r>
            <a:r>
              <a:rPr lang="en-GB" dirty="0"/>
              <a:t>But how to evaluate the second counterfactual if it never took place?</a:t>
            </a:r>
          </a:p>
          <a:p>
            <a:pPr>
              <a:buFont typeface="Symbol"/>
              <a:buChar char="Þ"/>
            </a:pPr>
            <a:endParaRPr lang="en-GB" dirty="0" smtClean="0"/>
          </a:p>
          <a:p>
            <a:pPr>
              <a:buFont typeface="Symbol"/>
              <a:buChar char="Þ"/>
            </a:pPr>
            <a:r>
              <a:rPr lang="en-GB" dirty="0" smtClean="0"/>
              <a:t> </a:t>
            </a:r>
            <a:r>
              <a:rPr lang="en-GB" dirty="0"/>
              <a:t>Identify the ‘closest possible world’ and assess what would happen (e.g. world without social policies?)</a:t>
            </a:r>
          </a:p>
          <a:p>
            <a:pPr marL="0" indent="0">
              <a:buNone/>
            </a:pPr>
            <a:r>
              <a:rPr lang="en-GB" dirty="0" smtClean="0"/>
              <a:t> </a:t>
            </a:r>
          </a:p>
          <a:p>
            <a:pPr>
              <a:buFont typeface="Symbol"/>
              <a:buChar char="Þ"/>
            </a:pPr>
            <a:r>
              <a:rPr lang="en-GB" dirty="0" smtClean="0"/>
              <a:t>Only </a:t>
            </a:r>
            <a:r>
              <a:rPr lang="en-GB" dirty="0"/>
              <a:t>possible if one knows the ‘</a:t>
            </a:r>
            <a:r>
              <a:rPr lang="en-GB" dirty="0" err="1"/>
              <a:t>lawlike</a:t>
            </a:r>
            <a:r>
              <a:rPr lang="en-GB" dirty="0"/>
              <a:t> regularities that govern our world’ (cf. </a:t>
            </a:r>
            <a:r>
              <a:rPr lang="en-GB" dirty="0" err="1"/>
              <a:t>Humean</a:t>
            </a:r>
            <a:r>
              <a:rPr lang="en-GB" dirty="0"/>
              <a:t> approach</a:t>
            </a:r>
            <a:r>
              <a:rPr lang="en-GB" dirty="0" smtClean="0"/>
              <a:t>) (cf. deficiencies of pre-post approach)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197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Counterfactual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Benefits of the approach:</a:t>
            </a:r>
          </a:p>
          <a:p>
            <a:r>
              <a:rPr lang="en-GB" dirty="0" smtClean="0"/>
              <a:t>No need to observe universal conjunction of cause and effect</a:t>
            </a:r>
          </a:p>
          <a:p>
            <a:endParaRPr lang="en-GB" dirty="0" smtClean="0"/>
          </a:p>
          <a:p>
            <a:r>
              <a:rPr lang="en-GB" dirty="0" smtClean="0"/>
              <a:t>Provides way to think about causality of singular events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111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Counterfactual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Problems:</a:t>
            </a:r>
          </a:p>
          <a:p>
            <a:pPr lvl="1"/>
            <a:r>
              <a:rPr lang="en-GB" dirty="0" smtClean="0"/>
              <a:t>Direction of causation cannot be established</a:t>
            </a:r>
          </a:p>
          <a:p>
            <a:pPr lvl="1"/>
            <a:endParaRPr lang="en-GB" dirty="0" smtClean="0"/>
          </a:p>
          <a:p>
            <a:pPr lvl="1"/>
            <a:r>
              <a:rPr lang="en-GB" dirty="0"/>
              <a:t>When is a surrogate world ‘close enough’ to function as an adequate counterfactual?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Common causal factor of putative cause and effect (i.e. ‘spurious correlation’)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&gt; Assess whether “if </a:t>
            </a:r>
            <a:r>
              <a:rPr lang="en-GB" i="1" dirty="0" smtClean="0"/>
              <a:t>Y</a:t>
            </a:r>
            <a:r>
              <a:rPr lang="en-GB" dirty="0" smtClean="0"/>
              <a:t> did not occur, then </a:t>
            </a:r>
            <a:r>
              <a:rPr lang="en-GB" i="1" dirty="0" smtClean="0"/>
              <a:t>X</a:t>
            </a:r>
            <a:r>
              <a:rPr lang="en-GB" dirty="0" smtClean="0"/>
              <a:t> would not occur” is false?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160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Counterfactual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Causal pre-emption: when two causes have the same effect, and one cause excludes the other </a:t>
            </a:r>
          </a:p>
          <a:p>
            <a:endParaRPr lang="en-GB" dirty="0" smtClean="0"/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	</a:t>
            </a:r>
            <a:endParaRPr lang="en-GB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71055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 smtClean="0"/>
          </a:p>
          <a:p>
            <a:pPr marL="0" indent="0">
              <a:buFont typeface="Arial" pitchFamily="34" charset="0"/>
              <a:buNone/>
            </a:pPr>
            <a:r>
              <a:rPr lang="en-GB" dirty="0" smtClean="0"/>
              <a:t>	</a:t>
            </a:r>
            <a:endParaRPr lang="en-GB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930618"/>
            <a:ext cx="5544616" cy="101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926076"/>
            <a:ext cx="5544616" cy="78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113" y="3310937"/>
            <a:ext cx="3384327" cy="622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852936"/>
            <a:ext cx="2952328" cy="1488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827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Counterfactual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GB" sz="2600" dirty="0" smtClean="0"/>
              <a:t>Symmetric aspect: truth in otherwise similar world of ‘if the cause occurs, then so does the effect’ and ‘if the cause does not occur, then the effect does not occur’</a:t>
            </a: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GB" sz="2600" dirty="0" smtClean="0"/>
              <a:t>Asymmetric aspect: ‘if the effect does not occur, then the cause may still occur’</a:t>
            </a: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GB" sz="2600" dirty="0" smtClean="0"/>
              <a:t>Major problems solved: singular causation, nature of necessity</a:t>
            </a: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GB" sz="2600" dirty="0" smtClean="0"/>
              <a:t>Emphasis: Effects of causes &amp; causes of effects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217453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Manipulation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Rather than imagining a counterfactual, create a counterfactual through manipulation of the putative cause</a:t>
            </a:r>
          </a:p>
          <a:p>
            <a:endParaRPr lang="en-GB" dirty="0"/>
          </a:p>
          <a:p>
            <a:r>
              <a:rPr lang="en-GB" dirty="0" smtClean="0"/>
              <a:t>(Quasi-)Experiment: manipulate one and only one factor, keep all else constant</a:t>
            </a:r>
          </a:p>
          <a:p>
            <a:endParaRPr lang="en-GB" dirty="0"/>
          </a:p>
          <a:p>
            <a:r>
              <a:rPr lang="en-GB" dirty="0" smtClean="0"/>
              <a:t>If </a:t>
            </a:r>
            <a:r>
              <a:rPr lang="en-GB" i="1" dirty="0" smtClean="0"/>
              <a:t>Y</a:t>
            </a:r>
            <a:r>
              <a:rPr lang="en-GB" dirty="0" smtClean="0"/>
              <a:t> occurs when </a:t>
            </a:r>
            <a:r>
              <a:rPr lang="en-GB" i="1" dirty="0" smtClean="0"/>
              <a:t>X</a:t>
            </a:r>
            <a:r>
              <a:rPr lang="en-GB" dirty="0" smtClean="0"/>
              <a:t> is not, and </a:t>
            </a:r>
            <a:r>
              <a:rPr lang="en-GB" i="1" dirty="0" smtClean="0"/>
              <a:t>Y</a:t>
            </a:r>
            <a:r>
              <a:rPr lang="en-GB" dirty="0" smtClean="0"/>
              <a:t> occurs when </a:t>
            </a:r>
            <a:r>
              <a:rPr lang="en-GB" i="1" dirty="0" smtClean="0"/>
              <a:t>X</a:t>
            </a:r>
            <a:r>
              <a:rPr lang="en-GB" dirty="0" smtClean="0"/>
              <a:t> occurs, than </a:t>
            </a:r>
            <a:r>
              <a:rPr lang="en-GB" i="1" dirty="0" smtClean="0"/>
              <a:t>X</a:t>
            </a:r>
            <a:r>
              <a:rPr lang="en-GB" dirty="0" smtClean="0"/>
              <a:t> is cause of </a:t>
            </a:r>
            <a:r>
              <a:rPr lang="en-GB" i="1" dirty="0" smtClean="0"/>
              <a:t>Y</a:t>
            </a:r>
            <a:r>
              <a:rPr lang="en-GB" dirty="0" smtClean="0"/>
              <a:t>, because </a:t>
            </a:r>
            <a:r>
              <a:rPr lang="en-GB" i="1" dirty="0" smtClean="0"/>
              <a:t>X</a:t>
            </a:r>
            <a:r>
              <a:rPr lang="en-GB" dirty="0" smtClean="0"/>
              <a:t> is only difference between the two situations</a:t>
            </a:r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r>
              <a:rPr lang="en-GB" dirty="0" smtClean="0"/>
              <a:t>=&gt; Manipulation allows for establishing the direction of the relationship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907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Manipulation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 contrast to philosophers, methodologists and practitioners blend counterfactual and manipulation approach for better understanding of causality</a:t>
            </a:r>
          </a:p>
          <a:p>
            <a:endParaRPr lang="en-GB" dirty="0"/>
          </a:p>
          <a:p>
            <a:r>
              <a:rPr lang="en-GB" dirty="0" smtClean="0"/>
              <a:t>Closest possible worlds (rule out accidental correlation) &amp; manipulation (identify direction of causality)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690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Manipulation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GB" sz="2600" dirty="0" smtClean="0"/>
              <a:t>Symmetric aspect: recipe that regularly produces the effect from cause</a:t>
            </a: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GB" sz="2600" dirty="0" smtClean="0"/>
              <a:t>Asymmetric aspect: observation of the effect of the manipulation</a:t>
            </a: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GB" sz="2600" dirty="0" smtClean="0"/>
              <a:t>Major problems solved: common cause and causal direction</a:t>
            </a: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GB" sz="2600" dirty="0" smtClean="0"/>
              <a:t>Emphasis: effects of causes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352220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mechanism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Experiments / counterfactual approach do badly with regard to:</a:t>
            </a:r>
          </a:p>
          <a:p>
            <a:endParaRPr lang="en-GB" dirty="0"/>
          </a:p>
          <a:p>
            <a:pPr lvl="1"/>
            <a:r>
              <a:rPr lang="en-GB" dirty="0" smtClean="0"/>
              <a:t>Causal pre-emption (when one cause acts just before and pre-empts another)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Cannot readily explain the causes of effects (in contrast to the effects of specific causes)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Phenomena (causal factors) that cannot be easily manipulated or isolated</a:t>
            </a:r>
          </a:p>
        </p:txBody>
      </p:sp>
    </p:spTree>
    <p:extLst>
      <p:ext uri="{BB962C8B-B14F-4D97-AF65-F5344CB8AC3E}">
        <p14:creationId xmlns:p14="http://schemas.microsoft.com/office/powerpoint/2010/main" val="9317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mechanism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Two events are causally connected if and only if there is a mechanism connecting them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=&gt; there is a need to understand the mechanisms at work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“Mechanisms are entities and activities organised such that they are productive of regular changes from start or setup to finish or termination conditions” (</a:t>
            </a:r>
            <a:r>
              <a:rPr lang="en-GB" dirty="0" err="1" smtClean="0"/>
              <a:t>Machamber</a:t>
            </a:r>
            <a:r>
              <a:rPr lang="en-GB" dirty="0" smtClean="0"/>
              <a:t> et al., 2000: 3 in Brady, 2008)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=&gt; break causal mechanisms down into their different parts and study those in various contexts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286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mechanism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GB" sz="2600" dirty="0" smtClean="0"/>
              <a:t>Symmetric aspect: is there a mechanism or capacity that leads from cause to effect?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GB" sz="2600" dirty="0" smtClean="0"/>
              <a:t>Asymmetric aspect: appeal to operation of mechanism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GB" sz="2600" dirty="0" smtClean="0"/>
              <a:t>Major problems solved: causal pre-emption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GB" sz="2600" dirty="0" smtClean="0"/>
              <a:t>Emphasis: Causes of effects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198992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Summing up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Identification of causality is strongest if: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Constant conjunction of causes and effects (Neo-</a:t>
            </a:r>
            <a:r>
              <a:rPr lang="en-GB" dirty="0" err="1" smtClean="0"/>
              <a:t>Humean</a:t>
            </a:r>
            <a:r>
              <a:rPr lang="en-GB" dirty="0" smtClean="0"/>
              <a:t>)</a:t>
            </a:r>
          </a:p>
          <a:p>
            <a:endParaRPr lang="en-GB" dirty="0" smtClean="0"/>
          </a:p>
          <a:p>
            <a:r>
              <a:rPr lang="en-GB" dirty="0" smtClean="0"/>
              <a:t>No effect when the cause is absent in the most similar world (counterfactual)</a:t>
            </a:r>
          </a:p>
          <a:p>
            <a:endParaRPr lang="en-GB" dirty="0" smtClean="0"/>
          </a:p>
          <a:p>
            <a:r>
              <a:rPr lang="en-GB" dirty="0" smtClean="0"/>
              <a:t>An effect after a cause is manipulated (manipulation)</a:t>
            </a:r>
          </a:p>
          <a:p>
            <a:endParaRPr lang="en-GB" dirty="0" smtClean="0"/>
          </a:p>
          <a:p>
            <a:r>
              <a:rPr lang="en-GB" dirty="0" smtClean="0"/>
              <a:t>Identification of activities and processes linking causes and effects (mechanism)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434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Neyman</a:t>
            </a:r>
            <a:r>
              <a:rPr lang="en-GB" dirty="0" smtClean="0"/>
              <a:t>-Rubin-Holland: a golden standard?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157192"/>
            <a:ext cx="9144000" cy="968971"/>
          </a:xfrm>
        </p:spPr>
        <p:txBody>
          <a:bodyPr>
            <a:normAutofit/>
          </a:bodyPr>
          <a:lstStyle/>
          <a:p>
            <a:pPr marL="82550" lvl="1" indent="0">
              <a:buNone/>
            </a:pPr>
            <a:r>
              <a:rPr lang="en-GB" dirty="0" smtClean="0"/>
              <a:t>Ronald Fisher – Jerzy </a:t>
            </a:r>
            <a:r>
              <a:rPr lang="en-GB" dirty="0" err="1" smtClean="0"/>
              <a:t>Neyman</a:t>
            </a:r>
            <a:r>
              <a:rPr lang="en-GB" dirty="0" smtClean="0"/>
              <a:t> – Donald Rubin – Paul Holland</a:t>
            </a:r>
          </a:p>
          <a:p>
            <a:pPr marL="82550" lvl="1" indent="0" algn="ctr">
              <a:buNone/>
            </a:pPr>
            <a:r>
              <a:rPr lang="en-GB" sz="1500" dirty="0" smtClean="0"/>
              <a:t>(pictures: </a:t>
            </a:r>
            <a:r>
              <a:rPr lang="en-GB" sz="1500" dirty="0" err="1" smtClean="0"/>
              <a:t>wikipedia</a:t>
            </a:r>
            <a:r>
              <a:rPr lang="en-GB" sz="1500" dirty="0" smtClean="0"/>
              <a:t> / Psychometric society)</a:t>
            </a:r>
            <a:endParaRPr lang="en-GB" sz="1500" dirty="0"/>
          </a:p>
        </p:txBody>
      </p:sp>
      <p:pic>
        <p:nvPicPr>
          <p:cNvPr id="13314" name="Picture 2" descr="Biologist and statistician Ronald Fish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70" y="2131559"/>
            <a:ext cx="2179482" cy="2593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Jerzy Neyman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824" y="2122075"/>
            <a:ext cx="1730136" cy="260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Donald B Rub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084849"/>
            <a:ext cx="2160240" cy="264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Paul_W_Holla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122075"/>
            <a:ext cx="2324168" cy="260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019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Neyman</a:t>
            </a:r>
            <a:r>
              <a:rPr lang="en-GB" dirty="0" smtClean="0"/>
              <a:t>-Rubin-Holland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No causation without manipulation (attributes such as race and gender are no causes)</a:t>
            </a:r>
          </a:p>
          <a:p>
            <a:endParaRPr lang="en-GB" dirty="0" smtClean="0"/>
          </a:p>
          <a:p>
            <a:r>
              <a:rPr lang="en-GB" dirty="0" smtClean="0"/>
              <a:t>A cause is always relative to another cause (A vs. not A)</a:t>
            </a:r>
          </a:p>
          <a:p>
            <a:endParaRPr lang="en-GB" dirty="0" smtClean="0"/>
          </a:p>
          <a:p>
            <a:r>
              <a:rPr lang="en-GB" dirty="0" smtClean="0"/>
              <a:t>Fundamental problem of causal inference: it is impossible to observe the effect of a cause on the same case (either one is subject to the cause, or one is not)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58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Neyman</a:t>
            </a:r>
            <a:r>
              <a:rPr lang="en-GB" dirty="0" smtClean="0"/>
              <a:t>-Rubin-Holland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651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smtClean="0"/>
              <a:t>Solutions (assumptions):</a:t>
            </a:r>
          </a:p>
          <a:p>
            <a:endParaRPr lang="en-GB" dirty="0"/>
          </a:p>
          <a:p>
            <a:r>
              <a:rPr lang="en-GB" dirty="0" smtClean="0"/>
              <a:t>Temporal stability (one can measure effect on same case by manipulating consecutively) and causal transience (effect does not change after one manipulation or the other) </a:t>
            </a:r>
          </a:p>
          <a:p>
            <a:pPr lvl="1"/>
            <a:r>
              <a:rPr lang="en-GB" dirty="0" smtClean="0"/>
              <a:t>=&gt; usually not applicable to humans or institutions</a:t>
            </a:r>
          </a:p>
          <a:p>
            <a:endParaRPr lang="en-GB" dirty="0"/>
          </a:p>
          <a:p>
            <a:r>
              <a:rPr lang="en-GB" dirty="0" smtClean="0"/>
              <a:t>Unit homogeneity or invariance: </a:t>
            </a:r>
            <a:r>
              <a:rPr lang="en-GB" dirty="0" err="1" smtClean="0"/>
              <a:t>identicality</a:t>
            </a:r>
            <a:r>
              <a:rPr lang="en-GB" dirty="0" smtClean="0"/>
              <a:t> of units and treatment (assume all units have the same (conditional) properties and reaction to cause)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GB" dirty="0"/>
              <a:t>=&gt; usually not applicable to humans or institutions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28707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Neyman</a:t>
            </a:r>
            <a:r>
              <a:rPr lang="en-GB" dirty="0" smtClean="0"/>
              <a:t>-Rubin-Holland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 smtClean="0"/>
              <a:t>Solutions (assumptions):</a:t>
            </a:r>
          </a:p>
          <a:p>
            <a:endParaRPr lang="en-GB" dirty="0"/>
          </a:p>
          <a:p>
            <a:r>
              <a:rPr lang="en-GB" dirty="0" smtClean="0"/>
              <a:t>Independence assumption: if treatment is assigned randomly, then difference in outcome between treated and non-treated equals expected </a:t>
            </a:r>
            <a:r>
              <a:rPr lang="en-GB" i="1" dirty="0" smtClean="0"/>
              <a:t>average causal effect</a:t>
            </a:r>
            <a:endParaRPr lang="en-GB" dirty="0"/>
          </a:p>
          <a:p>
            <a:endParaRPr lang="en-GB" dirty="0" smtClean="0"/>
          </a:p>
          <a:p>
            <a:r>
              <a:rPr lang="en-GB" dirty="0" smtClean="0"/>
              <a:t>Constant effect: effect on each unit is equal to average causal effect</a:t>
            </a:r>
          </a:p>
          <a:p>
            <a:endParaRPr lang="en-GB" dirty="0" smtClean="0"/>
          </a:p>
          <a:p>
            <a:r>
              <a:rPr lang="en-GB" dirty="0" smtClean="0"/>
              <a:t>Stable-Unit-Treatment Value Assumption (SUTVA): non-interference of units (treatment of one unit does not affect outcome of other unit) (micro-</a:t>
            </a:r>
            <a:r>
              <a:rPr lang="en-GB" dirty="0" err="1" smtClean="0"/>
              <a:t>meso</a:t>
            </a:r>
            <a:r>
              <a:rPr lang="en-GB" dirty="0" smtClean="0"/>
              <a:t>-macro level)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751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Neyman</a:t>
            </a:r>
            <a:r>
              <a:rPr lang="en-GB" dirty="0" smtClean="0"/>
              <a:t>-Rubin-Holland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When independence and SUTVA assumptions hold, randomised experiments are a powerful tool!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(equations from </a:t>
            </a:r>
            <a:r>
              <a:rPr lang="en-GB" dirty="0" err="1" smtClean="0"/>
              <a:t>Angrist</a:t>
            </a:r>
            <a:r>
              <a:rPr lang="en-GB" dirty="0" smtClean="0"/>
              <a:t> and </a:t>
            </a:r>
            <a:r>
              <a:rPr lang="en-GB" dirty="0" err="1" smtClean="0"/>
              <a:t>Pischke</a:t>
            </a:r>
            <a:r>
              <a:rPr lang="en-GB" dirty="0" smtClean="0"/>
              <a:t>)</a:t>
            </a:r>
            <a:endParaRPr lang="en-GB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268" y="3501008"/>
            <a:ext cx="5280020" cy="1552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127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Neyman</a:t>
            </a:r>
            <a:r>
              <a:rPr lang="en-GB" dirty="0" smtClean="0"/>
              <a:t>-Rubin-Holland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Observed outcome Y for individual </a:t>
            </a:r>
            <a:r>
              <a:rPr lang="en-GB" i="1" dirty="0" smtClean="0"/>
              <a:t>i</a:t>
            </a:r>
            <a:r>
              <a:rPr lang="en-GB" dirty="0" smtClean="0"/>
              <a:t>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With Y</a:t>
            </a:r>
            <a:r>
              <a:rPr lang="en-GB" baseline="-25000" dirty="0" smtClean="0"/>
              <a:t>1</a:t>
            </a:r>
            <a:r>
              <a:rPr lang="en-GB" i="1" baseline="-25000" dirty="0" smtClean="0"/>
              <a:t>i</a:t>
            </a:r>
            <a:r>
              <a:rPr lang="en-GB" dirty="0" smtClean="0"/>
              <a:t> – Y</a:t>
            </a:r>
            <a:r>
              <a:rPr lang="en-GB" baseline="-25000" dirty="0" smtClean="0"/>
              <a:t>0</a:t>
            </a:r>
            <a:r>
              <a:rPr lang="en-GB" i="1" baseline="-25000" dirty="0" smtClean="0"/>
              <a:t>i</a:t>
            </a:r>
            <a:r>
              <a:rPr lang="en-GB" dirty="0" smtClean="0"/>
              <a:t> the causal effect for individual </a:t>
            </a:r>
            <a:r>
              <a:rPr lang="en-GB" i="1" dirty="0" err="1" smtClean="0"/>
              <a:t>i</a:t>
            </a:r>
            <a:endParaRPr lang="en-GB" i="1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633182"/>
            <a:ext cx="4167320" cy="209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346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Neyman</a:t>
            </a:r>
            <a:r>
              <a:rPr lang="en-GB" dirty="0" smtClean="0"/>
              <a:t>-Rubin-Holland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Average causal effect: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i="1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06" y="2564904"/>
            <a:ext cx="8218842" cy="212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276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Neyman</a:t>
            </a:r>
            <a:r>
              <a:rPr lang="en-GB" dirty="0" smtClean="0"/>
              <a:t>-Rubin-Holland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With random assignment of D</a:t>
            </a:r>
            <a:r>
              <a:rPr lang="en-GB" i="1" baseline="-25000" dirty="0" smtClean="0"/>
              <a:t>i</a:t>
            </a:r>
            <a:r>
              <a:rPr lang="en-GB" dirty="0" smtClean="0"/>
              <a:t>, </a:t>
            </a:r>
            <a:r>
              <a:rPr lang="en-GB" dirty="0"/>
              <a:t>D</a:t>
            </a:r>
            <a:r>
              <a:rPr lang="en-GB" i="1" baseline="-25000" dirty="0"/>
              <a:t>i </a:t>
            </a:r>
            <a:r>
              <a:rPr lang="en-GB" i="1" baseline="-25000" dirty="0" smtClean="0"/>
              <a:t> </a:t>
            </a:r>
            <a:r>
              <a:rPr lang="en-GB" dirty="0" smtClean="0"/>
              <a:t>is independent of potential outcomes: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i="1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78" y="2996952"/>
            <a:ext cx="7590844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941168"/>
            <a:ext cx="7659573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373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Neyman</a:t>
            </a:r>
            <a:r>
              <a:rPr lang="en-GB" dirty="0" smtClean="0"/>
              <a:t>-Rubin-Holland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Random assignment solves problem of selection bias!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If your study does not include random assignment, selection bias is probably a very important challenge for causal statements.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3938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Neyman</a:t>
            </a:r>
            <a:r>
              <a:rPr lang="en-GB" dirty="0" smtClean="0"/>
              <a:t>-Rubin-Holland: a golden standard?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smtClean="0"/>
              <a:t>Limitations of experiments:</a:t>
            </a:r>
          </a:p>
          <a:p>
            <a:endParaRPr lang="en-GB" dirty="0"/>
          </a:p>
          <a:p>
            <a:r>
              <a:rPr lang="en-GB" i="1" dirty="0" smtClean="0"/>
              <a:t>Average</a:t>
            </a:r>
            <a:r>
              <a:rPr lang="en-GB" dirty="0" smtClean="0"/>
              <a:t> causal effect: assumption of constant effect is not realistic, variance may be substantial</a:t>
            </a:r>
          </a:p>
          <a:p>
            <a:endParaRPr lang="en-GB" dirty="0" smtClean="0"/>
          </a:p>
          <a:p>
            <a:r>
              <a:rPr lang="en-GB" dirty="0" smtClean="0"/>
              <a:t>Causal pre-emption</a:t>
            </a:r>
          </a:p>
          <a:p>
            <a:endParaRPr lang="en-GB" dirty="0" smtClean="0"/>
          </a:p>
          <a:p>
            <a:r>
              <a:rPr lang="en-GB" dirty="0" smtClean="0"/>
              <a:t>Pairing (identifying exact causes in singular events)</a:t>
            </a:r>
          </a:p>
          <a:p>
            <a:endParaRPr lang="en-GB" dirty="0" smtClean="0"/>
          </a:p>
          <a:p>
            <a:r>
              <a:rPr lang="en-GB" dirty="0" smtClean="0"/>
              <a:t>Assumption of SUTVA (stable-unit-treatment value assumption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881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Neyman</a:t>
            </a:r>
            <a:r>
              <a:rPr lang="en-GB" dirty="0" smtClean="0"/>
              <a:t>-Rubin-Holland: a golden standard?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1800"/>
              </a:spcBef>
              <a:spcAft>
                <a:spcPts val="1200"/>
              </a:spcAft>
              <a:buNone/>
            </a:pPr>
            <a:r>
              <a:rPr lang="en-GB" sz="2600" dirty="0" smtClean="0"/>
              <a:t>Problems with SUTVA (Brady, 2008: 265):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GB" sz="2600" dirty="0" smtClean="0"/>
              <a:t>Compensatory rivalry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GB" sz="2600" dirty="0" smtClean="0"/>
              <a:t>Resentful demoralization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GB" sz="2600" dirty="0" smtClean="0"/>
              <a:t>Compensatory equalisation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GB" sz="2600" dirty="0" smtClean="0"/>
              <a:t>Treatment diffusion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GB" sz="2600" dirty="0" smtClean="0"/>
              <a:t>But also: macro level effects (e.g. general equilibrium, reduced value of education, poverty line effect, …)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213961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Neyman</a:t>
            </a:r>
            <a:r>
              <a:rPr lang="en-GB" dirty="0" smtClean="0"/>
              <a:t>-Rubin-Holland: a golden standard?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896" y="160020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Limitations of experiments:</a:t>
            </a:r>
          </a:p>
          <a:p>
            <a:endParaRPr lang="en-GB" dirty="0"/>
          </a:p>
          <a:p>
            <a:r>
              <a:rPr lang="en-GB" i="1" dirty="0" smtClean="0"/>
              <a:t>Average</a:t>
            </a:r>
            <a:r>
              <a:rPr lang="en-GB" dirty="0" smtClean="0"/>
              <a:t> causal effect</a:t>
            </a:r>
          </a:p>
          <a:p>
            <a:r>
              <a:rPr lang="en-GB" dirty="0" smtClean="0"/>
              <a:t>Causal </a:t>
            </a:r>
            <a:r>
              <a:rPr lang="en-GB" dirty="0"/>
              <a:t>pre-emption</a:t>
            </a:r>
          </a:p>
          <a:p>
            <a:r>
              <a:rPr lang="en-GB" dirty="0"/>
              <a:t>Pairing (identifying exact causes in singular events)</a:t>
            </a:r>
          </a:p>
          <a:p>
            <a:r>
              <a:rPr lang="en-GB" dirty="0"/>
              <a:t>SUTVA (through micro, </a:t>
            </a:r>
            <a:r>
              <a:rPr lang="en-GB" dirty="0" err="1"/>
              <a:t>meso</a:t>
            </a:r>
            <a:r>
              <a:rPr lang="en-GB" dirty="0"/>
              <a:t>- or macro-level interactions)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Limits </a:t>
            </a:r>
            <a:r>
              <a:rPr lang="en-GB" dirty="0"/>
              <a:t>to external validity (repetition, population, other policies, </a:t>
            </a:r>
            <a:r>
              <a:rPr lang="en-GB" dirty="0" err="1"/>
              <a:t>upscaling</a:t>
            </a:r>
            <a:r>
              <a:rPr lang="en-GB" dirty="0"/>
              <a:t>)</a:t>
            </a:r>
          </a:p>
          <a:p>
            <a:r>
              <a:rPr lang="en-GB" dirty="0"/>
              <a:t>Only possible for effects of causes, not causes of effects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545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Neyman</a:t>
            </a:r>
            <a:r>
              <a:rPr lang="en-GB" dirty="0" smtClean="0"/>
              <a:t>-Rubin-Holland: a golden standard?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Evidence-based policy requires more than random experiments (and equivalents):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Descriptive studies</a:t>
            </a:r>
          </a:p>
          <a:p>
            <a:pPr lvl="1"/>
            <a:r>
              <a:rPr lang="en-GB" dirty="0" smtClean="0"/>
              <a:t>Comparative studies</a:t>
            </a:r>
          </a:p>
          <a:p>
            <a:pPr lvl="1"/>
            <a:r>
              <a:rPr lang="en-GB" dirty="0" smtClean="0"/>
              <a:t>Decompositions</a:t>
            </a:r>
          </a:p>
          <a:p>
            <a:pPr lvl="1"/>
            <a:r>
              <a:rPr lang="en-GB" dirty="0" smtClean="0"/>
              <a:t>Model-based studies (e.g. </a:t>
            </a:r>
            <a:r>
              <a:rPr lang="en-GB" dirty="0" err="1" smtClean="0"/>
              <a:t>microsimulations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…</a:t>
            </a:r>
          </a:p>
          <a:p>
            <a:pPr lvl="1"/>
            <a:endParaRPr lang="en-GB" dirty="0"/>
          </a:p>
          <a:p>
            <a:r>
              <a:rPr lang="en-GB" dirty="0" smtClean="0"/>
              <a:t>But one should be clear about limits to causal inference and external validity!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301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Causal analysis: crucial 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spcBef>
                <a:spcPts val="18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dirty="0" smtClean="0"/>
              <a:t>What is the causal relationship of interest? What are its characteristics, and what would you like to infer from it?</a:t>
            </a:r>
          </a:p>
          <a:p>
            <a:pPr marL="514350" indent="-514350">
              <a:spcBef>
                <a:spcPts val="18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dirty="0" smtClean="0"/>
              <a:t>What is the research setup (experiment) that could ideally be used to capture the causal effect of interest?</a:t>
            </a:r>
          </a:p>
          <a:p>
            <a:pPr marL="514350" indent="-514350">
              <a:spcBef>
                <a:spcPts val="18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dirty="0" smtClean="0"/>
              <a:t>What is your identification strategy?</a:t>
            </a:r>
          </a:p>
          <a:p>
            <a:pPr marL="514350" indent="-514350">
              <a:spcBef>
                <a:spcPts val="18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dirty="0" smtClean="0"/>
              <a:t>What is your mode of statistical inference?</a:t>
            </a:r>
          </a:p>
          <a:p>
            <a:pPr marL="514350" indent="-514350">
              <a:spcBef>
                <a:spcPts val="18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dirty="0" smtClean="0"/>
              <a:t>To what extent are results generalizable (to broader population, other fields of interest/policy areas; </a:t>
            </a:r>
            <a:r>
              <a:rPr lang="en-GB" dirty="0" err="1" smtClean="0"/>
              <a:t>upscaling</a:t>
            </a:r>
            <a:r>
              <a:rPr lang="nl-BE" dirty="0" smtClean="0"/>
              <a:t>)?</a:t>
            </a:r>
            <a:endParaRPr lang="en-GB" dirty="0" smtClean="0"/>
          </a:p>
          <a:p>
            <a:pPr marL="514350" indent="-514350">
              <a:spcBef>
                <a:spcPts val="18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dirty="0" smtClean="0"/>
              <a:t>What lessons for policy makers do you wish to draw?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052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Causal analysis: crucial 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890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GB" sz="2600" dirty="0" smtClean="0"/>
              <a:t>ALWAYS reflect upon ideal research design, and limitations of the actual research design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endParaRPr lang="en-GB" sz="2600" dirty="0" smtClean="0"/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GB" sz="2600" dirty="0" smtClean="0"/>
              <a:t>Report limitations (and how future research might improve on current setup)</a:t>
            </a:r>
          </a:p>
        </p:txBody>
      </p:sp>
    </p:spTree>
    <p:extLst>
      <p:ext uri="{BB962C8B-B14F-4D97-AF65-F5344CB8AC3E}">
        <p14:creationId xmlns:p14="http://schemas.microsoft.com/office/powerpoint/2010/main" val="272741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5" y="6481526"/>
            <a:ext cx="1773113" cy="7529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 smtClean="0"/>
              <a:t>Brady, 2008: 248</a:t>
            </a:r>
            <a:endParaRPr lang="en-GB" sz="18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0115"/>
            <a:ext cx="5355679" cy="6855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718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points to remember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6510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sz="3100" dirty="0" smtClean="0"/>
              <a:t>When interpreting results in a causal way, reflect upon limitations caused by:</a:t>
            </a:r>
          </a:p>
          <a:p>
            <a:r>
              <a:rPr lang="en-GB" sz="3100" dirty="0" err="1" smtClean="0"/>
              <a:t>Endogeneity</a:t>
            </a:r>
            <a:endParaRPr lang="en-GB" sz="3100" dirty="0" smtClean="0"/>
          </a:p>
          <a:p>
            <a:r>
              <a:rPr lang="en-GB" sz="3100" dirty="0" smtClean="0"/>
              <a:t>Selection bias</a:t>
            </a:r>
          </a:p>
          <a:p>
            <a:r>
              <a:rPr lang="en-GB" sz="3100" dirty="0" smtClean="0"/>
              <a:t>Measurement error &amp; bias</a:t>
            </a:r>
          </a:p>
          <a:p>
            <a:r>
              <a:rPr lang="en-GB" sz="3100" dirty="0" smtClean="0"/>
              <a:t>Violations of SUTVA</a:t>
            </a:r>
          </a:p>
          <a:p>
            <a:r>
              <a:rPr lang="en-GB" sz="3100" dirty="0" smtClean="0"/>
              <a:t>Common cause, causal pre-emption</a:t>
            </a:r>
          </a:p>
          <a:p>
            <a:pPr marL="0" indent="0">
              <a:buNone/>
            </a:pPr>
            <a:endParaRPr lang="en-GB" sz="3100" dirty="0" smtClean="0"/>
          </a:p>
          <a:p>
            <a:pPr marL="0" indent="0">
              <a:buNone/>
            </a:pPr>
            <a:r>
              <a:rPr lang="en-GB" sz="3100" dirty="0" smtClean="0"/>
              <a:t>Correlation does not imply causation; most regressions based on observational data </a:t>
            </a:r>
            <a:r>
              <a:rPr lang="en-GB" sz="3100" dirty="0" err="1" smtClean="0"/>
              <a:t>canNOT</a:t>
            </a:r>
            <a:r>
              <a:rPr lang="en-GB" sz="3100" dirty="0" smtClean="0"/>
              <a:t> identify causality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296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points to remember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/>
              <a:t>Understanding mechanism not precondition for identifying causality, but essential for understanding it.</a:t>
            </a:r>
          </a:p>
          <a:p>
            <a:pPr marL="0" indent="0">
              <a:buNone/>
            </a:pPr>
            <a:endParaRPr lang="en-GB" sz="2600" dirty="0" smtClean="0"/>
          </a:p>
          <a:p>
            <a:pPr marL="0" indent="0">
              <a:buNone/>
            </a:pPr>
            <a:r>
              <a:rPr lang="en-GB" sz="2600" dirty="0" smtClean="0"/>
              <a:t>When reading research results or designing a research setup, always:</a:t>
            </a:r>
          </a:p>
          <a:p>
            <a:pPr marL="0" indent="0">
              <a:buNone/>
            </a:pPr>
            <a:endParaRPr lang="en-GB" sz="2600" dirty="0"/>
          </a:p>
          <a:p>
            <a:r>
              <a:rPr lang="en-GB" sz="2600" dirty="0" smtClean="0"/>
              <a:t>Clearly identify causal question</a:t>
            </a:r>
          </a:p>
          <a:p>
            <a:r>
              <a:rPr lang="en-GB" sz="2600" dirty="0" smtClean="0"/>
              <a:t>Reflect upon ideal setup, and limitations of implemented setup</a:t>
            </a:r>
          </a:p>
          <a:p>
            <a:r>
              <a:rPr lang="en-GB" sz="2600" dirty="0" smtClean="0"/>
              <a:t>… and their consequences for the internal and external validity of the results.</a:t>
            </a:r>
          </a:p>
          <a:p>
            <a:pPr marL="0" indent="0">
              <a:buNone/>
            </a:pPr>
            <a:endParaRPr lang="en-GB" sz="2600" dirty="0" smtClean="0"/>
          </a:p>
          <a:p>
            <a:endParaRPr lang="en-GB" sz="2600" dirty="0" smtClean="0"/>
          </a:p>
          <a:p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426319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104456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GB" sz="2200" dirty="0"/>
              <a:t>Brady, H. E. (2008), 'Causation and explanation in social science', in Box-</a:t>
            </a:r>
            <a:r>
              <a:rPr lang="en-GB" sz="2200" dirty="0" err="1"/>
              <a:t>Steffensmeier</a:t>
            </a:r>
            <a:r>
              <a:rPr lang="en-GB" sz="2200" dirty="0"/>
              <a:t>, J. M., Brady, H. E. and Collier, D. (eds.), The Oxford Handbook of Political Methodology, Oxford: Oxford University Press, pp. 217-270. [compulsory]</a:t>
            </a:r>
          </a:p>
          <a:p>
            <a:pPr>
              <a:spcBef>
                <a:spcPts val="1200"/>
              </a:spcBef>
            </a:pPr>
            <a:endParaRPr lang="en-GB" sz="2200" dirty="0"/>
          </a:p>
          <a:p>
            <a:pPr>
              <a:spcBef>
                <a:spcPts val="1200"/>
              </a:spcBef>
            </a:pPr>
            <a:r>
              <a:rPr lang="en-GB" sz="2200" dirty="0" err="1"/>
              <a:t>Angrist</a:t>
            </a:r>
            <a:r>
              <a:rPr lang="en-GB" sz="2200" dirty="0"/>
              <a:t>, J. D., and </a:t>
            </a:r>
            <a:r>
              <a:rPr lang="en-GB" sz="2200" dirty="0" err="1"/>
              <a:t>Pischke</a:t>
            </a:r>
            <a:r>
              <a:rPr lang="en-GB" sz="2200" dirty="0"/>
              <a:t>, J.-S. (2009), </a:t>
            </a:r>
            <a:r>
              <a:rPr lang="en-GB" sz="2200" i="1" dirty="0"/>
              <a:t>Mostly Harmless Econometrics</a:t>
            </a:r>
            <a:r>
              <a:rPr lang="en-GB" sz="2200" dirty="0"/>
              <a:t>, Princeton: Princeton University Press, 373p. Chapter 1 &amp; 2 </a:t>
            </a:r>
            <a:r>
              <a:rPr lang="en-GB" sz="2200" dirty="0" smtClean="0"/>
              <a:t>[background]</a:t>
            </a:r>
            <a:endParaRPr lang="en-GB" sz="2200" dirty="0"/>
          </a:p>
          <a:p>
            <a:pPr>
              <a:spcBef>
                <a:spcPts val="1200"/>
              </a:spcBef>
            </a:pPr>
            <a:endParaRPr lang="en-GB" sz="2200" dirty="0"/>
          </a:p>
          <a:p>
            <a:pPr>
              <a:spcBef>
                <a:spcPts val="1200"/>
              </a:spcBef>
            </a:pPr>
            <a:r>
              <a:rPr lang="en-GB" sz="2200" dirty="0"/>
              <a:t>Holland, P. W. (1986), 'Statistics and Causal Inference' in </a:t>
            </a:r>
            <a:r>
              <a:rPr lang="en-GB" sz="2200" i="1" dirty="0"/>
              <a:t>Journal of the American Statistical Association</a:t>
            </a:r>
            <a:r>
              <a:rPr lang="en-GB" sz="2200" dirty="0"/>
              <a:t>, 81(396): 945-960 [background]</a:t>
            </a:r>
          </a:p>
          <a:p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410992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25519</TotalTime>
  <Words>2776</Words>
  <Application>Microsoft Office PowerPoint</Application>
  <PresentationFormat>On-screen Show (4:3)</PresentationFormat>
  <Paragraphs>444</Paragraphs>
  <Slides>55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9" baseType="lpstr">
      <vt:lpstr>Arial</vt:lpstr>
      <vt:lpstr>Calibri</vt:lpstr>
      <vt:lpstr>Symbol</vt:lpstr>
      <vt:lpstr>Office Theme</vt:lpstr>
      <vt:lpstr>Maatschappij, Beleid en Evaluatie</vt:lpstr>
      <vt:lpstr>Q&amp;A course so far, brief evaluation</vt:lpstr>
      <vt:lpstr>Lecture 7</vt:lpstr>
      <vt:lpstr>Main questions this lecture</vt:lpstr>
      <vt:lpstr>Background texts</vt:lpstr>
      <vt:lpstr>Introduction</vt:lpstr>
      <vt:lpstr>Types of causal relationships</vt:lpstr>
      <vt:lpstr>Types of causal relationships</vt:lpstr>
      <vt:lpstr>Types of causal relationships</vt:lpstr>
      <vt:lpstr>Types of causal relationships</vt:lpstr>
      <vt:lpstr>Types of causal relationships</vt:lpstr>
      <vt:lpstr>Characteristics of causal relationships</vt:lpstr>
      <vt:lpstr>Learning from philosophy</vt:lpstr>
      <vt:lpstr>4 approaches (Brady, 2008)</vt:lpstr>
      <vt:lpstr>4 Approaches</vt:lpstr>
      <vt:lpstr>Humean &amp; neo-humean approach</vt:lpstr>
      <vt:lpstr>Humean &amp; neo-humean approach</vt:lpstr>
      <vt:lpstr>Humean &amp; neo-humean approach</vt:lpstr>
      <vt:lpstr>Humean &amp; neo-humean approach</vt:lpstr>
      <vt:lpstr>Humean &amp; neo-humean approach</vt:lpstr>
      <vt:lpstr>Humean &amp; neo-humean approach</vt:lpstr>
      <vt:lpstr>Humean &amp; neo-humean approach</vt:lpstr>
      <vt:lpstr>Counterfactual approach</vt:lpstr>
      <vt:lpstr>Counterfactual approach</vt:lpstr>
      <vt:lpstr>Counterfactual approach</vt:lpstr>
      <vt:lpstr>Counterfactual approach</vt:lpstr>
      <vt:lpstr>Counterfactual approach</vt:lpstr>
      <vt:lpstr>Counterfactual approach</vt:lpstr>
      <vt:lpstr>Counterfactual approach</vt:lpstr>
      <vt:lpstr>Manipulation approach</vt:lpstr>
      <vt:lpstr>Manipulation approach</vt:lpstr>
      <vt:lpstr>Manipulation approach</vt:lpstr>
      <vt:lpstr>The mechanism approach</vt:lpstr>
      <vt:lpstr>The mechanism approach</vt:lpstr>
      <vt:lpstr>The mechanism approach</vt:lpstr>
      <vt:lpstr>Summing up</vt:lpstr>
      <vt:lpstr>Neyman-Rubin-Holland: a golden standard?</vt:lpstr>
      <vt:lpstr>Neyman-Rubin-Holland</vt:lpstr>
      <vt:lpstr>Neyman-Rubin-Holland</vt:lpstr>
      <vt:lpstr>Neyman-Rubin-Holland</vt:lpstr>
      <vt:lpstr>Neyman-Rubin-Holland</vt:lpstr>
      <vt:lpstr>Neyman-Rubin-Holland</vt:lpstr>
      <vt:lpstr>Neyman-Rubin-Holland</vt:lpstr>
      <vt:lpstr>Neyman-Rubin-Holland</vt:lpstr>
      <vt:lpstr>Neyman-Rubin-Holland</vt:lpstr>
      <vt:lpstr>Neyman-Rubin-Holland: a golden standard?</vt:lpstr>
      <vt:lpstr>Neyman-Rubin-Holland: a golden standard?</vt:lpstr>
      <vt:lpstr>Neyman-Rubin-Holland: a golden standard?</vt:lpstr>
      <vt:lpstr>Neyman-Rubin-Holland: a golden standard?</vt:lpstr>
      <vt:lpstr>Causal analysis: crucial questions</vt:lpstr>
      <vt:lpstr>Causal analysis: crucial questions</vt:lpstr>
      <vt:lpstr>PowerPoint Presentation</vt:lpstr>
      <vt:lpstr>Some points to remember</vt:lpstr>
      <vt:lpstr>Some points to remember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Goedemé Tim</dc:creator>
  <cp:lastModifiedBy>Goedemé Tim</cp:lastModifiedBy>
  <cp:revision>559</cp:revision>
  <dcterms:created xsi:type="dcterms:W3CDTF">2015-09-25T18:41:52Z</dcterms:created>
  <dcterms:modified xsi:type="dcterms:W3CDTF">2020-02-15T21:53:02Z</dcterms:modified>
</cp:coreProperties>
</file>