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2.xml" ContentType="application/vnd.openxmlformats-officedocument.drawingml.chart+xml"/>
  <Override PartName="/ppt/notesSlides/notesSlide4.xml" ContentType="application/vnd.openxmlformats-officedocument.presentationml.notesSlide+xml"/>
  <Override PartName="/ppt/charts/chart3.xml" ContentType="application/vnd.openxmlformats-officedocument.drawingml.chart+xml"/>
  <Override PartName="/ppt/theme/themeOverride2.xml" ContentType="application/vnd.openxmlformats-officedocument.themeOverride+xml"/>
  <Override PartName="/ppt/charts/chart4.xml" ContentType="application/vnd.openxmlformats-officedocument.drawingml.chart+xml"/>
  <Override PartName="/ppt/theme/themeOverride3.xml" ContentType="application/vnd.openxmlformats-officedocument.themeOverride+xml"/>
  <Override PartName="/ppt/charts/chart5.xml" ContentType="application/vnd.openxmlformats-officedocument.drawingml.chart+xml"/>
  <Override PartName="/ppt/theme/themeOverride4.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8" r:id="rId1"/>
  </p:sldMasterIdLst>
  <p:notesMasterIdLst>
    <p:notesMasterId r:id="rId67"/>
  </p:notesMasterIdLst>
  <p:sldIdLst>
    <p:sldId id="256" r:id="rId2"/>
    <p:sldId id="366" r:id="rId3"/>
    <p:sldId id="367" r:id="rId4"/>
    <p:sldId id="267" r:id="rId5"/>
    <p:sldId id="397" r:id="rId6"/>
    <p:sldId id="424" r:id="rId7"/>
    <p:sldId id="421" r:id="rId8"/>
    <p:sldId id="422" r:id="rId9"/>
    <p:sldId id="426" r:id="rId10"/>
    <p:sldId id="423" r:id="rId11"/>
    <p:sldId id="408" r:id="rId12"/>
    <p:sldId id="409" r:id="rId13"/>
    <p:sldId id="433" r:id="rId14"/>
    <p:sldId id="434" r:id="rId15"/>
    <p:sldId id="435" r:id="rId16"/>
    <p:sldId id="425" r:id="rId17"/>
    <p:sldId id="399" r:id="rId18"/>
    <p:sldId id="411" r:id="rId19"/>
    <p:sldId id="412" r:id="rId20"/>
    <p:sldId id="415" r:id="rId21"/>
    <p:sldId id="416" r:id="rId22"/>
    <p:sldId id="418" r:id="rId23"/>
    <p:sldId id="427" r:id="rId24"/>
    <p:sldId id="428" r:id="rId25"/>
    <p:sldId id="429" r:id="rId26"/>
    <p:sldId id="431" r:id="rId27"/>
    <p:sldId id="430" r:id="rId28"/>
    <p:sldId id="432" r:id="rId29"/>
    <p:sldId id="395" r:id="rId30"/>
    <p:sldId id="394" r:id="rId31"/>
    <p:sldId id="438" r:id="rId32"/>
    <p:sldId id="436" r:id="rId33"/>
    <p:sldId id="437" r:id="rId34"/>
    <p:sldId id="439" r:id="rId35"/>
    <p:sldId id="441" r:id="rId36"/>
    <p:sldId id="443" r:id="rId37"/>
    <p:sldId id="444" r:id="rId38"/>
    <p:sldId id="442" r:id="rId39"/>
    <p:sldId id="393" r:id="rId40"/>
    <p:sldId id="445" r:id="rId41"/>
    <p:sldId id="446" r:id="rId42"/>
    <p:sldId id="447" r:id="rId43"/>
    <p:sldId id="448" r:id="rId44"/>
    <p:sldId id="396" r:id="rId45"/>
    <p:sldId id="449" r:id="rId46"/>
    <p:sldId id="450" r:id="rId47"/>
    <p:sldId id="451" r:id="rId48"/>
    <p:sldId id="452" r:id="rId49"/>
    <p:sldId id="453" r:id="rId50"/>
    <p:sldId id="502" r:id="rId51"/>
    <p:sldId id="455" r:id="rId52"/>
    <p:sldId id="458" r:id="rId53"/>
    <p:sldId id="459" r:id="rId54"/>
    <p:sldId id="460" r:id="rId55"/>
    <p:sldId id="462" r:id="rId56"/>
    <p:sldId id="492" r:id="rId57"/>
    <p:sldId id="500" r:id="rId58"/>
    <p:sldId id="501" r:id="rId59"/>
    <p:sldId id="478" r:id="rId60"/>
    <p:sldId id="464" r:id="rId61"/>
    <p:sldId id="487" r:id="rId62"/>
    <p:sldId id="391" r:id="rId63"/>
    <p:sldId id="392" r:id="rId64"/>
    <p:sldId id="365" r:id="rId65"/>
    <p:sldId id="371" r:id="rId66"/>
  </p:sldIdLst>
  <p:sldSz cx="9144000" cy="6858000" type="screen4x3"/>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CECEC"/>
    <a:srgbClr val="3F3B7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81" autoAdjust="0"/>
    <p:restoredTop sz="78440" autoAdjust="0"/>
  </p:normalViewPr>
  <p:slideViewPr>
    <p:cSldViewPr>
      <p:cViewPr varScale="1">
        <p:scale>
          <a:sx n="69" d="100"/>
          <a:sy n="69" d="100"/>
        </p:scale>
        <p:origin x="-1512" y="-90"/>
      </p:cViewPr>
      <p:guideLst>
        <p:guide orient="horz" pos="2160"/>
        <p:guide pos="2880"/>
      </p:guideLst>
    </p:cSldViewPr>
  </p:slideViewPr>
  <p:outlineViewPr>
    <p:cViewPr>
      <p:scale>
        <a:sx n="33" d="100"/>
        <a:sy n="33" d="100"/>
      </p:scale>
      <p:origin x="0" y="82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s>
</file>

<file path=ppt/charts/_rels/chart1.xml.rels><?xml version="1.0" encoding="UTF-8" standalone="yes"?>
<Relationships xmlns="http://schemas.openxmlformats.org/package/2006/relationships"><Relationship Id="rId2" Type="http://schemas.openxmlformats.org/officeDocument/2006/relationships/oleObject" Target="file:///C:\Users\TGoedeme\Dropbox\Publicaties\2011\2011.Min%20Elderly%20-%20Book\FiguresPalgrave.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1" Type="http://schemas.openxmlformats.org/officeDocument/2006/relationships/oleObject" Target="file:///C:\Users\TGoedeme\Dropbox\Coursework\2015-2016%20Beleid%20Maatschappij%20Evaluatie\Slides\Historiek%201920%20conv%202013_tcm325-65934%20(2).xls" TargetMode="Externa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openxmlformats.org/officeDocument/2006/relationships/image" Target="../media/image15.jpg"/><Relationship Id="rId1" Type="http://schemas.openxmlformats.org/officeDocument/2006/relationships/themeOverride" Target="../theme/themeOverride2.xml"/></Relationships>
</file>

<file path=ppt/charts/_rels/chart4.xml.rels><?xml version="1.0" encoding="UTF-8" standalone="yes"?>
<Relationships xmlns="http://schemas.openxmlformats.org/package/2006/relationships"><Relationship Id="rId2" Type="http://schemas.openxmlformats.org/officeDocument/2006/relationships/oleObject" Target="file:///C:\Users\TGoedeme\Dropbox\Publicaties\2014\Relativity%20of%20the%20social%20minimum\Figures%20Expectiations.xlsx" TargetMode="External"/><Relationship Id="rId1" Type="http://schemas.openxmlformats.org/officeDocument/2006/relationships/themeOverride" Target="../theme/themeOverride3.xml"/></Relationships>
</file>

<file path=ppt/charts/_rels/chart5.xml.rels><?xml version="1.0" encoding="UTF-8" standalone="yes"?>
<Relationships xmlns="http://schemas.openxmlformats.org/package/2006/relationships"><Relationship Id="rId2" Type="http://schemas.openxmlformats.org/officeDocument/2006/relationships/oleObject" Target="file:///\\fileserver.ad.ua.ac.be\Data\FPSW\CSB\Data\TimGoedeme\Mountains\Adding%20pan-EU\Inputs\Modified%20and%20added%20charts%20including%20pan-EU.xlsx" TargetMode="External"/><Relationship Id="rId1" Type="http://schemas.openxmlformats.org/officeDocument/2006/relationships/themeOverride" Target="../theme/themeOverride4.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GB" dirty="0"/>
              <a:t>Minimum income guarantee for elderly </a:t>
            </a:r>
            <a:r>
              <a:rPr lang="en-GB" dirty="0" smtClean="0"/>
              <a:t>couple as a percentage of the national median income, CSB-MIPI</a:t>
            </a:r>
            <a:endParaRPr lang="en-GB" dirty="0"/>
          </a:p>
        </c:rich>
      </c:tx>
      <c:layout/>
      <c:overlay val="0"/>
    </c:title>
    <c:autoTitleDeleted val="0"/>
    <c:plotArea>
      <c:layout>
        <c:manualLayout>
          <c:layoutTarget val="inner"/>
          <c:xMode val="edge"/>
          <c:yMode val="edge"/>
          <c:x val="8.018295410637756E-2"/>
          <c:y val="0.1714458351587769"/>
          <c:w val="0.88932510448691537"/>
          <c:h val="0.64918861216678225"/>
        </c:manualLayout>
      </c:layout>
      <c:barChart>
        <c:barDir val="col"/>
        <c:grouping val="clustered"/>
        <c:varyColors val="0"/>
        <c:ser>
          <c:idx val="0"/>
          <c:order val="0"/>
          <c:tx>
            <c:strRef>
              <c:f>Poverty!$AD$9</c:f>
              <c:strCache>
                <c:ptCount val="1"/>
                <c:pt idx="0">
                  <c:v>2001</c:v>
                </c:pt>
              </c:strCache>
            </c:strRef>
          </c:tx>
          <c:spPr>
            <a:solidFill>
              <a:schemeClr val="bg1">
                <a:lumMod val="85000"/>
              </a:schemeClr>
            </a:solidFill>
            <a:ln>
              <a:solidFill>
                <a:sysClr val="windowText" lastClr="000000">
                  <a:shade val="95000"/>
                  <a:satMod val="105000"/>
                </a:sysClr>
              </a:solidFill>
            </a:ln>
          </c:spPr>
          <c:invertIfNegative val="0"/>
          <c:errBars>
            <c:errBarType val="both"/>
            <c:errValType val="cust"/>
            <c:noEndCap val="0"/>
            <c:plus>
              <c:numLit>
                <c:ptCount val="0"/>
              </c:numLit>
            </c:plus>
            <c:minus>
              <c:numLit>
                <c:ptCount val="0"/>
              </c:numLit>
            </c:minus>
            <c:spPr>
              <a:ln w="15875"/>
            </c:spPr>
          </c:errBars>
          <c:cat>
            <c:strRef>
              <c:f>Poverty!$AC$10:$AC$34</c:f>
              <c:strCache>
                <c:ptCount val="25"/>
                <c:pt idx="0">
                  <c:v>SK</c:v>
                </c:pt>
                <c:pt idx="1">
                  <c:v>LT</c:v>
                </c:pt>
                <c:pt idx="2">
                  <c:v>SI</c:v>
                </c:pt>
                <c:pt idx="3">
                  <c:v>EE</c:v>
                </c:pt>
                <c:pt idx="4">
                  <c:v>HU</c:v>
                </c:pt>
                <c:pt idx="5">
                  <c:v>DE</c:v>
                </c:pt>
                <c:pt idx="6">
                  <c:v>CZ</c:v>
                </c:pt>
                <c:pt idx="7">
                  <c:v>BG</c:v>
                </c:pt>
                <c:pt idx="8">
                  <c:v>ES</c:v>
                </c:pt>
                <c:pt idx="9">
                  <c:v>LV</c:v>
                </c:pt>
                <c:pt idx="10">
                  <c:v>FI</c:v>
                </c:pt>
                <c:pt idx="11">
                  <c:v>BE</c:v>
                </c:pt>
                <c:pt idx="12">
                  <c:v>LU</c:v>
                </c:pt>
                <c:pt idx="13">
                  <c:v>GR</c:v>
                </c:pt>
                <c:pt idx="14">
                  <c:v>PL</c:v>
                </c:pt>
                <c:pt idx="15">
                  <c:v>UK</c:v>
                </c:pt>
                <c:pt idx="16">
                  <c:v>IE</c:v>
                </c:pt>
                <c:pt idx="17">
                  <c:v>IT</c:v>
                </c:pt>
                <c:pt idx="18">
                  <c:v>AT</c:v>
                </c:pt>
                <c:pt idx="19">
                  <c:v>DK</c:v>
                </c:pt>
                <c:pt idx="20">
                  <c:v>NL</c:v>
                </c:pt>
                <c:pt idx="21">
                  <c:v>SE</c:v>
                </c:pt>
                <c:pt idx="22">
                  <c:v>FR</c:v>
                </c:pt>
                <c:pt idx="23">
                  <c:v>RO</c:v>
                </c:pt>
                <c:pt idx="24">
                  <c:v>PT</c:v>
                </c:pt>
              </c:strCache>
            </c:strRef>
          </c:cat>
          <c:val>
            <c:numRef>
              <c:f>Poverty!$AD$10:$AD$34</c:f>
              <c:numCache>
                <c:formatCode>General</c:formatCode>
                <c:ptCount val="25"/>
                <c:pt idx="1">
                  <c:v>28.964489694561706</c:v>
                </c:pt>
                <c:pt idx="2">
                  <c:v>30.410819257103139</c:v>
                </c:pt>
                <c:pt idx="3">
                  <c:v>40.055920961004112</c:v>
                </c:pt>
                <c:pt idx="4">
                  <c:v>33.463432080712231</c:v>
                </c:pt>
                <c:pt idx="5">
                  <c:v>35.52519647002616</c:v>
                </c:pt>
                <c:pt idx="6">
                  <c:v>51.045815346052073</c:v>
                </c:pt>
                <c:pt idx="8">
                  <c:v>43.111743455151291</c:v>
                </c:pt>
                <c:pt idx="10">
                  <c:v>50.72139930496882</c:v>
                </c:pt>
                <c:pt idx="11">
                  <c:v>38.455366459497512</c:v>
                </c:pt>
                <c:pt idx="12">
                  <c:v>49.478251481644328</c:v>
                </c:pt>
                <c:pt idx="13">
                  <c:v>37.154549546511326</c:v>
                </c:pt>
                <c:pt idx="14">
                  <c:v>75.601984519826416</c:v>
                </c:pt>
                <c:pt idx="15">
                  <c:v>43.816694541584305</c:v>
                </c:pt>
                <c:pt idx="16">
                  <c:v>42.334697573891361</c:v>
                </c:pt>
                <c:pt idx="17">
                  <c:v>58.017011911482463</c:v>
                </c:pt>
                <c:pt idx="18">
                  <c:v>60.580936527263795</c:v>
                </c:pt>
                <c:pt idx="19">
                  <c:v>105.3068854502025</c:v>
                </c:pt>
                <c:pt idx="20">
                  <c:v>54.842717136512739</c:v>
                </c:pt>
                <c:pt idx="21">
                  <c:v>84.81868012758973</c:v>
                </c:pt>
                <c:pt idx="22">
                  <c:v>74.96501114706939</c:v>
                </c:pt>
                <c:pt idx="24">
                  <c:v>35.022867110936922</c:v>
                </c:pt>
              </c:numCache>
            </c:numRef>
          </c:val>
        </c:ser>
        <c:ser>
          <c:idx val="1"/>
          <c:order val="1"/>
          <c:tx>
            <c:strRef>
              <c:f>Poverty!$AE$9</c:f>
              <c:strCache>
                <c:ptCount val="1"/>
                <c:pt idx="0">
                  <c:v>2009</c:v>
                </c:pt>
              </c:strCache>
            </c:strRef>
          </c:tx>
          <c:spPr>
            <a:solidFill>
              <a:schemeClr val="tx1">
                <a:lumMod val="50000"/>
                <a:lumOff val="50000"/>
              </a:schemeClr>
            </a:solidFill>
            <a:ln>
              <a:solidFill>
                <a:sysClr val="windowText" lastClr="000000">
                  <a:shade val="95000"/>
                  <a:satMod val="105000"/>
                </a:sysClr>
              </a:solidFill>
            </a:ln>
          </c:spPr>
          <c:invertIfNegative val="0"/>
          <c:errBars>
            <c:errBarType val="both"/>
            <c:errValType val="cust"/>
            <c:noEndCap val="0"/>
            <c:plus>
              <c:numLit>
                <c:ptCount val="0"/>
              </c:numLit>
            </c:plus>
            <c:minus>
              <c:numLit>
                <c:ptCount val="0"/>
              </c:numLit>
            </c:minus>
            <c:spPr>
              <a:ln w="15875"/>
            </c:spPr>
          </c:errBars>
          <c:cat>
            <c:strRef>
              <c:f>Poverty!$AC$10:$AC$34</c:f>
              <c:strCache>
                <c:ptCount val="25"/>
                <c:pt idx="0">
                  <c:v>SK</c:v>
                </c:pt>
                <c:pt idx="1">
                  <c:v>LT</c:v>
                </c:pt>
                <c:pt idx="2">
                  <c:v>SI</c:v>
                </c:pt>
                <c:pt idx="3">
                  <c:v>EE</c:v>
                </c:pt>
                <c:pt idx="4">
                  <c:v>HU</c:v>
                </c:pt>
                <c:pt idx="5">
                  <c:v>DE</c:v>
                </c:pt>
                <c:pt idx="6">
                  <c:v>CZ</c:v>
                </c:pt>
                <c:pt idx="7">
                  <c:v>BG</c:v>
                </c:pt>
                <c:pt idx="8">
                  <c:v>ES</c:v>
                </c:pt>
                <c:pt idx="9">
                  <c:v>LV</c:v>
                </c:pt>
                <c:pt idx="10">
                  <c:v>FI</c:v>
                </c:pt>
                <c:pt idx="11">
                  <c:v>BE</c:v>
                </c:pt>
                <c:pt idx="12">
                  <c:v>LU</c:v>
                </c:pt>
                <c:pt idx="13">
                  <c:v>GR</c:v>
                </c:pt>
                <c:pt idx="14">
                  <c:v>PL</c:v>
                </c:pt>
                <c:pt idx="15">
                  <c:v>UK</c:v>
                </c:pt>
                <c:pt idx="16">
                  <c:v>IE</c:v>
                </c:pt>
                <c:pt idx="17">
                  <c:v>IT</c:v>
                </c:pt>
                <c:pt idx="18">
                  <c:v>AT</c:v>
                </c:pt>
                <c:pt idx="19">
                  <c:v>DK</c:v>
                </c:pt>
                <c:pt idx="20">
                  <c:v>NL</c:v>
                </c:pt>
                <c:pt idx="21">
                  <c:v>SE</c:v>
                </c:pt>
                <c:pt idx="22">
                  <c:v>FR</c:v>
                </c:pt>
                <c:pt idx="23">
                  <c:v>RO</c:v>
                </c:pt>
                <c:pt idx="24">
                  <c:v>PT</c:v>
                </c:pt>
              </c:strCache>
            </c:strRef>
          </c:cat>
          <c:val>
            <c:numRef>
              <c:f>Poverty!$AE$10:$AE$34</c:f>
              <c:numCache>
                <c:formatCode>General</c:formatCode>
                <c:ptCount val="25"/>
                <c:pt idx="0">
                  <c:v>26.644725242433143</c:v>
                </c:pt>
                <c:pt idx="1">
                  <c:v>31.181954887218044</c:v>
                </c:pt>
                <c:pt idx="2">
                  <c:v>32.29991298409665</c:v>
                </c:pt>
                <c:pt idx="3">
                  <c:v>32.881032235629633</c:v>
                </c:pt>
                <c:pt idx="4">
                  <c:v>34.885197857343599</c:v>
                </c:pt>
                <c:pt idx="5">
                  <c:v>35.684691955878392</c:v>
                </c:pt>
                <c:pt idx="6">
                  <c:v>35.693141852286047</c:v>
                </c:pt>
                <c:pt idx="7">
                  <c:v>38.106329113924048</c:v>
                </c:pt>
                <c:pt idx="8">
                  <c:v>39.710877192982444</c:v>
                </c:pt>
                <c:pt idx="9">
                  <c:v>41.669324090121322</c:v>
                </c:pt>
                <c:pt idx="10">
                  <c:v>46.549674803212213</c:v>
                </c:pt>
                <c:pt idx="11">
                  <c:v>49.113289609941312</c:v>
                </c:pt>
                <c:pt idx="12">
                  <c:v>49.684369589170466</c:v>
                </c:pt>
                <c:pt idx="13">
                  <c:v>52.614180078294901</c:v>
                </c:pt>
                <c:pt idx="14">
                  <c:v>52.729243459830435</c:v>
                </c:pt>
                <c:pt idx="15">
                  <c:v>56.104764096662819</c:v>
                </c:pt>
                <c:pt idx="16">
                  <c:v>56.130808643350406</c:v>
                </c:pt>
                <c:pt idx="17">
                  <c:v>56.285568109145167</c:v>
                </c:pt>
                <c:pt idx="18">
                  <c:v>56.371737490570773</c:v>
                </c:pt>
                <c:pt idx="19">
                  <c:v>58.578255139457944</c:v>
                </c:pt>
                <c:pt idx="20">
                  <c:v>58.657714569207862</c:v>
                </c:pt>
                <c:pt idx="21">
                  <c:v>59.152227116984811</c:v>
                </c:pt>
                <c:pt idx="22">
                  <c:v>60.014979757085015</c:v>
                </c:pt>
                <c:pt idx="23">
                  <c:v>69.507537688442198</c:v>
                </c:pt>
                <c:pt idx="24">
                  <c:v>78.521392634332855</c:v>
                </c:pt>
              </c:numCache>
            </c:numRef>
          </c:val>
        </c:ser>
        <c:dLbls>
          <c:showLegendKey val="0"/>
          <c:showVal val="0"/>
          <c:showCatName val="0"/>
          <c:showSerName val="0"/>
          <c:showPercent val="0"/>
          <c:showBubbleSize val="0"/>
        </c:dLbls>
        <c:gapWidth val="150"/>
        <c:axId val="110514944"/>
        <c:axId val="111419392"/>
      </c:barChart>
      <c:catAx>
        <c:axId val="110514944"/>
        <c:scaling>
          <c:orientation val="minMax"/>
        </c:scaling>
        <c:delete val="0"/>
        <c:axPos val="b"/>
        <c:numFmt formatCode="0%" sourceLinked="1"/>
        <c:majorTickMark val="out"/>
        <c:minorTickMark val="none"/>
        <c:tickLblPos val="nextTo"/>
        <c:crossAx val="111419392"/>
        <c:crosses val="autoZero"/>
        <c:auto val="1"/>
        <c:lblAlgn val="ctr"/>
        <c:lblOffset val="100"/>
        <c:noMultiLvlLbl val="0"/>
      </c:catAx>
      <c:valAx>
        <c:axId val="111419392"/>
        <c:scaling>
          <c:orientation val="minMax"/>
        </c:scaling>
        <c:delete val="0"/>
        <c:axPos val="l"/>
        <c:majorGridlines/>
        <c:numFmt formatCode="General" sourceLinked="1"/>
        <c:majorTickMark val="out"/>
        <c:minorTickMark val="none"/>
        <c:tickLblPos val="nextTo"/>
        <c:crossAx val="110514944"/>
        <c:crosses val="autoZero"/>
        <c:crossBetween val="between"/>
      </c:valAx>
    </c:plotArea>
    <c:legend>
      <c:legendPos val="b"/>
      <c:layout>
        <c:manualLayout>
          <c:xMode val="edge"/>
          <c:yMode val="edge"/>
          <c:x val="0.27706736657917758"/>
          <c:y val="0.88328302712160967"/>
          <c:w val="0.41422375328083988"/>
          <c:h val="0.11655657626130068"/>
        </c:manualLayout>
      </c:layout>
      <c:overlay val="0"/>
    </c:legend>
    <c:plotVisOnly val="1"/>
    <c:dispBlanksAs val="gap"/>
    <c:showDLblsOverMax val="0"/>
  </c:chart>
  <c:spPr>
    <a:solidFill>
      <a:sysClr val="window" lastClr="FFFFFF"/>
    </a:solidFill>
    <a:ln>
      <a:noFill/>
    </a:ln>
  </c:spPr>
  <c:txPr>
    <a:bodyPr/>
    <a:lstStyle/>
    <a:p>
      <a:pPr>
        <a:defRPr sz="1200"/>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GB"/>
              <a:t>Trend in CPI and Health index in Belgium (1994 = 100)</a:t>
            </a:r>
          </a:p>
        </c:rich>
      </c:tx>
      <c:layout/>
      <c:overlay val="0"/>
    </c:title>
    <c:autoTitleDeleted val="0"/>
    <c:plotArea>
      <c:layout/>
      <c:lineChart>
        <c:grouping val="standard"/>
        <c:varyColors val="0"/>
        <c:ser>
          <c:idx val="0"/>
          <c:order val="0"/>
          <c:tx>
            <c:strRef>
              <c:f>'CPI vs Health index'!$T$4</c:f>
              <c:strCache>
                <c:ptCount val="1"/>
                <c:pt idx="0">
                  <c:v>Health index</c:v>
                </c:pt>
              </c:strCache>
            </c:strRef>
          </c:tx>
          <c:cat>
            <c:numRef>
              <c:f>'CPI vs Health index'!$S$5:$S$26</c:f>
              <c:numCache>
                <c:formatCode>0.00</c:formatCode>
                <c:ptCount val="22"/>
                <c:pt idx="0">
                  <c:v>1994</c:v>
                </c:pt>
                <c:pt idx="1">
                  <c:v>1995</c:v>
                </c:pt>
                <c:pt idx="2">
                  <c:v>1996</c:v>
                </c:pt>
                <c:pt idx="3">
                  <c:v>1997</c:v>
                </c:pt>
                <c:pt idx="4">
                  <c:v>1998</c:v>
                </c:pt>
                <c:pt idx="5">
                  <c:v>1999</c:v>
                </c:pt>
                <c:pt idx="6">
                  <c:v>2000</c:v>
                </c:pt>
                <c:pt idx="7">
                  <c:v>2001</c:v>
                </c:pt>
                <c:pt idx="8">
                  <c:v>2002</c:v>
                </c:pt>
                <c:pt idx="9">
                  <c:v>2003</c:v>
                </c:pt>
                <c:pt idx="10">
                  <c:v>2004</c:v>
                </c:pt>
                <c:pt idx="11">
                  <c:v>2005</c:v>
                </c:pt>
                <c:pt idx="12">
                  <c:v>2006</c:v>
                </c:pt>
                <c:pt idx="13">
                  <c:v>2007</c:v>
                </c:pt>
                <c:pt idx="14">
                  <c:v>2008</c:v>
                </c:pt>
                <c:pt idx="15">
                  <c:v>2009</c:v>
                </c:pt>
                <c:pt idx="16">
                  <c:v>2010</c:v>
                </c:pt>
                <c:pt idx="17">
                  <c:v>2011</c:v>
                </c:pt>
                <c:pt idx="18">
                  <c:v>2012</c:v>
                </c:pt>
                <c:pt idx="19">
                  <c:v>2013</c:v>
                </c:pt>
                <c:pt idx="20">
                  <c:v>2014</c:v>
                </c:pt>
                <c:pt idx="21">
                  <c:v>2015</c:v>
                </c:pt>
              </c:numCache>
            </c:numRef>
          </c:cat>
          <c:val>
            <c:numRef>
              <c:f>'CPI vs Health index'!$T$5:$T$26</c:f>
              <c:numCache>
                <c:formatCode>0.00</c:formatCode>
                <c:ptCount val="22"/>
                <c:pt idx="0">
                  <c:v>100</c:v>
                </c:pt>
                <c:pt idx="1">
                  <c:v>101.55888650963598</c:v>
                </c:pt>
                <c:pt idx="2">
                  <c:v>103.23768736616702</c:v>
                </c:pt>
                <c:pt idx="3">
                  <c:v>104.60099928622412</c:v>
                </c:pt>
                <c:pt idx="4">
                  <c:v>105.93694790571347</c:v>
                </c:pt>
                <c:pt idx="5">
                  <c:v>106.93615821133157</c:v>
                </c:pt>
                <c:pt idx="6">
                  <c:v>108.94748851643885</c:v>
                </c:pt>
                <c:pt idx="7">
                  <c:v>111.93651297071247</c:v>
                </c:pt>
                <c:pt idx="8">
                  <c:v>113.93149099691642</c:v>
                </c:pt>
                <c:pt idx="9">
                  <c:v>115.5873743974412</c:v>
                </c:pt>
                <c:pt idx="10">
                  <c:v>117.46874711758002</c:v>
                </c:pt>
                <c:pt idx="11">
                  <c:v>120.01626004146428</c:v>
                </c:pt>
                <c:pt idx="12">
                  <c:v>122.13839021545243</c:v>
                </c:pt>
                <c:pt idx="13">
                  <c:v>124.29640571985641</c:v>
                </c:pt>
                <c:pt idx="14">
                  <c:v>129.54555323306411</c:v>
                </c:pt>
                <c:pt idx="15">
                  <c:v>130.30830009237931</c:v>
                </c:pt>
                <c:pt idx="16">
                  <c:v>132.4878565863917</c:v>
                </c:pt>
                <c:pt idx="17">
                  <c:v>136.54147917633384</c:v>
                </c:pt>
                <c:pt idx="18">
                  <c:v>140.1584071587605</c:v>
                </c:pt>
                <c:pt idx="19">
                  <c:v>141.89833163758345</c:v>
                </c:pt>
                <c:pt idx="20">
                  <c:v>142.47254990163708</c:v>
                </c:pt>
                <c:pt idx="21">
                  <c:v>143.73998691647404</c:v>
                </c:pt>
              </c:numCache>
            </c:numRef>
          </c:val>
          <c:smooth val="0"/>
        </c:ser>
        <c:ser>
          <c:idx val="1"/>
          <c:order val="1"/>
          <c:tx>
            <c:strRef>
              <c:f>'CPI vs Health index'!$U$4</c:f>
              <c:strCache>
                <c:ptCount val="1"/>
                <c:pt idx="0">
                  <c:v>CPI</c:v>
                </c:pt>
              </c:strCache>
            </c:strRef>
          </c:tx>
          <c:cat>
            <c:numRef>
              <c:f>'CPI vs Health index'!$S$5:$S$26</c:f>
              <c:numCache>
                <c:formatCode>0.00</c:formatCode>
                <c:ptCount val="22"/>
                <c:pt idx="0">
                  <c:v>1994</c:v>
                </c:pt>
                <c:pt idx="1">
                  <c:v>1995</c:v>
                </c:pt>
                <c:pt idx="2">
                  <c:v>1996</c:v>
                </c:pt>
                <c:pt idx="3">
                  <c:v>1997</c:v>
                </c:pt>
                <c:pt idx="4">
                  <c:v>1998</c:v>
                </c:pt>
                <c:pt idx="5">
                  <c:v>1999</c:v>
                </c:pt>
                <c:pt idx="6">
                  <c:v>2000</c:v>
                </c:pt>
                <c:pt idx="7">
                  <c:v>2001</c:v>
                </c:pt>
                <c:pt idx="8">
                  <c:v>2002</c:v>
                </c:pt>
                <c:pt idx="9">
                  <c:v>2003</c:v>
                </c:pt>
                <c:pt idx="10">
                  <c:v>2004</c:v>
                </c:pt>
                <c:pt idx="11">
                  <c:v>2005</c:v>
                </c:pt>
                <c:pt idx="12">
                  <c:v>2006</c:v>
                </c:pt>
                <c:pt idx="13">
                  <c:v>2007</c:v>
                </c:pt>
                <c:pt idx="14">
                  <c:v>2008</c:v>
                </c:pt>
                <c:pt idx="15">
                  <c:v>2009</c:v>
                </c:pt>
                <c:pt idx="16">
                  <c:v>2010</c:v>
                </c:pt>
                <c:pt idx="17">
                  <c:v>2011</c:v>
                </c:pt>
                <c:pt idx="18">
                  <c:v>2012</c:v>
                </c:pt>
                <c:pt idx="19">
                  <c:v>2013</c:v>
                </c:pt>
                <c:pt idx="20">
                  <c:v>2014</c:v>
                </c:pt>
                <c:pt idx="21">
                  <c:v>2015</c:v>
                </c:pt>
              </c:numCache>
            </c:numRef>
          </c:cat>
          <c:val>
            <c:numRef>
              <c:f>'CPI vs Health index'!$U$5:$U$26</c:f>
              <c:numCache>
                <c:formatCode>0.00</c:formatCode>
                <c:ptCount val="22"/>
                <c:pt idx="0">
                  <c:v>100</c:v>
                </c:pt>
                <c:pt idx="1">
                  <c:v>101.46751796465337</c:v>
                </c:pt>
                <c:pt idx="2">
                  <c:v>103.56137114002722</c:v>
                </c:pt>
                <c:pt idx="3">
                  <c:v>105.24980578753156</c:v>
                </c:pt>
                <c:pt idx="4">
                  <c:v>106.23907554865025</c:v>
                </c:pt>
                <c:pt idx="5">
                  <c:v>107.42984074577591</c:v>
                </c:pt>
                <c:pt idx="6">
                  <c:v>110.16459506700332</c:v>
                </c:pt>
                <c:pt idx="7">
                  <c:v>112.88599728102548</c:v>
                </c:pt>
                <c:pt idx="8">
                  <c:v>114.74315401048749</c:v>
                </c:pt>
                <c:pt idx="9">
                  <c:v>116.56875121382792</c:v>
                </c:pt>
                <c:pt idx="10">
                  <c:v>119.0134006603224</c:v>
                </c:pt>
                <c:pt idx="11">
                  <c:v>122.32593707516024</c:v>
                </c:pt>
                <c:pt idx="12">
                  <c:v>124.50839968926009</c:v>
                </c:pt>
                <c:pt idx="13">
                  <c:v>126.77825791415809</c:v>
                </c:pt>
                <c:pt idx="14">
                  <c:v>132.46989706739177</c:v>
                </c:pt>
                <c:pt idx="15">
                  <c:v>132.39949504758209</c:v>
                </c:pt>
                <c:pt idx="16">
                  <c:v>135.29811613905616</c:v>
                </c:pt>
                <c:pt idx="17">
                  <c:v>140.07695669061957</c:v>
                </c:pt>
                <c:pt idx="18">
                  <c:v>144.05467080986605</c:v>
                </c:pt>
                <c:pt idx="19">
                  <c:v>145.65813750242768</c:v>
                </c:pt>
                <c:pt idx="20">
                  <c:v>146.15337929695087</c:v>
                </c:pt>
                <c:pt idx="21">
                  <c:v>146.7867547096524</c:v>
                </c:pt>
              </c:numCache>
            </c:numRef>
          </c:val>
          <c:smooth val="0"/>
        </c:ser>
        <c:dLbls>
          <c:showLegendKey val="0"/>
          <c:showVal val="0"/>
          <c:showCatName val="0"/>
          <c:showSerName val="0"/>
          <c:showPercent val="0"/>
          <c:showBubbleSize val="0"/>
        </c:dLbls>
        <c:marker val="1"/>
        <c:smooth val="0"/>
        <c:axId val="130503424"/>
        <c:axId val="130504960"/>
      </c:lineChart>
      <c:catAx>
        <c:axId val="130503424"/>
        <c:scaling>
          <c:orientation val="minMax"/>
        </c:scaling>
        <c:delete val="0"/>
        <c:axPos val="b"/>
        <c:numFmt formatCode="0" sourceLinked="0"/>
        <c:majorTickMark val="out"/>
        <c:minorTickMark val="none"/>
        <c:tickLblPos val="nextTo"/>
        <c:txPr>
          <a:bodyPr rot="-5400000" vert="horz"/>
          <a:lstStyle/>
          <a:p>
            <a:pPr>
              <a:defRPr/>
            </a:pPr>
            <a:endParaRPr lang="en-US"/>
          </a:p>
        </c:txPr>
        <c:crossAx val="130504960"/>
        <c:crosses val="autoZero"/>
        <c:auto val="1"/>
        <c:lblAlgn val="ctr"/>
        <c:lblOffset val="100"/>
        <c:noMultiLvlLbl val="0"/>
      </c:catAx>
      <c:valAx>
        <c:axId val="130504960"/>
        <c:scaling>
          <c:orientation val="minMax"/>
          <c:min val="100"/>
        </c:scaling>
        <c:delete val="0"/>
        <c:axPos val="l"/>
        <c:majorGridlines/>
        <c:numFmt formatCode="0" sourceLinked="0"/>
        <c:majorTickMark val="out"/>
        <c:minorTickMark val="none"/>
        <c:tickLblPos val="nextTo"/>
        <c:crossAx val="130503424"/>
        <c:crosses val="autoZero"/>
        <c:crossBetween val="between"/>
      </c:valAx>
    </c:plotArea>
    <c:legend>
      <c:legendPos val="b"/>
      <c:layout/>
      <c:overlay val="0"/>
    </c:legend>
    <c:plotVisOnly val="1"/>
    <c:dispBlanksAs val="gap"/>
    <c:showDLblsOverMax val="0"/>
  </c:chart>
  <c:spPr>
    <a:solidFill>
      <a:schemeClr val="bg1"/>
    </a:solidFill>
  </c:spPr>
  <c:txPr>
    <a:bodyPr/>
    <a:lstStyle/>
    <a:p>
      <a:pPr>
        <a:defRPr sz="15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800"/>
            </a:pPr>
            <a:r>
              <a:rPr lang="en-GB" sz="1800"/>
              <a:t>Relative frequency</a:t>
            </a:r>
            <a:r>
              <a:rPr lang="en-GB" sz="1800" baseline="0"/>
              <a:t> of equivalent net disposable household income (PPS), EU-SILC 2009</a:t>
            </a:r>
            <a:endParaRPr lang="en-GB" sz="1800"/>
          </a:p>
        </c:rich>
      </c:tx>
      <c:layout/>
      <c:overlay val="0"/>
    </c:title>
    <c:autoTitleDeleted val="0"/>
    <c:plotArea>
      <c:layout/>
      <c:areaChart>
        <c:grouping val="standard"/>
        <c:varyColors val="0"/>
        <c:ser>
          <c:idx val="0"/>
          <c:order val="0"/>
          <c:tx>
            <c:v>EU27</c:v>
          </c:tx>
          <c:spPr>
            <a:blipFill>
              <a:blip xmlns:r="http://schemas.openxmlformats.org/officeDocument/2006/relationships" r:embed="rId2"/>
              <a:stretch>
                <a:fillRect/>
              </a:stretch>
            </a:blipFill>
            <a:ln w="19050">
              <a:solidFill>
                <a:schemeClr val="tx1"/>
              </a:solidFill>
            </a:ln>
          </c:spPr>
          <c:cat>
            <c:numRef>
              <c:f>'EU27 (1)'!$I$7:$I$42</c:f>
              <c:numCache>
                <c:formatCode>#.##0000"";\-#.##0000""</c:formatCode>
                <c:ptCount val="36"/>
                <c:pt idx="0">
                  <c:v>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pt idx="21">
                  <c:v>210</c:v>
                </c:pt>
                <c:pt idx="22">
                  <c:v>220</c:v>
                </c:pt>
                <c:pt idx="23">
                  <c:v>230</c:v>
                </c:pt>
                <c:pt idx="24">
                  <c:v>240</c:v>
                </c:pt>
                <c:pt idx="25">
                  <c:v>250</c:v>
                </c:pt>
                <c:pt idx="26">
                  <c:v>260</c:v>
                </c:pt>
                <c:pt idx="27">
                  <c:v>270</c:v>
                </c:pt>
                <c:pt idx="28">
                  <c:v>280</c:v>
                </c:pt>
                <c:pt idx="29">
                  <c:v>290</c:v>
                </c:pt>
                <c:pt idx="30">
                  <c:v>300</c:v>
                </c:pt>
                <c:pt idx="31">
                  <c:v>310</c:v>
                </c:pt>
                <c:pt idx="32">
                  <c:v>320</c:v>
                </c:pt>
                <c:pt idx="33">
                  <c:v>330</c:v>
                </c:pt>
                <c:pt idx="34">
                  <c:v>340</c:v>
                </c:pt>
                <c:pt idx="35">
                  <c:v>350</c:v>
                </c:pt>
              </c:numCache>
            </c:numRef>
          </c:cat>
          <c:val>
            <c:numRef>
              <c:f>'EU27 (1)'!$J$7:$J$42</c:f>
              <c:numCache>
                <c:formatCode>General</c:formatCode>
                <c:ptCount val="36"/>
                <c:pt idx="0">
                  <c:v>0.54224608284748232</c:v>
                </c:pt>
                <c:pt idx="1">
                  <c:v>1.6073641159203258</c:v>
                </c:pt>
                <c:pt idx="2">
                  <c:v>3.1364479906748004</c:v>
                </c:pt>
                <c:pt idx="3">
                  <c:v>4.0517883322747332</c:v>
                </c:pt>
                <c:pt idx="4">
                  <c:v>5.0786386385579227</c:v>
                </c:pt>
                <c:pt idx="5">
                  <c:v>5.7919800940731596</c:v>
                </c:pt>
                <c:pt idx="6">
                  <c:v>6.4442543479397472</c:v>
                </c:pt>
                <c:pt idx="7">
                  <c:v>6.7096058408434747</c:v>
                </c:pt>
                <c:pt idx="8">
                  <c:v>6.7555124359319709</c:v>
                </c:pt>
                <c:pt idx="9">
                  <c:v>6.4056868472972344</c:v>
                </c:pt>
                <c:pt idx="10">
                  <c:v>6.3964069035525259</c:v>
                </c:pt>
                <c:pt idx="11">
                  <c:v>6.0504740723900339</c:v>
                </c:pt>
                <c:pt idx="12">
                  <c:v>5.6417582029808981</c:v>
                </c:pt>
                <c:pt idx="13">
                  <c:v>4.9630252797495729</c:v>
                </c:pt>
                <c:pt idx="14">
                  <c:v>4.5216029147929442</c:v>
                </c:pt>
                <c:pt idx="15">
                  <c:v>3.906842841367248</c:v>
                </c:pt>
                <c:pt idx="16">
                  <c:v>3.310726240033536</c:v>
                </c:pt>
                <c:pt idx="17">
                  <c:v>2.7523732146919491</c:v>
                </c:pt>
                <c:pt idx="18">
                  <c:v>2.2743318925782701</c:v>
                </c:pt>
                <c:pt idx="19">
                  <c:v>2.0362948612144134</c:v>
                </c:pt>
                <c:pt idx="20">
                  <c:v>1.6387679238774253</c:v>
                </c:pt>
                <c:pt idx="21">
                  <c:v>1.316292703031066</c:v>
                </c:pt>
                <c:pt idx="22">
                  <c:v>1.2082607661923883</c:v>
                </c:pt>
                <c:pt idx="23">
                  <c:v>1.004493288955165</c:v>
                </c:pt>
                <c:pt idx="24">
                  <c:v>0.81078988412748365</c:v>
                </c:pt>
                <c:pt idx="25">
                  <c:v>0.72597432163702347</c:v>
                </c:pt>
                <c:pt idx="26">
                  <c:v>0.57187689158531774</c:v>
                </c:pt>
                <c:pt idx="27">
                  <c:v>0.4595344484417796</c:v>
                </c:pt>
                <c:pt idx="28">
                  <c:v>0.42404333690526141</c:v>
                </c:pt>
                <c:pt idx="29">
                  <c:v>0.34794972584222661</c:v>
                </c:pt>
                <c:pt idx="30">
                  <c:v>0.31266974186258056</c:v>
                </c:pt>
                <c:pt idx="31">
                  <c:v>0.26086196883957563</c:v>
                </c:pt>
                <c:pt idx="32">
                  <c:v>0.2346048899275272</c:v>
                </c:pt>
                <c:pt idx="33">
                  <c:v>0.1882201473041441</c:v>
                </c:pt>
                <c:pt idx="34">
                  <c:v>0.18322752138118859</c:v>
                </c:pt>
                <c:pt idx="35">
                  <c:v>0.14154119241442525</c:v>
                </c:pt>
              </c:numCache>
            </c:numRef>
          </c:val>
        </c:ser>
        <c:ser>
          <c:idx val="1"/>
          <c:order val="1"/>
          <c:tx>
            <c:v>EU15</c:v>
          </c:tx>
          <c:spPr>
            <a:solidFill>
              <a:schemeClr val="bg1">
                <a:alpha val="43000"/>
              </a:schemeClr>
            </a:solidFill>
            <a:ln w="19050">
              <a:solidFill>
                <a:schemeClr val="tx1"/>
              </a:solidFill>
              <a:prstDash val="lgDash"/>
            </a:ln>
          </c:spPr>
          <c:cat>
            <c:numRef>
              <c:f>'EU27 (1)'!$I$7:$I$42</c:f>
              <c:numCache>
                <c:formatCode>#.##0000"";\-#.##0000""</c:formatCode>
                <c:ptCount val="36"/>
                <c:pt idx="0">
                  <c:v>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pt idx="21">
                  <c:v>210</c:v>
                </c:pt>
                <c:pt idx="22">
                  <c:v>220</c:v>
                </c:pt>
                <c:pt idx="23">
                  <c:v>230</c:v>
                </c:pt>
                <c:pt idx="24">
                  <c:v>240</c:v>
                </c:pt>
                <c:pt idx="25">
                  <c:v>250</c:v>
                </c:pt>
                <c:pt idx="26">
                  <c:v>260</c:v>
                </c:pt>
                <c:pt idx="27">
                  <c:v>270</c:v>
                </c:pt>
                <c:pt idx="28">
                  <c:v>280</c:v>
                </c:pt>
                <c:pt idx="29">
                  <c:v>290</c:v>
                </c:pt>
                <c:pt idx="30">
                  <c:v>300</c:v>
                </c:pt>
                <c:pt idx="31">
                  <c:v>310</c:v>
                </c:pt>
                <c:pt idx="32">
                  <c:v>320</c:v>
                </c:pt>
                <c:pt idx="33">
                  <c:v>330</c:v>
                </c:pt>
                <c:pt idx="34">
                  <c:v>340</c:v>
                </c:pt>
                <c:pt idx="35">
                  <c:v>350</c:v>
                </c:pt>
              </c:numCache>
            </c:numRef>
          </c:cat>
          <c:val>
            <c:numRef>
              <c:f>'EU27 (1)'!$K$7:$K$42</c:f>
              <c:numCache>
                <c:formatCode>General</c:formatCode>
                <c:ptCount val="36"/>
                <c:pt idx="0">
                  <c:v>0.34150696257372992</c:v>
                </c:pt>
                <c:pt idx="1">
                  <c:v>0.34975249589507817</c:v>
                </c:pt>
                <c:pt idx="2">
                  <c:v>0.65586412363716251</c:v>
                </c:pt>
                <c:pt idx="3">
                  <c:v>1.1534964661609841</c:v>
                </c:pt>
                <c:pt idx="4">
                  <c:v>1.9543009919795951</c:v>
                </c:pt>
                <c:pt idx="5">
                  <c:v>3.0788979858642826</c:v>
                </c:pt>
                <c:pt idx="6">
                  <c:v>4.265311844308429</c:v>
                </c:pt>
                <c:pt idx="7">
                  <c:v>5.0978918286134363</c:v>
                </c:pt>
                <c:pt idx="8">
                  <c:v>5.5490368750639778</c:v>
                </c:pt>
                <c:pt idx="9">
                  <c:v>5.5899864147535583</c:v>
                </c:pt>
                <c:pt idx="10">
                  <c:v>5.8331153327365239</c:v>
                </c:pt>
                <c:pt idx="11">
                  <c:v>5.6522046704942088</c:v>
                </c:pt>
                <c:pt idx="12">
                  <c:v>5.3392679503024842</c:v>
                </c:pt>
                <c:pt idx="13">
                  <c:v>4.7530589256802642</c:v>
                </c:pt>
                <c:pt idx="14">
                  <c:v>4.3676771368541543</c:v>
                </c:pt>
                <c:pt idx="15">
                  <c:v>3.7869665535981651</c:v>
                </c:pt>
                <c:pt idx="16">
                  <c:v>3.2216549766343805</c:v>
                </c:pt>
                <c:pt idx="17">
                  <c:v>2.675830375183109</c:v>
                </c:pt>
                <c:pt idx="18">
                  <c:v>2.2129612806831651</c:v>
                </c:pt>
                <c:pt idx="19">
                  <c:v>1.9927060006367638</c:v>
                </c:pt>
                <c:pt idx="20">
                  <c:v>1.604297401590717</c:v>
                </c:pt>
                <c:pt idx="21">
                  <c:v>1.2877225518251074</c:v>
                </c:pt>
                <c:pt idx="22">
                  <c:v>1.1869737393635951</c:v>
                </c:pt>
                <c:pt idx="23">
                  <c:v>0.98385877093105678</c:v>
                </c:pt>
                <c:pt idx="24">
                  <c:v>0.79921851773659458</c:v>
                </c:pt>
                <c:pt idx="25">
                  <c:v>0.71226976978147594</c:v>
                </c:pt>
                <c:pt idx="26">
                  <c:v>0.56137161594440066</c:v>
                </c:pt>
                <c:pt idx="27">
                  <c:v>0.45173935712956192</c:v>
                </c:pt>
                <c:pt idx="28">
                  <c:v>0.41726256737407319</c:v>
                </c:pt>
                <c:pt idx="29">
                  <c:v>0.34227145828653355</c:v>
                </c:pt>
                <c:pt idx="30">
                  <c:v>0.30506755101837807</c:v>
                </c:pt>
                <c:pt idx="31">
                  <c:v>0.25447653952232185</c:v>
                </c:pt>
                <c:pt idx="32">
                  <c:v>0.23072085759311559</c:v>
                </c:pt>
                <c:pt idx="33">
                  <c:v>0.18584885368452458</c:v>
                </c:pt>
                <c:pt idx="34">
                  <c:v>0.17957727673690321</c:v>
                </c:pt>
                <c:pt idx="35">
                  <c:v>0.13961558154171891</c:v>
                </c:pt>
              </c:numCache>
            </c:numRef>
          </c:val>
        </c:ser>
        <c:ser>
          <c:idx val="2"/>
          <c:order val="2"/>
          <c:tx>
            <c:v>NMS12</c:v>
          </c:tx>
          <c:spPr>
            <a:solidFill>
              <a:schemeClr val="bg1">
                <a:lumMod val="50000"/>
                <a:alpha val="74000"/>
              </a:schemeClr>
            </a:solidFill>
            <a:ln w="15875">
              <a:solidFill>
                <a:schemeClr val="tx1"/>
              </a:solidFill>
              <a:prstDash val="dash"/>
            </a:ln>
          </c:spPr>
          <c:cat>
            <c:numRef>
              <c:f>'EU27 (1)'!$I$7:$I$42</c:f>
              <c:numCache>
                <c:formatCode>#.##0000"";\-#.##0000""</c:formatCode>
                <c:ptCount val="36"/>
                <c:pt idx="0">
                  <c:v>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pt idx="21">
                  <c:v>210</c:v>
                </c:pt>
                <c:pt idx="22">
                  <c:v>220</c:v>
                </c:pt>
                <c:pt idx="23">
                  <c:v>230</c:v>
                </c:pt>
                <c:pt idx="24">
                  <c:v>240</c:v>
                </c:pt>
                <c:pt idx="25">
                  <c:v>250</c:v>
                </c:pt>
                <c:pt idx="26">
                  <c:v>260</c:v>
                </c:pt>
                <c:pt idx="27">
                  <c:v>270</c:v>
                </c:pt>
                <c:pt idx="28">
                  <c:v>280</c:v>
                </c:pt>
                <c:pt idx="29">
                  <c:v>290</c:v>
                </c:pt>
                <c:pt idx="30">
                  <c:v>300</c:v>
                </c:pt>
                <c:pt idx="31">
                  <c:v>310</c:v>
                </c:pt>
                <c:pt idx="32">
                  <c:v>320</c:v>
                </c:pt>
                <c:pt idx="33">
                  <c:v>330</c:v>
                </c:pt>
                <c:pt idx="34">
                  <c:v>340</c:v>
                </c:pt>
                <c:pt idx="35">
                  <c:v>350</c:v>
                </c:pt>
              </c:numCache>
            </c:numRef>
          </c:cat>
          <c:val>
            <c:numRef>
              <c:f>'EU27 (1)'!$L$7:$L$42</c:f>
              <c:numCache>
                <c:formatCode>General</c:formatCode>
                <c:ptCount val="36"/>
                <c:pt idx="0">
                  <c:v>0.2007391202737524</c:v>
                </c:pt>
                <c:pt idx="1">
                  <c:v>1.2576116200252476</c:v>
                </c:pt>
                <c:pt idx="2">
                  <c:v>2.4805838670376379</c:v>
                </c:pt>
                <c:pt idx="3">
                  <c:v>2.8982918661137496</c:v>
                </c:pt>
                <c:pt idx="4">
                  <c:v>3.1243376465783275</c:v>
                </c:pt>
                <c:pt idx="5">
                  <c:v>2.713082108208877</c:v>
                </c:pt>
                <c:pt idx="6">
                  <c:v>2.178942503631319</c:v>
                </c:pt>
                <c:pt idx="7">
                  <c:v>1.6117140122300373</c:v>
                </c:pt>
                <c:pt idx="8">
                  <c:v>1.2064755608679927</c:v>
                </c:pt>
                <c:pt idx="9">
                  <c:v>0.81570043254367652</c:v>
                </c:pt>
                <c:pt idx="10">
                  <c:v>0.56329157081600156</c:v>
                </c:pt>
                <c:pt idx="11">
                  <c:v>0.39826940189582433</c:v>
                </c:pt>
                <c:pt idx="12">
                  <c:v>0.30249025267841356</c:v>
                </c:pt>
                <c:pt idx="13">
                  <c:v>0.20996635406930791</c:v>
                </c:pt>
                <c:pt idx="14">
                  <c:v>0.15392577793879009</c:v>
                </c:pt>
                <c:pt idx="15">
                  <c:v>0.11987628776908311</c:v>
                </c:pt>
                <c:pt idx="16">
                  <c:v>8.9071263399155692E-2</c:v>
                </c:pt>
                <c:pt idx="17">
                  <c:v>7.6542839508840055E-2</c:v>
                </c:pt>
                <c:pt idx="18">
                  <c:v>6.1370611895104885E-2</c:v>
                </c:pt>
                <c:pt idx="19">
                  <c:v>4.3588860577649415E-2</c:v>
                </c:pt>
                <c:pt idx="20">
                  <c:v>3.4470522286708383E-2</c:v>
                </c:pt>
                <c:pt idx="21">
                  <c:v>2.8570151205958828E-2</c:v>
                </c:pt>
                <c:pt idx="22">
                  <c:v>2.1287026828793382E-2</c:v>
                </c:pt>
                <c:pt idx="23">
                  <c:v>2.0634518024108098E-2</c:v>
                </c:pt>
                <c:pt idx="24">
                  <c:v>1.1571366390889173E-2</c:v>
                </c:pt>
                <c:pt idx="25">
                  <c:v>1.3704551855547416E-2</c:v>
                </c:pt>
                <c:pt idx="26">
                  <c:v>1.0505275640917027E-2</c:v>
                </c:pt>
                <c:pt idx="27">
                  <c:v>7.7950913122176516E-3</c:v>
                </c:pt>
                <c:pt idx="28">
                  <c:v>6.7807695311883128E-3</c:v>
                </c:pt>
                <c:pt idx="29">
                  <c:v>5.6782675556930166E-3</c:v>
                </c:pt>
                <c:pt idx="30">
                  <c:v>7.6021908442024493E-3</c:v>
                </c:pt>
                <c:pt idx="31">
                  <c:v>6.3854293172537638E-3</c:v>
                </c:pt>
                <c:pt idx="32">
                  <c:v>3.8840323344116389E-3</c:v>
                </c:pt>
                <c:pt idx="33">
                  <c:v>2.3712936196195237E-3</c:v>
                </c:pt>
                <c:pt idx="34">
                  <c:v>3.6502446442853759E-3</c:v>
                </c:pt>
                <c:pt idx="35">
                  <c:v>1.9256108727063459E-3</c:v>
                </c:pt>
              </c:numCache>
            </c:numRef>
          </c:val>
        </c:ser>
        <c:ser>
          <c:idx val="3"/>
          <c:order val="3"/>
          <c:tx>
            <c:v>RO</c:v>
          </c:tx>
          <c:spPr>
            <a:solidFill>
              <a:srgbClr val="FF0000"/>
            </a:solidFill>
            <a:ln>
              <a:solidFill>
                <a:schemeClr val="tx1"/>
              </a:solidFill>
            </a:ln>
          </c:spPr>
          <c:cat>
            <c:numRef>
              <c:f>'EU27 (1)'!$I$7:$I$42</c:f>
              <c:numCache>
                <c:formatCode>#.##0000"";\-#.##0000""</c:formatCode>
                <c:ptCount val="36"/>
                <c:pt idx="0">
                  <c:v>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pt idx="21">
                  <c:v>210</c:v>
                </c:pt>
                <c:pt idx="22">
                  <c:v>220</c:v>
                </c:pt>
                <c:pt idx="23">
                  <c:v>230</c:v>
                </c:pt>
                <c:pt idx="24">
                  <c:v>240</c:v>
                </c:pt>
                <c:pt idx="25">
                  <c:v>250</c:v>
                </c:pt>
                <c:pt idx="26">
                  <c:v>260</c:v>
                </c:pt>
                <c:pt idx="27">
                  <c:v>270</c:v>
                </c:pt>
                <c:pt idx="28">
                  <c:v>280</c:v>
                </c:pt>
                <c:pt idx="29">
                  <c:v>290</c:v>
                </c:pt>
                <c:pt idx="30">
                  <c:v>300</c:v>
                </c:pt>
                <c:pt idx="31">
                  <c:v>310</c:v>
                </c:pt>
                <c:pt idx="32">
                  <c:v>320</c:v>
                </c:pt>
                <c:pt idx="33">
                  <c:v>330</c:v>
                </c:pt>
                <c:pt idx="34">
                  <c:v>340</c:v>
                </c:pt>
                <c:pt idx="35">
                  <c:v>350</c:v>
                </c:pt>
              </c:numCache>
            </c:numRef>
          </c:cat>
          <c:val>
            <c:numRef>
              <c:f>'EU27 (1)'!$N$7:$N$42</c:f>
              <c:numCache>
                <c:formatCode>General</c:formatCode>
                <c:ptCount val="36"/>
                <c:pt idx="0">
                  <c:v>0.15940414021153043</c:v>
                </c:pt>
                <c:pt idx="1">
                  <c:v>0.91391669780849349</c:v>
                </c:pt>
                <c:pt idx="2">
                  <c:v>1.2645793667408265</c:v>
                </c:pt>
                <c:pt idx="3">
                  <c:v>0.90791169631194069</c:v>
                </c:pt>
                <c:pt idx="4">
                  <c:v>0.50706458066004323</c:v>
                </c:pt>
                <c:pt idx="5">
                  <c:v>0.2347134768366354</c:v>
                </c:pt>
                <c:pt idx="6">
                  <c:v>0.13726224237023532</c:v>
                </c:pt>
                <c:pt idx="7">
                  <c:v>6.5828727523314853E-2</c:v>
                </c:pt>
                <c:pt idx="8">
                  <c:v>4.6072275945412224E-2</c:v>
                </c:pt>
                <c:pt idx="9">
                  <c:v>1.9912785269062955E-2</c:v>
                </c:pt>
                <c:pt idx="10">
                  <c:v>6.1604791157104299E-3</c:v>
                </c:pt>
                <c:pt idx="11">
                  <c:v>4.0798298310273547E-3</c:v>
                </c:pt>
                <c:pt idx="12">
                  <c:v>1.0480919854414721E-2</c:v>
                </c:pt>
                <c:pt idx="13">
                  <c:v>8.1665812124674664E-3</c:v>
                </c:pt>
                <c:pt idx="14">
                  <c:v>1.3802968507489041E-3</c:v>
                </c:pt>
                <c:pt idx="15">
                  <c:v>2.3311705292357781E-3</c:v>
                </c:pt>
                <c:pt idx="16">
                  <c:v>6.3593698485836054E-3</c:v>
                </c:pt>
                <c:pt idx="17">
                  <c:v>3.2256346425302361E-4</c:v>
                </c:pt>
                <c:pt idx="18">
                  <c:v>0</c:v>
                </c:pt>
                <c:pt idx="19">
                  <c:v>0</c:v>
                </c:pt>
                <c:pt idx="20">
                  <c:v>1.3911562269189807E-3</c:v>
                </c:pt>
                <c:pt idx="21">
                  <c:v>1.2057734548250835E-3</c:v>
                </c:pt>
                <c:pt idx="22">
                  <c:v>0</c:v>
                </c:pt>
                <c:pt idx="23">
                  <c:v>0</c:v>
                </c:pt>
                <c:pt idx="24">
                  <c:v>0</c:v>
                </c:pt>
                <c:pt idx="25">
                  <c:v>0</c:v>
                </c:pt>
                <c:pt idx="26">
                  <c:v>0</c:v>
                </c:pt>
                <c:pt idx="27">
                  <c:v>2.4044384941745192E-4</c:v>
                </c:pt>
                <c:pt idx="28">
                  <c:v>0</c:v>
                </c:pt>
                <c:pt idx="29">
                  <c:v>0</c:v>
                </c:pt>
                <c:pt idx="30">
                  <c:v>0</c:v>
                </c:pt>
                <c:pt idx="31">
                  <c:v>0</c:v>
                </c:pt>
                <c:pt idx="32">
                  <c:v>0</c:v>
                </c:pt>
                <c:pt idx="33">
                  <c:v>0</c:v>
                </c:pt>
                <c:pt idx="34">
                  <c:v>0</c:v>
                </c:pt>
                <c:pt idx="35">
                  <c:v>0</c:v>
                </c:pt>
              </c:numCache>
            </c:numRef>
          </c:val>
        </c:ser>
        <c:dLbls>
          <c:showLegendKey val="0"/>
          <c:showVal val="0"/>
          <c:showCatName val="0"/>
          <c:showSerName val="0"/>
          <c:showPercent val="0"/>
          <c:showBubbleSize val="0"/>
        </c:dLbls>
        <c:axId val="259947904"/>
        <c:axId val="261591040"/>
      </c:areaChart>
      <c:catAx>
        <c:axId val="259947904"/>
        <c:scaling>
          <c:orientation val="minMax"/>
        </c:scaling>
        <c:delete val="0"/>
        <c:axPos val="b"/>
        <c:title>
          <c:tx>
            <c:rich>
              <a:bodyPr/>
              <a:lstStyle/>
              <a:p>
                <a:pPr>
                  <a:defRPr sz="1800"/>
                </a:pPr>
                <a:r>
                  <a:rPr lang="en-GB" sz="1800"/>
                  <a:t>Income as a percentage of the EU-wide median</a:t>
                </a:r>
              </a:p>
            </c:rich>
          </c:tx>
          <c:layout/>
          <c:overlay val="0"/>
        </c:title>
        <c:numFmt formatCode="#,##0" sourceLinked="0"/>
        <c:majorTickMark val="out"/>
        <c:minorTickMark val="none"/>
        <c:tickLblPos val="nextTo"/>
        <c:spPr>
          <a:noFill/>
        </c:spPr>
        <c:txPr>
          <a:bodyPr rot="-5400000" vert="horz"/>
          <a:lstStyle/>
          <a:p>
            <a:pPr>
              <a:defRPr sz="1400"/>
            </a:pPr>
            <a:endParaRPr lang="en-US"/>
          </a:p>
        </c:txPr>
        <c:crossAx val="261591040"/>
        <c:crosses val="autoZero"/>
        <c:auto val="1"/>
        <c:lblAlgn val="ctr"/>
        <c:lblOffset val="100"/>
        <c:noMultiLvlLbl val="0"/>
      </c:catAx>
      <c:valAx>
        <c:axId val="261591040"/>
        <c:scaling>
          <c:orientation val="minMax"/>
        </c:scaling>
        <c:delete val="0"/>
        <c:axPos val="l"/>
        <c:majorGridlines/>
        <c:title>
          <c:tx>
            <c:rich>
              <a:bodyPr rot="-5400000" vert="horz"/>
              <a:lstStyle/>
              <a:p>
                <a:pPr>
                  <a:defRPr sz="1800"/>
                </a:pPr>
                <a:r>
                  <a:rPr lang="en-GB" sz="1800"/>
                  <a:t>Relative frequence (% EU population)</a:t>
                </a:r>
              </a:p>
            </c:rich>
          </c:tx>
          <c:layout>
            <c:manualLayout>
              <c:xMode val="edge"/>
              <c:yMode val="edge"/>
              <c:x val="1.3816925734024179E-2"/>
              <c:y val="0.20051755166168472"/>
            </c:manualLayout>
          </c:layout>
          <c:overlay val="0"/>
        </c:title>
        <c:numFmt formatCode="General" sourceLinked="1"/>
        <c:majorTickMark val="out"/>
        <c:minorTickMark val="none"/>
        <c:tickLblPos val="nextTo"/>
        <c:txPr>
          <a:bodyPr/>
          <a:lstStyle/>
          <a:p>
            <a:pPr>
              <a:defRPr sz="1500"/>
            </a:pPr>
            <a:endParaRPr lang="en-US"/>
          </a:p>
        </c:txPr>
        <c:crossAx val="259947904"/>
        <c:crosses val="autoZero"/>
        <c:crossBetween val="midCat"/>
      </c:valAx>
    </c:plotArea>
    <c:legend>
      <c:legendPos val="b"/>
      <c:layout/>
      <c:overlay val="0"/>
      <c:txPr>
        <a:bodyPr/>
        <a:lstStyle/>
        <a:p>
          <a:pPr>
            <a:defRPr sz="1800"/>
          </a:pPr>
          <a:endParaRPr lang="en-US"/>
        </a:p>
      </c:txPr>
    </c:legend>
    <c:plotVisOnly val="1"/>
    <c:dispBlanksAs val="zero"/>
    <c:showDLblsOverMax val="0"/>
  </c:chart>
  <c:spPr>
    <a:solidFill>
      <a:schemeClr val="bg1"/>
    </a:solidFill>
    <a:ln>
      <a:noFill/>
    </a:ln>
  </c:sp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GB" dirty="0"/>
              <a:t>The at-risk-of-</a:t>
            </a:r>
            <a:r>
              <a:rPr lang="en-GB" dirty="0" err="1"/>
              <a:t>povert</a:t>
            </a:r>
            <a:r>
              <a:rPr lang="en-GB" dirty="0"/>
              <a:t> threshold</a:t>
            </a:r>
            <a:r>
              <a:rPr lang="en-GB" dirty="0" smtClean="0"/>
              <a:t>, </a:t>
            </a:r>
            <a:r>
              <a:rPr lang="en-GB" dirty="0"/>
              <a:t>and the Leiden poverty line as a % of </a:t>
            </a:r>
            <a:r>
              <a:rPr lang="en-GB" dirty="0" smtClean="0"/>
              <a:t>60% of the </a:t>
            </a:r>
            <a:r>
              <a:rPr lang="en-GB" dirty="0"/>
              <a:t>EU-wide median </a:t>
            </a:r>
            <a:r>
              <a:rPr lang="en-GB" dirty="0" smtClean="0"/>
              <a:t>income, EU-SILC 2011</a:t>
            </a:r>
            <a:endParaRPr lang="en-GB" dirty="0"/>
          </a:p>
        </c:rich>
      </c:tx>
      <c:layout/>
      <c:overlay val="0"/>
    </c:title>
    <c:autoTitleDeleted val="0"/>
    <c:plotArea>
      <c:layout/>
      <c:barChart>
        <c:barDir val="col"/>
        <c:grouping val="clustered"/>
        <c:varyColors val="0"/>
        <c:ser>
          <c:idx val="0"/>
          <c:order val="0"/>
          <c:tx>
            <c:strRef>
              <c:f>'All together'!$B$85</c:f>
              <c:strCache>
                <c:ptCount val="1"/>
                <c:pt idx="0">
                  <c:v>AROP Threshold</c:v>
                </c:pt>
              </c:strCache>
            </c:strRef>
          </c:tx>
          <c:spPr>
            <a:solidFill>
              <a:schemeClr val="bg1">
                <a:lumMod val="85000"/>
              </a:schemeClr>
            </a:solidFill>
            <a:ln>
              <a:solidFill>
                <a:schemeClr val="tx1"/>
              </a:solidFill>
            </a:ln>
          </c:spPr>
          <c:invertIfNegative val="0"/>
          <c:errBars>
            <c:errBarType val="both"/>
            <c:errValType val="cust"/>
            <c:noEndCap val="0"/>
            <c:plus>
              <c:numRef>
                <c:f>'All together'!$N$86:$N$115</c:f>
                <c:numCache>
                  <c:formatCode>General</c:formatCode>
                  <c:ptCount val="30"/>
                  <c:pt idx="0">
                    <c:v>0</c:v>
                  </c:pt>
                  <c:pt idx="1">
                    <c:v>1.0192230306254224</c:v>
                  </c:pt>
                  <c:pt idx="2">
                    <c:v>1.1824808962078848</c:v>
                  </c:pt>
                  <c:pt idx="3">
                    <c:v>1.1797820021024776</c:v>
                  </c:pt>
                  <c:pt idx="4">
                    <c:v>1.9051537176746152</c:v>
                  </c:pt>
                  <c:pt idx="5">
                    <c:v>1.1808949934538973</c:v>
                  </c:pt>
                  <c:pt idx="6">
                    <c:v>1.3379305348622168</c:v>
                  </c:pt>
                  <c:pt idx="7">
                    <c:v>1.0408136325064703</c:v>
                  </c:pt>
                  <c:pt idx="8">
                    <c:v>1.251370349811971</c:v>
                  </c:pt>
                  <c:pt idx="9">
                    <c:v>2.3684144075904641</c:v>
                  </c:pt>
                  <c:pt idx="10">
                    <c:v>1.2795870398188924</c:v>
                  </c:pt>
                  <c:pt idx="11">
                    <c:v>2.5725526631597404</c:v>
                  </c:pt>
                  <c:pt idx="12">
                    <c:v>2.2852612343684626</c:v>
                  </c:pt>
                  <c:pt idx="13">
                    <c:v>1.584375641938081</c:v>
                  </c:pt>
                  <c:pt idx="14">
                    <c:v>2.9538536622029312</c:v>
                  </c:pt>
                  <c:pt idx="15">
                    <c:v>2.4793512663963213</c:v>
                  </c:pt>
                  <c:pt idx="16">
                    <c:v>5.1541832417044873</c:v>
                  </c:pt>
                  <c:pt idx="17">
                    <c:v>2.5274980393076873</c:v>
                  </c:pt>
                  <c:pt idx="18">
                    <c:v>3.1945085150921528</c:v>
                  </c:pt>
                  <c:pt idx="19">
                    <c:v>2.3399561642684006</c:v>
                  </c:pt>
                  <c:pt idx="20">
                    <c:v>3.6504317651899072</c:v>
                  </c:pt>
                  <c:pt idx="21">
                    <c:v>4.6910053966612537</c:v>
                  </c:pt>
                  <c:pt idx="22">
                    <c:v>2.1634922286618945</c:v>
                  </c:pt>
                  <c:pt idx="23">
                    <c:v>2.2383898610204085</c:v>
                  </c:pt>
                  <c:pt idx="24">
                    <c:v>2.6990551805019152</c:v>
                  </c:pt>
                  <c:pt idx="25">
                    <c:v>3.3472232473518488</c:v>
                  </c:pt>
                  <c:pt idx="26">
                    <c:v>3.2125340190423515</c:v>
                  </c:pt>
                  <c:pt idx="27">
                    <c:v>3.0704997948445225</c:v>
                  </c:pt>
                  <c:pt idx="28">
                    <c:v>2.8744827006715639</c:v>
                  </c:pt>
                  <c:pt idx="29">
                    <c:v>5.0349249270640826</c:v>
                  </c:pt>
                </c:numCache>
              </c:numRef>
            </c:plus>
            <c:minus>
              <c:numRef>
                <c:f>'All together'!$M$86:$M$115</c:f>
                <c:numCache>
                  <c:formatCode>General</c:formatCode>
                  <c:ptCount val="30"/>
                  <c:pt idx="0">
                    <c:v>0</c:v>
                  </c:pt>
                  <c:pt idx="1">
                    <c:v>0.97821389928951419</c:v>
                  </c:pt>
                  <c:pt idx="2">
                    <c:v>1.1478143823428368</c:v>
                  </c:pt>
                  <c:pt idx="3">
                    <c:v>1.1454202079132969</c:v>
                  </c:pt>
                  <c:pt idx="4">
                    <c:v>1.8231256216619016</c:v>
                  </c:pt>
                  <c:pt idx="5">
                    <c:v>1.1526514750890158</c:v>
                  </c:pt>
                  <c:pt idx="6">
                    <c:v>1.3033282940530384</c:v>
                  </c:pt>
                  <c:pt idx="7">
                    <c:v>1.0219432573637377</c:v>
                  </c:pt>
                  <c:pt idx="8">
                    <c:v>1.2261450219971763</c:v>
                  </c:pt>
                  <c:pt idx="9">
                    <c:v>2.286154329257009</c:v>
                  </c:pt>
                  <c:pt idx="10">
                    <c:v>1.2558544142989518</c:v>
                  </c:pt>
                  <c:pt idx="11">
                    <c:v>2.4912859003316754</c:v>
                  </c:pt>
                  <c:pt idx="12">
                    <c:v>2.2278265577424463</c:v>
                  </c:pt>
                  <c:pt idx="13">
                    <c:v>1.5583236325544618</c:v>
                  </c:pt>
                  <c:pt idx="14">
                    <c:v>2.8658093518990455</c:v>
                  </c:pt>
                  <c:pt idx="15">
                    <c:v>2.4229725044748278</c:v>
                  </c:pt>
                  <c:pt idx="16">
                    <c:v>4.934186290358042</c:v>
                  </c:pt>
                  <c:pt idx="17">
                    <c:v>2.4743880237089684</c:v>
                  </c:pt>
                  <c:pt idx="18">
                    <c:v>3.1103737262943127</c:v>
                  </c:pt>
                  <c:pt idx="19">
                    <c:v>2.2958739031663811</c:v>
                  </c:pt>
                  <c:pt idx="20">
                    <c:v>3.545703976190751</c:v>
                  </c:pt>
                  <c:pt idx="21">
                    <c:v>4.5200521939569711</c:v>
                  </c:pt>
                  <c:pt idx="22">
                    <c:v>2.1267670170045534</c:v>
                  </c:pt>
                  <c:pt idx="23">
                    <c:v>2.1995865189243489</c:v>
                  </c:pt>
                  <c:pt idx="24">
                    <c:v>2.6434454723813872</c:v>
                  </c:pt>
                  <c:pt idx="25">
                    <c:v>3.2624305198682606</c:v>
                  </c:pt>
                  <c:pt idx="26">
                    <c:v>3.1362535435517032</c:v>
                  </c:pt>
                  <c:pt idx="27">
                    <c:v>3.0041793149000284</c:v>
                  </c:pt>
                  <c:pt idx="28">
                    <c:v>2.8256099236765237</c:v>
                  </c:pt>
                  <c:pt idx="29">
                    <c:v>4.9002242813193959</c:v>
                  </c:pt>
                </c:numCache>
              </c:numRef>
            </c:minus>
          </c:errBars>
          <c:cat>
            <c:strRef>
              <c:f>'All together'!$A$86:$A$115</c:f>
              <c:strCache>
                <c:ptCount val="30"/>
                <c:pt idx="0">
                  <c:v>EU27</c:v>
                </c:pt>
                <c:pt idx="1">
                  <c:v>RO</c:v>
                </c:pt>
                <c:pt idx="2">
                  <c:v>BG</c:v>
                </c:pt>
                <c:pt idx="3">
                  <c:v>LV</c:v>
                </c:pt>
                <c:pt idx="4">
                  <c:v>LT</c:v>
                </c:pt>
                <c:pt idx="5">
                  <c:v>HU</c:v>
                </c:pt>
                <c:pt idx="6">
                  <c:v>EE</c:v>
                </c:pt>
                <c:pt idx="7">
                  <c:v>PL</c:v>
                </c:pt>
                <c:pt idx="8">
                  <c:v>SK</c:v>
                </c:pt>
                <c:pt idx="9">
                  <c:v>PT</c:v>
                </c:pt>
                <c:pt idx="10">
                  <c:v>CZ</c:v>
                </c:pt>
                <c:pt idx="11">
                  <c:v>EL</c:v>
                </c:pt>
                <c:pt idx="12">
                  <c:v>ES</c:v>
                </c:pt>
                <c:pt idx="13">
                  <c:v>SI</c:v>
                </c:pt>
                <c:pt idx="14">
                  <c:v>MT</c:v>
                </c:pt>
                <c:pt idx="15">
                  <c:v>IT</c:v>
                </c:pt>
                <c:pt idx="16">
                  <c:v>IE</c:v>
                </c:pt>
                <c:pt idx="17">
                  <c:v>IS</c:v>
                </c:pt>
                <c:pt idx="18">
                  <c:v>UK</c:v>
                </c:pt>
                <c:pt idx="19">
                  <c:v>FI</c:v>
                </c:pt>
                <c:pt idx="20">
                  <c:v>BE</c:v>
                </c:pt>
                <c:pt idx="21">
                  <c:v>FR</c:v>
                </c:pt>
                <c:pt idx="22">
                  <c:v>DE</c:v>
                </c:pt>
                <c:pt idx="23">
                  <c:v>SE</c:v>
                </c:pt>
                <c:pt idx="24">
                  <c:v>DK</c:v>
                </c:pt>
                <c:pt idx="25">
                  <c:v>NL</c:v>
                </c:pt>
                <c:pt idx="26">
                  <c:v>CY</c:v>
                </c:pt>
                <c:pt idx="27">
                  <c:v>AT</c:v>
                </c:pt>
                <c:pt idx="28">
                  <c:v>NO</c:v>
                </c:pt>
                <c:pt idx="29">
                  <c:v>LU</c:v>
                </c:pt>
              </c:strCache>
            </c:strRef>
          </c:cat>
          <c:val>
            <c:numRef>
              <c:f>'All together'!$B$86:$B$115</c:f>
              <c:numCache>
                <c:formatCode>General</c:formatCode>
                <c:ptCount val="30"/>
                <c:pt idx="0">
                  <c:v>100</c:v>
                </c:pt>
                <c:pt idx="1">
                  <c:v>24.3121008067003</c:v>
                </c:pt>
                <c:pt idx="2">
                  <c:v>39.152150827640803</c:v>
                </c:pt>
                <c:pt idx="3">
                  <c:v>39.326996102141287</c:v>
                </c:pt>
                <c:pt idx="4">
                  <c:v>42.343230243438633</c:v>
                </c:pt>
                <c:pt idx="5">
                  <c:v>48.193724965320087</c:v>
                </c:pt>
                <c:pt idx="6">
                  <c:v>50.394502806329157</c:v>
                </c:pt>
                <c:pt idx="7">
                  <c:v>56.366260122901302</c:v>
                </c:pt>
                <c:pt idx="8">
                  <c:v>60.826227368086194</c:v>
                </c:pt>
                <c:pt idx="9">
                  <c:v>65.822461649490506</c:v>
                </c:pt>
                <c:pt idx="10">
                  <c:v>67.711641557984166</c:v>
                </c:pt>
                <c:pt idx="11">
                  <c:v>78.863288687281354</c:v>
                </c:pt>
                <c:pt idx="12">
                  <c:v>88.642714965664865</c:v>
                </c:pt>
                <c:pt idx="13">
                  <c:v>94.770809012065811</c:v>
                </c:pt>
                <c:pt idx="14">
                  <c:v>96.146831295120123</c:v>
                </c:pt>
                <c:pt idx="15">
                  <c:v>106.55430773345225</c:v>
                </c:pt>
                <c:pt idx="16">
                  <c:v>115.60023961041468</c:v>
                </c:pt>
                <c:pt idx="17">
                  <c:v>117.75577182396356</c:v>
                </c:pt>
                <c:pt idx="18">
                  <c:v>118.09758478910672</c:v>
                </c:pt>
                <c:pt idx="19">
                  <c:v>121.86861920858509</c:v>
                </c:pt>
                <c:pt idx="20">
                  <c:v>123.590410418685</c:v>
                </c:pt>
                <c:pt idx="21">
                  <c:v>124.03154137874337</c:v>
                </c:pt>
                <c:pt idx="22">
                  <c:v>125.28842464943378</c:v>
                </c:pt>
                <c:pt idx="23">
                  <c:v>126.88422946172406</c:v>
                </c:pt>
                <c:pt idx="24">
                  <c:v>128.30143220930447</c:v>
                </c:pt>
                <c:pt idx="25">
                  <c:v>128.7856117270095</c:v>
                </c:pt>
                <c:pt idx="26">
                  <c:v>132.08256944121078</c:v>
                </c:pt>
                <c:pt idx="27">
                  <c:v>139.08723184450434</c:v>
                </c:pt>
                <c:pt idx="28">
                  <c:v>166.19000072938047</c:v>
                </c:pt>
                <c:pt idx="29">
                  <c:v>183.16364591888274</c:v>
                </c:pt>
              </c:numCache>
            </c:numRef>
          </c:val>
        </c:ser>
        <c:ser>
          <c:idx val="2"/>
          <c:order val="1"/>
          <c:tx>
            <c:strRef>
              <c:f>'All together'!$D$85</c:f>
              <c:strCache>
                <c:ptCount val="1"/>
                <c:pt idx="0">
                  <c:v>Min income question</c:v>
                </c:pt>
              </c:strCache>
            </c:strRef>
          </c:tx>
          <c:spPr>
            <a:solidFill>
              <a:sysClr val="window" lastClr="FFFFFF"/>
            </a:solidFill>
            <a:ln>
              <a:solidFill>
                <a:schemeClr val="tx1"/>
              </a:solidFill>
            </a:ln>
          </c:spPr>
          <c:invertIfNegative val="0"/>
          <c:errBars>
            <c:errBarType val="both"/>
            <c:errValType val="cust"/>
            <c:noEndCap val="0"/>
            <c:plus>
              <c:numRef>
                <c:f>'All together'!$R$86:$R$115</c:f>
                <c:numCache>
                  <c:formatCode>General</c:formatCode>
                  <c:ptCount val="30"/>
                  <c:pt idx="0">
                    <c:v>1.9450752239566214</c:v>
                  </c:pt>
                  <c:pt idx="1">
                    <c:v>3.0702040411353551</c:v>
                  </c:pt>
                  <c:pt idx="2">
                    <c:v>10.469512301664622</c:v>
                  </c:pt>
                  <c:pt idx="3">
                    <c:v>5.2955815826979631</c:v>
                  </c:pt>
                  <c:pt idx="4">
                    <c:v>3.8958517625294746</c:v>
                  </c:pt>
                  <c:pt idx="5">
                    <c:v>2.1342497790863248</c:v>
                  </c:pt>
                  <c:pt idx="6">
                    <c:v>5.2040945463800483</c:v>
                  </c:pt>
                  <c:pt idx="7">
                    <c:v>1.5509174572482038</c:v>
                  </c:pt>
                  <c:pt idx="8">
                    <c:v>2.4969515569297585</c:v>
                  </c:pt>
                  <c:pt idx="9">
                    <c:v>6.2746257404603227</c:v>
                  </c:pt>
                  <c:pt idx="10">
                    <c:v>3.1585648835926321</c:v>
                  </c:pt>
                  <c:pt idx="11">
                    <c:v>5.9266760084514942</c:v>
                  </c:pt>
                  <c:pt idx="12">
                    <c:v>3.1903602938262736</c:v>
                  </c:pt>
                  <c:pt idx="13">
                    <c:v>3.2886953183762415</c:v>
                  </c:pt>
                  <c:pt idx="14">
                    <c:v>4.3242120050004615</c:v>
                  </c:pt>
                  <c:pt idx="15">
                    <c:v>2.7064652038297226</c:v>
                  </c:pt>
                  <c:pt idx="16">
                    <c:v>7.6887936460066868</c:v>
                  </c:pt>
                  <c:pt idx="17">
                    <c:v>6.3670826438830659</c:v>
                  </c:pt>
                  <c:pt idx="18">
                    <c:v>7.3679014883108067</c:v>
                  </c:pt>
                  <c:pt idx="19">
                    <c:v>4.155788268269788</c:v>
                  </c:pt>
                  <c:pt idx="20">
                    <c:v>6.6165749454299032</c:v>
                  </c:pt>
                  <c:pt idx="21">
                    <c:v>4.5864507330074389</c:v>
                  </c:pt>
                  <c:pt idx="22">
                    <c:v>3.9435601529437037</c:v>
                  </c:pt>
                  <c:pt idx="23">
                    <c:v>6.7392046149350335</c:v>
                  </c:pt>
                  <c:pt idx="24">
                    <c:v>18.663041715895105</c:v>
                  </c:pt>
                  <c:pt idx="25">
                    <c:v>9.259966285985854</c:v>
                  </c:pt>
                  <c:pt idx="26">
                    <c:v>6.5815452130207746</c:v>
                  </c:pt>
                  <c:pt idx="27">
                    <c:v>6.3857212008570343</c:v>
                  </c:pt>
                  <c:pt idx="28">
                    <c:v>9.2701214006686143</c:v>
                  </c:pt>
                  <c:pt idx="29">
                    <c:v>7.9360250337145146</c:v>
                  </c:pt>
                </c:numCache>
              </c:numRef>
            </c:plus>
            <c:minus>
              <c:numRef>
                <c:f>'All together'!$Q$86:$Q$115</c:f>
                <c:numCache>
                  <c:formatCode>General</c:formatCode>
                  <c:ptCount val="30"/>
                  <c:pt idx="0">
                    <c:v>1.9079152316645036</c:v>
                  </c:pt>
                  <c:pt idx="1">
                    <c:v>2.9291406098731372</c:v>
                  </c:pt>
                  <c:pt idx="2">
                    <c:v>9.7294739119200528</c:v>
                  </c:pt>
                  <c:pt idx="3">
                    <c:v>5.0735171284832745</c:v>
                  </c:pt>
                  <c:pt idx="4">
                    <c:v>3.7257791623054572</c:v>
                  </c:pt>
                  <c:pt idx="5">
                    <c:v>2.0528679604970463</c:v>
                  </c:pt>
                  <c:pt idx="6">
                    <c:v>4.9917168529335498</c:v>
                  </c:pt>
                  <c:pt idx="7">
                    <c:v>1.5149164817581422</c:v>
                  </c:pt>
                  <c:pt idx="8">
                    <c:v>2.4367429028479393</c:v>
                  </c:pt>
                  <c:pt idx="9">
                    <c:v>5.8946149866580981</c:v>
                  </c:pt>
                  <c:pt idx="10">
                    <c:v>3.0423972395451813</c:v>
                  </c:pt>
                  <c:pt idx="11">
                    <c:v>5.7269491088933648</c:v>
                  </c:pt>
                  <c:pt idx="12">
                    <c:v>3.1196566392605689</c:v>
                  </c:pt>
                  <c:pt idx="13">
                    <c:v>3.1929078645448215</c:v>
                  </c:pt>
                  <c:pt idx="14">
                    <c:v>4.1220532918819828</c:v>
                  </c:pt>
                  <c:pt idx="15">
                    <c:v>2.6472632387686446</c:v>
                  </c:pt>
                  <c:pt idx="16">
                    <c:v>7.1637621372373133</c:v>
                  </c:pt>
                  <c:pt idx="17">
                    <c:v>6.0861312984013409</c:v>
                  </c:pt>
                  <c:pt idx="18">
                    <c:v>6.5091370286719581</c:v>
                  </c:pt>
                  <c:pt idx="19">
                    <c:v>3.9502944676514602</c:v>
                  </c:pt>
                  <c:pt idx="20">
                    <c:v>6.3131666650274383</c:v>
                  </c:pt>
                  <c:pt idx="21">
                    <c:v>4.4500806245255831</c:v>
                  </c:pt>
                  <c:pt idx="22">
                    <c:v>3.8191006780147632</c:v>
                  </c:pt>
                  <c:pt idx="23">
                    <c:v>6.2817278728127093</c:v>
                  </c:pt>
                  <c:pt idx="24">
                    <c:v>16.110104447934276</c:v>
                  </c:pt>
                  <c:pt idx="25">
                    <c:v>8.4450353434545775</c:v>
                  </c:pt>
                  <c:pt idx="26">
                    <c:v>6.3411164112125675</c:v>
                  </c:pt>
                  <c:pt idx="27">
                    <c:v>6.0266183292622202</c:v>
                  </c:pt>
                  <c:pt idx="28">
                    <c:v>8.5462149979966426</c:v>
                  </c:pt>
                  <c:pt idx="29">
                    <c:v>7.4934266537819099</c:v>
                  </c:pt>
                </c:numCache>
              </c:numRef>
            </c:minus>
          </c:errBars>
          <c:cat>
            <c:strRef>
              <c:f>'All together'!$A$86:$A$115</c:f>
              <c:strCache>
                <c:ptCount val="30"/>
                <c:pt idx="0">
                  <c:v>EU27</c:v>
                </c:pt>
                <c:pt idx="1">
                  <c:v>RO</c:v>
                </c:pt>
                <c:pt idx="2">
                  <c:v>BG</c:v>
                </c:pt>
                <c:pt idx="3">
                  <c:v>LV</c:v>
                </c:pt>
                <c:pt idx="4">
                  <c:v>LT</c:v>
                </c:pt>
                <c:pt idx="5">
                  <c:v>HU</c:v>
                </c:pt>
                <c:pt idx="6">
                  <c:v>EE</c:v>
                </c:pt>
                <c:pt idx="7">
                  <c:v>PL</c:v>
                </c:pt>
                <c:pt idx="8">
                  <c:v>SK</c:v>
                </c:pt>
                <c:pt idx="9">
                  <c:v>PT</c:v>
                </c:pt>
                <c:pt idx="10">
                  <c:v>CZ</c:v>
                </c:pt>
                <c:pt idx="11">
                  <c:v>EL</c:v>
                </c:pt>
                <c:pt idx="12">
                  <c:v>ES</c:v>
                </c:pt>
                <c:pt idx="13">
                  <c:v>SI</c:v>
                </c:pt>
                <c:pt idx="14">
                  <c:v>MT</c:v>
                </c:pt>
                <c:pt idx="15">
                  <c:v>IT</c:v>
                </c:pt>
                <c:pt idx="16">
                  <c:v>IE</c:v>
                </c:pt>
                <c:pt idx="17">
                  <c:v>IS</c:v>
                </c:pt>
                <c:pt idx="18">
                  <c:v>UK</c:v>
                </c:pt>
                <c:pt idx="19">
                  <c:v>FI</c:v>
                </c:pt>
                <c:pt idx="20">
                  <c:v>BE</c:v>
                </c:pt>
                <c:pt idx="21">
                  <c:v>FR</c:v>
                </c:pt>
                <c:pt idx="22">
                  <c:v>DE</c:v>
                </c:pt>
                <c:pt idx="23">
                  <c:v>SE</c:v>
                </c:pt>
                <c:pt idx="24">
                  <c:v>DK</c:v>
                </c:pt>
                <c:pt idx="25">
                  <c:v>NL</c:v>
                </c:pt>
                <c:pt idx="26">
                  <c:v>CY</c:v>
                </c:pt>
                <c:pt idx="27">
                  <c:v>AT</c:v>
                </c:pt>
                <c:pt idx="28">
                  <c:v>NO</c:v>
                </c:pt>
                <c:pt idx="29">
                  <c:v>LU</c:v>
                </c:pt>
              </c:strCache>
            </c:strRef>
          </c:cat>
          <c:val>
            <c:numRef>
              <c:f>'All together'!$D$86:$D$115</c:f>
              <c:numCache>
                <c:formatCode>General</c:formatCode>
                <c:ptCount val="30"/>
                <c:pt idx="0">
                  <c:v>99.866507434839491</c:v>
                </c:pt>
                <c:pt idx="1">
                  <c:v>63.7518828020646</c:v>
                </c:pt>
                <c:pt idx="2">
                  <c:v>137.64535491832083</c:v>
                </c:pt>
                <c:pt idx="3">
                  <c:v>120.98840384029799</c:v>
                </c:pt>
                <c:pt idx="4">
                  <c:v>85.346394993337768</c:v>
                </c:pt>
                <c:pt idx="5">
                  <c:v>53.836754537227648</c:v>
                </c:pt>
                <c:pt idx="6">
                  <c:v>122.3168310657293</c:v>
                </c:pt>
                <c:pt idx="7">
                  <c:v>65.26240986110021</c:v>
                </c:pt>
                <c:pt idx="8">
                  <c:v>101.05572160500694</c:v>
                </c:pt>
                <c:pt idx="9">
                  <c:v>97.330148042695072</c:v>
                </c:pt>
                <c:pt idx="10">
                  <c:v>82.721907305284773</c:v>
                </c:pt>
                <c:pt idx="11">
                  <c:v>169.94091412019011</c:v>
                </c:pt>
                <c:pt idx="12">
                  <c:v>140.7682351556318</c:v>
                </c:pt>
                <c:pt idx="13">
                  <c:v>109.62292791096894</c:v>
                </c:pt>
                <c:pt idx="14">
                  <c:v>88.17147702934551</c:v>
                </c:pt>
                <c:pt idx="15">
                  <c:v>121.0217571952377</c:v>
                </c:pt>
                <c:pt idx="16">
                  <c:v>104.90930140811031</c:v>
                </c:pt>
                <c:pt idx="17">
                  <c:v>137.92744395653597</c:v>
                </c:pt>
                <c:pt idx="18">
                  <c:v>55.846140187660041</c:v>
                </c:pt>
                <c:pt idx="19">
                  <c:v>79.888480117060553</c:v>
                </c:pt>
                <c:pt idx="20">
                  <c:v>137.67435854663168</c:v>
                </c:pt>
                <c:pt idx="21">
                  <c:v>149.66678379532044</c:v>
                </c:pt>
                <c:pt idx="22">
                  <c:v>121.01009796558972</c:v>
                </c:pt>
                <c:pt idx="23">
                  <c:v>92.537708635918705</c:v>
                </c:pt>
                <c:pt idx="24">
                  <c:v>117.7716174747143</c:v>
                </c:pt>
                <c:pt idx="25">
                  <c:v>95.959962351469898</c:v>
                </c:pt>
                <c:pt idx="26">
                  <c:v>173.58296530012888</c:v>
                </c:pt>
                <c:pt idx="27">
                  <c:v>107.16791058709794</c:v>
                </c:pt>
                <c:pt idx="28">
                  <c:v>109.44018488470522</c:v>
                </c:pt>
                <c:pt idx="29">
                  <c:v>134.36113688841965</c:v>
                </c:pt>
              </c:numCache>
            </c:numRef>
          </c:val>
        </c:ser>
        <c:dLbls>
          <c:showLegendKey val="0"/>
          <c:showVal val="0"/>
          <c:showCatName val="0"/>
          <c:showSerName val="0"/>
          <c:showPercent val="0"/>
          <c:showBubbleSize val="0"/>
        </c:dLbls>
        <c:gapWidth val="150"/>
        <c:axId val="136822144"/>
        <c:axId val="136853760"/>
      </c:barChart>
      <c:catAx>
        <c:axId val="136822144"/>
        <c:scaling>
          <c:orientation val="minMax"/>
        </c:scaling>
        <c:delete val="0"/>
        <c:axPos val="b"/>
        <c:majorTickMark val="out"/>
        <c:minorTickMark val="none"/>
        <c:tickLblPos val="nextTo"/>
        <c:crossAx val="136853760"/>
        <c:crosses val="autoZero"/>
        <c:auto val="1"/>
        <c:lblAlgn val="ctr"/>
        <c:lblOffset val="100"/>
        <c:noMultiLvlLbl val="0"/>
      </c:catAx>
      <c:valAx>
        <c:axId val="136853760"/>
        <c:scaling>
          <c:orientation val="minMax"/>
        </c:scaling>
        <c:delete val="0"/>
        <c:axPos val="l"/>
        <c:majorGridlines/>
        <c:numFmt formatCode="General" sourceLinked="1"/>
        <c:majorTickMark val="out"/>
        <c:minorTickMark val="none"/>
        <c:tickLblPos val="nextTo"/>
        <c:crossAx val="136822144"/>
        <c:crosses val="autoZero"/>
        <c:crossBetween val="between"/>
      </c:valAx>
    </c:plotArea>
    <c:legend>
      <c:legendPos val="b"/>
      <c:layout/>
      <c:overlay val="0"/>
    </c:legend>
    <c:plotVisOnly val="1"/>
    <c:dispBlanksAs val="gap"/>
    <c:showDLblsOverMax val="0"/>
  </c:chart>
  <c:spPr>
    <a:solidFill>
      <a:sysClr val="window" lastClr="FFFFFF"/>
    </a:solidFill>
    <a:ln>
      <a:noFill/>
    </a:ln>
  </c:spPr>
  <c:txPr>
    <a:bodyPr/>
    <a:lstStyle/>
    <a:p>
      <a:pPr>
        <a:defRPr sz="1500"/>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strRef>
              <c:f>'[Modified and added charts including pan-EU.xlsx]MediansTest (inc pan-EU)'!$B$2</c:f>
              <c:strCache>
                <c:ptCount val="1"/>
                <c:pt idx="0">
                  <c:v>2007 / 2005</c:v>
                </c:pt>
              </c:strCache>
            </c:strRef>
          </c:tx>
          <c:spPr>
            <a:solidFill>
              <a:sysClr val="windowText" lastClr="000000">
                <a:lumMod val="50000"/>
                <a:lumOff val="50000"/>
              </a:sysClr>
            </a:solidFill>
            <a:ln>
              <a:solidFill>
                <a:schemeClr val="tx1"/>
              </a:solidFill>
            </a:ln>
          </c:spPr>
          <c:invertIfNegative val="0"/>
          <c:errBars>
            <c:errBarType val="both"/>
            <c:errValType val="cust"/>
            <c:noEndCap val="0"/>
            <c:plus>
              <c:numRef>
                <c:f>'[Modified and added charts including pan-EU.xlsx]MediansTest (inc pan-EU)'!$G$3:$G$28</c:f>
                <c:numCache>
                  <c:formatCode>General</c:formatCode>
                  <c:ptCount val="25"/>
                  <c:pt idx="0">
                    <c:v>1.2406010416537994E-2</c:v>
                  </c:pt>
                  <c:pt idx="1">
                    <c:v>3.893409017277194E-2</c:v>
                  </c:pt>
                  <c:pt idx="2">
                    <c:v>4.464553900111945E-2</c:v>
                  </c:pt>
                  <c:pt idx="3">
                    <c:v>5.1934922610596068E-2</c:v>
                  </c:pt>
                  <c:pt idx="4">
                    <c:v>2.2590069838144933E-2</c:v>
                  </c:pt>
                  <c:pt idx="5">
                    <c:v>3.1964329712557138E-2</c:v>
                  </c:pt>
                  <c:pt idx="6">
                    <c:v>2.9278219296889008E-2</c:v>
                  </c:pt>
                  <c:pt idx="7">
                    <c:v>1.5650513343405947E-2</c:v>
                  </c:pt>
                  <c:pt idx="8">
                    <c:v>5.4529182677907961E-2</c:v>
                  </c:pt>
                  <c:pt idx="9">
                    <c:v>3.7822083649688976E-2</c:v>
                  </c:pt>
                  <c:pt idx="10">
                    <c:v>2.2641136558253283E-2</c:v>
                  </c:pt>
                  <c:pt idx="11">
                    <c:v>1.9927930283075046E-2</c:v>
                  </c:pt>
                  <c:pt idx="12">
                    <c:v>2.5303636352429049E-2</c:v>
                  </c:pt>
                  <c:pt idx="13">
                    <c:v>2.1427079184891173E-2</c:v>
                  </c:pt>
                  <c:pt idx="14">
                    <c:v>1.8894811821454027E-2</c:v>
                  </c:pt>
                  <c:pt idx="15">
                    <c:v>1.9690720738874901E-2</c:v>
                  </c:pt>
                  <c:pt idx="16">
                    <c:v>3.8003383534026991E-2</c:v>
                  </c:pt>
                  <c:pt idx="17">
                    <c:v>1.8049989391268007E-2</c:v>
                  </c:pt>
                  <c:pt idx="18">
                    <c:v>1.9316537685931001E-2</c:v>
                  </c:pt>
                  <c:pt idx="19">
                    <c:v>2.9263803880946959E-2</c:v>
                  </c:pt>
                  <c:pt idx="20">
                    <c:v>8.6834712630615041E-2</c:v>
                  </c:pt>
                  <c:pt idx="21">
                    <c:v>5.0521475141221073E-2</c:v>
                  </c:pt>
                  <c:pt idx="22">
                    <c:v>5.7609718630734941E-2</c:v>
                  </c:pt>
                  <c:pt idx="23">
                    <c:v>2.8307493720528099E-2</c:v>
                  </c:pt>
                  <c:pt idx="24">
                    <c:v>3.1189353988476887E-2</c:v>
                  </c:pt>
                </c:numCache>
              </c:numRef>
            </c:plus>
            <c:minus>
              <c:numRef>
                <c:f>'[Modified and added charts including pan-EU.xlsx]MediansTest (inc pan-EU)'!$G$3:$G$28</c:f>
                <c:numCache>
                  <c:formatCode>General</c:formatCode>
                  <c:ptCount val="25"/>
                  <c:pt idx="0">
                    <c:v>1.2406010416537994E-2</c:v>
                  </c:pt>
                  <c:pt idx="1">
                    <c:v>3.893409017277194E-2</c:v>
                  </c:pt>
                  <c:pt idx="2">
                    <c:v>4.464553900111945E-2</c:v>
                  </c:pt>
                  <c:pt idx="3">
                    <c:v>5.1934922610596068E-2</c:v>
                  </c:pt>
                  <c:pt idx="4">
                    <c:v>2.2590069838144933E-2</c:v>
                  </c:pt>
                  <c:pt idx="5">
                    <c:v>3.1964329712557138E-2</c:v>
                  </c:pt>
                  <c:pt idx="6">
                    <c:v>2.9278219296889008E-2</c:v>
                  </c:pt>
                  <c:pt idx="7">
                    <c:v>1.5650513343405947E-2</c:v>
                  </c:pt>
                  <c:pt idx="8">
                    <c:v>5.4529182677907961E-2</c:v>
                  </c:pt>
                  <c:pt idx="9">
                    <c:v>3.7822083649688976E-2</c:v>
                  </c:pt>
                  <c:pt idx="10">
                    <c:v>2.2641136558253283E-2</c:v>
                  </c:pt>
                  <c:pt idx="11">
                    <c:v>1.9927930283075046E-2</c:v>
                  </c:pt>
                  <c:pt idx="12">
                    <c:v>2.5303636352429049E-2</c:v>
                  </c:pt>
                  <c:pt idx="13">
                    <c:v>2.1427079184891173E-2</c:v>
                  </c:pt>
                  <c:pt idx="14">
                    <c:v>1.8894811821454027E-2</c:v>
                  </c:pt>
                  <c:pt idx="15">
                    <c:v>1.9690720738874901E-2</c:v>
                  </c:pt>
                  <c:pt idx="16">
                    <c:v>3.8003383534026991E-2</c:v>
                  </c:pt>
                  <c:pt idx="17">
                    <c:v>1.8049989391268007E-2</c:v>
                  </c:pt>
                  <c:pt idx="18">
                    <c:v>1.9316537685931001E-2</c:v>
                  </c:pt>
                  <c:pt idx="19">
                    <c:v>2.9263803880946959E-2</c:v>
                  </c:pt>
                  <c:pt idx="20">
                    <c:v>8.6834712630615041E-2</c:v>
                  </c:pt>
                  <c:pt idx="21">
                    <c:v>5.0521475141221073E-2</c:v>
                  </c:pt>
                  <c:pt idx="22">
                    <c:v>5.7609718630734941E-2</c:v>
                  </c:pt>
                  <c:pt idx="23">
                    <c:v>2.8307493720528099E-2</c:v>
                  </c:pt>
                  <c:pt idx="24">
                    <c:v>3.1189353988476887E-2</c:v>
                  </c:pt>
                </c:numCache>
              </c:numRef>
            </c:minus>
          </c:errBars>
          <c:cat>
            <c:strRef>
              <c:f>'[Modified and added charts including pan-EU.xlsx]MediansTest (inc pan-EU)'!$A$3:$A$28</c:f>
              <c:strCache>
                <c:ptCount val="25"/>
                <c:pt idx="0">
                  <c:v>EU-wide</c:v>
                </c:pt>
                <c:pt idx="1">
                  <c:v>EL</c:v>
                </c:pt>
                <c:pt idx="2">
                  <c:v>LU</c:v>
                </c:pt>
                <c:pt idx="3">
                  <c:v>IE</c:v>
                </c:pt>
                <c:pt idx="4">
                  <c:v>IT</c:v>
                </c:pt>
                <c:pt idx="5">
                  <c:v>UK</c:v>
                </c:pt>
                <c:pt idx="6">
                  <c:v>ES</c:v>
                </c:pt>
                <c:pt idx="7">
                  <c:v>DE</c:v>
                </c:pt>
                <c:pt idx="8">
                  <c:v>PT</c:v>
                </c:pt>
                <c:pt idx="9">
                  <c:v>BE</c:v>
                </c:pt>
                <c:pt idx="10">
                  <c:v>AT</c:v>
                </c:pt>
                <c:pt idx="11">
                  <c:v>DK</c:v>
                </c:pt>
                <c:pt idx="12">
                  <c:v>HU</c:v>
                </c:pt>
                <c:pt idx="13">
                  <c:v>NL</c:v>
                </c:pt>
                <c:pt idx="14">
                  <c:v>FI</c:v>
                </c:pt>
                <c:pt idx="15">
                  <c:v>FR</c:v>
                </c:pt>
                <c:pt idx="16">
                  <c:v>CY</c:v>
                </c:pt>
                <c:pt idx="17">
                  <c:v>SI</c:v>
                </c:pt>
                <c:pt idx="18">
                  <c:v>SE</c:v>
                </c:pt>
                <c:pt idx="19">
                  <c:v>CZ</c:v>
                </c:pt>
                <c:pt idx="20">
                  <c:v>LV</c:v>
                </c:pt>
                <c:pt idx="21">
                  <c:v>EE</c:v>
                </c:pt>
                <c:pt idx="22">
                  <c:v>LT</c:v>
                </c:pt>
                <c:pt idx="23">
                  <c:v>PL</c:v>
                </c:pt>
                <c:pt idx="24">
                  <c:v>SK</c:v>
                </c:pt>
              </c:strCache>
            </c:strRef>
          </c:cat>
          <c:val>
            <c:numRef>
              <c:f>'[Modified and added charts including pan-EU.xlsx]MediansTest (inc pan-EU)'!$B$3:$B$28</c:f>
              <c:numCache>
                <c:formatCode>#,##0.000"";\-#,##0.000""</c:formatCode>
                <c:ptCount val="25"/>
                <c:pt idx="0">
                  <c:v>1.0296530410656872</c:v>
                </c:pt>
                <c:pt idx="1">
                  <c:v>1.0128519668477061</c:v>
                </c:pt>
                <c:pt idx="2">
                  <c:v>0.9845370090018476</c:v>
                </c:pt>
                <c:pt idx="3">
                  <c:v>1.1181931613598559</c:v>
                </c:pt>
                <c:pt idx="4">
                  <c:v>1.0010969761858961</c:v>
                </c:pt>
                <c:pt idx="5">
                  <c:v>1.0925369455057929</c:v>
                </c:pt>
                <c:pt idx="6">
                  <c:v>1.0629475440429179</c:v>
                </c:pt>
                <c:pt idx="7">
                  <c:v>1.045141605416311</c:v>
                </c:pt>
                <c:pt idx="8">
                  <c:v>1.0007117840434141</c:v>
                </c:pt>
                <c:pt idx="9">
                  <c:v>1.010420599756783</c:v>
                </c:pt>
                <c:pt idx="10">
                  <c:v>0.97160692274628424</c:v>
                </c:pt>
                <c:pt idx="11">
                  <c:v>1.021120533466394</c:v>
                </c:pt>
                <c:pt idx="12">
                  <c:v>1.1139229565910129</c:v>
                </c:pt>
                <c:pt idx="13">
                  <c:v>1.0397333623705749</c:v>
                </c:pt>
                <c:pt idx="14">
                  <c:v>1.052895019749891</c:v>
                </c:pt>
                <c:pt idx="15">
                  <c:v>0.9929555857301241</c:v>
                </c:pt>
                <c:pt idx="16">
                  <c:v>1.16712637409771</c:v>
                </c:pt>
                <c:pt idx="17">
                  <c:v>1.069231187505326</c:v>
                </c:pt>
                <c:pt idx="18">
                  <c:v>1.067872955094747</c:v>
                </c:pt>
                <c:pt idx="19">
                  <c:v>1.0981776018373921</c:v>
                </c:pt>
                <c:pt idx="20">
                  <c:v>1.3968107737589039</c:v>
                </c:pt>
                <c:pt idx="21">
                  <c:v>1.371524703382327</c:v>
                </c:pt>
                <c:pt idx="22">
                  <c:v>1.494197436354723</c:v>
                </c:pt>
                <c:pt idx="23">
                  <c:v>1.1496535729483519</c:v>
                </c:pt>
                <c:pt idx="24">
                  <c:v>1.3095017045747841</c:v>
                </c:pt>
              </c:numCache>
            </c:numRef>
          </c:val>
        </c:ser>
        <c:ser>
          <c:idx val="1"/>
          <c:order val="1"/>
          <c:tx>
            <c:strRef>
              <c:f>'[Modified and added charts including pan-EU.xlsx]MediansTest (inc pan-EU)'!$C$2</c:f>
              <c:strCache>
                <c:ptCount val="1"/>
                <c:pt idx="0">
                  <c:v>2009 / 2007</c:v>
                </c:pt>
              </c:strCache>
            </c:strRef>
          </c:tx>
          <c:spPr>
            <a:solidFill>
              <a:sysClr val="window" lastClr="FFFFFF">
                <a:lumMod val="65000"/>
              </a:sysClr>
            </a:solidFill>
            <a:ln>
              <a:solidFill>
                <a:schemeClr val="tx1"/>
              </a:solidFill>
            </a:ln>
          </c:spPr>
          <c:invertIfNegative val="0"/>
          <c:errBars>
            <c:errBarType val="both"/>
            <c:errValType val="cust"/>
            <c:noEndCap val="0"/>
            <c:plus>
              <c:numRef>
                <c:f>'[Modified and added charts including pan-EU.xlsx]MediansTest (inc pan-EU)'!$H$3:$H$28</c:f>
                <c:numCache>
                  <c:formatCode>General</c:formatCode>
                  <c:ptCount val="25"/>
                  <c:pt idx="0">
                    <c:v>1.4474407799946132E-2</c:v>
                  </c:pt>
                  <c:pt idx="1">
                    <c:v>3.9812891586213039E-2</c:v>
                  </c:pt>
                  <c:pt idx="2">
                    <c:v>3.9656723701356089E-2</c:v>
                  </c:pt>
                  <c:pt idx="3">
                    <c:v>4.6448348516588078E-2</c:v>
                  </c:pt>
                  <c:pt idx="4">
                    <c:v>2.2604541697507252E-2</c:v>
                  </c:pt>
                  <c:pt idx="5">
                    <c:v>2.7306057924888605E-2</c:v>
                  </c:pt>
                  <c:pt idx="6">
                    <c:v>2.8345886958801136E-2</c:v>
                  </c:pt>
                  <c:pt idx="7">
                    <c:v>1.5599756659874342E-2</c:v>
                  </c:pt>
                  <c:pt idx="8">
                    <c:v>5.3947030555189013E-2</c:v>
                  </c:pt>
                  <c:pt idx="9">
                    <c:v>3.1694268080655119E-2</c:v>
                  </c:pt>
                  <c:pt idx="10">
                    <c:v>2.6590734661180004E-2</c:v>
                  </c:pt>
                  <c:pt idx="11">
                    <c:v>2.0706699645024917E-2</c:v>
                  </c:pt>
                  <c:pt idx="12">
                    <c:v>2.0251084324937052E-2</c:v>
                  </c:pt>
                  <c:pt idx="13">
                    <c:v>2.2923338271295002E-2</c:v>
                  </c:pt>
                  <c:pt idx="14">
                    <c:v>2.0306965125128196E-2</c:v>
                  </c:pt>
                  <c:pt idx="15">
                    <c:v>3.3267706728414836E-2</c:v>
                  </c:pt>
                  <c:pt idx="16">
                    <c:v>3.5382187733214776E-2</c:v>
                  </c:pt>
                  <c:pt idx="17">
                    <c:v>1.7408990315372908E-2</c:v>
                  </c:pt>
                  <c:pt idx="18">
                    <c:v>1.9141106142865016E-2</c:v>
                  </c:pt>
                  <c:pt idx="19">
                    <c:v>2.1499552071481132E-2</c:v>
                  </c:pt>
                  <c:pt idx="20">
                    <c:v>8.2404594947453003E-2</c:v>
                  </c:pt>
                  <c:pt idx="21">
                    <c:v>4.0289827302105952E-2</c:v>
                  </c:pt>
                  <c:pt idx="22">
                    <c:v>6.786472853299097E-2</c:v>
                  </c:pt>
                  <c:pt idx="23">
                    <c:v>3.0980504673408849E-2</c:v>
                  </c:pt>
                  <c:pt idx="24">
                    <c:v>2.9654324565054901E-2</c:v>
                  </c:pt>
                </c:numCache>
              </c:numRef>
            </c:plus>
            <c:minus>
              <c:numRef>
                <c:f>'[Modified and added charts including pan-EU.xlsx]MediansTest (inc pan-EU)'!$H$3:$H$28</c:f>
                <c:numCache>
                  <c:formatCode>General</c:formatCode>
                  <c:ptCount val="25"/>
                  <c:pt idx="0">
                    <c:v>1.4474407799946132E-2</c:v>
                  </c:pt>
                  <c:pt idx="1">
                    <c:v>3.9812891586213039E-2</c:v>
                  </c:pt>
                  <c:pt idx="2">
                    <c:v>3.9656723701356089E-2</c:v>
                  </c:pt>
                  <c:pt idx="3">
                    <c:v>4.6448348516588078E-2</c:v>
                  </c:pt>
                  <c:pt idx="4">
                    <c:v>2.2604541697507252E-2</c:v>
                  </c:pt>
                  <c:pt idx="5">
                    <c:v>2.7306057924888605E-2</c:v>
                  </c:pt>
                  <c:pt idx="6">
                    <c:v>2.8345886958801136E-2</c:v>
                  </c:pt>
                  <c:pt idx="7">
                    <c:v>1.5599756659874342E-2</c:v>
                  </c:pt>
                  <c:pt idx="8">
                    <c:v>5.3947030555189013E-2</c:v>
                  </c:pt>
                  <c:pt idx="9">
                    <c:v>3.1694268080655119E-2</c:v>
                  </c:pt>
                  <c:pt idx="10">
                    <c:v>2.6590734661180004E-2</c:v>
                  </c:pt>
                  <c:pt idx="11">
                    <c:v>2.0706699645024917E-2</c:v>
                  </c:pt>
                  <c:pt idx="12">
                    <c:v>2.0251084324937052E-2</c:v>
                  </c:pt>
                  <c:pt idx="13">
                    <c:v>2.2923338271295002E-2</c:v>
                  </c:pt>
                  <c:pt idx="14">
                    <c:v>2.0306965125128196E-2</c:v>
                  </c:pt>
                  <c:pt idx="15">
                    <c:v>3.3267706728414836E-2</c:v>
                  </c:pt>
                  <c:pt idx="16">
                    <c:v>3.5382187733214776E-2</c:v>
                  </c:pt>
                  <c:pt idx="17">
                    <c:v>1.7408990315372908E-2</c:v>
                  </c:pt>
                  <c:pt idx="18">
                    <c:v>1.9141106142865016E-2</c:v>
                  </c:pt>
                  <c:pt idx="19">
                    <c:v>2.1499552071481132E-2</c:v>
                  </c:pt>
                  <c:pt idx="20">
                    <c:v>8.2404594947453003E-2</c:v>
                  </c:pt>
                  <c:pt idx="21">
                    <c:v>4.0289827302105952E-2</c:v>
                  </c:pt>
                  <c:pt idx="22">
                    <c:v>6.786472853299097E-2</c:v>
                  </c:pt>
                  <c:pt idx="23">
                    <c:v>3.0980504673408849E-2</c:v>
                  </c:pt>
                  <c:pt idx="24">
                    <c:v>2.9654324565054901E-2</c:v>
                  </c:pt>
                </c:numCache>
              </c:numRef>
            </c:minus>
          </c:errBars>
          <c:cat>
            <c:strRef>
              <c:f>'[Modified and added charts including pan-EU.xlsx]MediansTest (inc pan-EU)'!$A$3:$A$28</c:f>
              <c:strCache>
                <c:ptCount val="25"/>
                <c:pt idx="0">
                  <c:v>EU-wide</c:v>
                </c:pt>
                <c:pt idx="1">
                  <c:v>EL</c:v>
                </c:pt>
                <c:pt idx="2">
                  <c:v>LU</c:v>
                </c:pt>
                <c:pt idx="3">
                  <c:v>IE</c:v>
                </c:pt>
                <c:pt idx="4">
                  <c:v>IT</c:v>
                </c:pt>
                <c:pt idx="5">
                  <c:v>UK</c:v>
                </c:pt>
                <c:pt idx="6">
                  <c:v>ES</c:v>
                </c:pt>
                <c:pt idx="7">
                  <c:v>DE</c:v>
                </c:pt>
                <c:pt idx="8">
                  <c:v>PT</c:v>
                </c:pt>
                <c:pt idx="9">
                  <c:v>BE</c:v>
                </c:pt>
                <c:pt idx="10">
                  <c:v>AT</c:v>
                </c:pt>
                <c:pt idx="11">
                  <c:v>DK</c:v>
                </c:pt>
                <c:pt idx="12">
                  <c:v>HU</c:v>
                </c:pt>
                <c:pt idx="13">
                  <c:v>NL</c:v>
                </c:pt>
                <c:pt idx="14">
                  <c:v>FI</c:v>
                </c:pt>
                <c:pt idx="15">
                  <c:v>FR</c:v>
                </c:pt>
                <c:pt idx="16">
                  <c:v>CY</c:v>
                </c:pt>
                <c:pt idx="17">
                  <c:v>SI</c:v>
                </c:pt>
                <c:pt idx="18">
                  <c:v>SE</c:v>
                </c:pt>
                <c:pt idx="19">
                  <c:v>CZ</c:v>
                </c:pt>
                <c:pt idx="20">
                  <c:v>LV</c:v>
                </c:pt>
                <c:pt idx="21">
                  <c:v>EE</c:v>
                </c:pt>
                <c:pt idx="22">
                  <c:v>LT</c:v>
                </c:pt>
                <c:pt idx="23">
                  <c:v>PL</c:v>
                </c:pt>
                <c:pt idx="24">
                  <c:v>SK</c:v>
                </c:pt>
              </c:strCache>
            </c:strRef>
          </c:cat>
          <c:val>
            <c:numRef>
              <c:f>'[Modified and added charts including pan-EU.xlsx]MediansTest (inc pan-EU)'!$C$3:$C$28</c:f>
              <c:numCache>
                <c:formatCode>#,##0.000"";\-#,##0.000""</c:formatCode>
                <c:ptCount val="25"/>
                <c:pt idx="0">
                  <c:v>1.0376439866535447</c:v>
                </c:pt>
                <c:pt idx="1">
                  <c:v>1.0498353819250299</c:v>
                </c:pt>
                <c:pt idx="2">
                  <c:v>0.9948923405698189</c:v>
                </c:pt>
                <c:pt idx="3">
                  <c:v>0.95972922523922799</c:v>
                </c:pt>
                <c:pt idx="4">
                  <c:v>0.98585005348399968</c:v>
                </c:pt>
                <c:pt idx="5">
                  <c:v>0.9506547176868112</c:v>
                </c:pt>
                <c:pt idx="6">
                  <c:v>1.031841918380245</c:v>
                </c:pt>
                <c:pt idx="7">
                  <c:v>0.99446651611392356</c:v>
                </c:pt>
                <c:pt idx="8">
                  <c:v>1.040798243060264</c:v>
                </c:pt>
                <c:pt idx="9">
                  <c:v>1.0327786051774239</c:v>
                </c:pt>
                <c:pt idx="10">
                  <c:v>1.0383400204784561</c:v>
                </c:pt>
                <c:pt idx="11">
                  <c:v>1.017687391538685</c:v>
                </c:pt>
                <c:pt idx="12">
                  <c:v>1.000911803274106</c:v>
                </c:pt>
                <c:pt idx="13">
                  <c:v>1.0640810579940589</c:v>
                </c:pt>
                <c:pt idx="14">
                  <c:v>1.0612168361303409</c:v>
                </c:pt>
                <c:pt idx="15">
                  <c:v>1.1388144560044371</c:v>
                </c:pt>
                <c:pt idx="16">
                  <c:v>0.98196886715198217</c:v>
                </c:pt>
                <c:pt idx="17">
                  <c:v>1.093795653125591</c:v>
                </c:pt>
                <c:pt idx="18">
                  <c:v>1.1145838888412121</c:v>
                </c:pt>
                <c:pt idx="19">
                  <c:v>1.0820209467728119</c:v>
                </c:pt>
                <c:pt idx="20">
                  <c:v>1.299801409899124</c:v>
                </c:pt>
                <c:pt idx="21">
                  <c:v>1.183417550590214</c:v>
                </c:pt>
                <c:pt idx="22">
                  <c:v>1.250263378073232</c:v>
                </c:pt>
                <c:pt idx="23">
                  <c:v>1.2269504733886041</c:v>
                </c:pt>
                <c:pt idx="24">
                  <c:v>1.348264603603619</c:v>
                </c:pt>
              </c:numCache>
            </c:numRef>
          </c:val>
        </c:ser>
        <c:ser>
          <c:idx val="2"/>
          <c:order val="2"/>
          <c:tx>
            <c:strRef>
              <c:f>'[Modified and added charts including pan-EU.xlsx]MediansTest (inc pan-EU)'!$D$2</c:f>
              <c:strCache>
                <c:ptCount val="1"/>
                <c:pt idx="0">
                  <c:v>2011 / 2009</c:v>
                </c:pt>
              </c:strCache>
            </c:strRef>
          </c:tx>
          <c:spPr>
            <a:solidFill>
              <a:sysClr val="window" lastClr="FFFFFF"/>
            </a:solidFill>
            <a:ln>
              <a:solidFill>
                <a:schemeClr val="tx1"/>
              </a:solidFill>
            </a:ln>
          </c:spPr>
          <c:invertIfNegative val="0"/>
          <c:errBars>
            <c:errBarType val="both"/>
            <c:errValType val="cust"/>
            <c:noEndCap val="0"/>
            <c:plus>
              <c:numRef>
                <c:f>'[Modified and added charts including pan-EU.xlsx]MediansTest (inc pan-EU)'!$I$3:$I$28</c:f>
                <c:numCache>
                  <c:formatCode>General</c:formatCode>
                  <c:ptCount val="25"/>
                  <c:pt idx="0">
                    <c:v>1.5764526063540174E-2</c:v>
                  </c:pt>
                  <c:pt idx="1">
                    <c:v>3.5869717954342462E-2</c:v>
                  </c:pt>
                  <c:pt idx="2">
                    <c:v>3.5070732958397466E-2</c:v>
                  </c:pt>
                  <c:pt idx="3">
                    <c:v>4.7987184518384018E-2</c:v>
                  </c:pt>
                  <c:pt idx="4">
                    <c:v>2.5595890883367778E-2</c:v>
                  </c:pt>
                  <c:pt idx="5">
                    <c:v>3.1821477407115717E-2</c:v>
                  </c:pt>
                  <c:pt idx="6">
                    <c:v>2.6848646009923982E-2</c:v>
                  </c:pt>
                  <c:pt idx="7">
                    <c:v>1.6401699278423054E-2</c:v>
                  </c:pt>
                  <c:pt idx="8">
                    <c:v>4.8172395912837063E-2</c:v>
                  </c:pt>
                  <c:pt idx="9">
                    <c:v>3.3070499646977058E-2</c:v>
                  </c:pt>
                  <c:pt idx="10">
                    <c:v>2.7958177823593999E-2</c:v>
                  </c:pt>
                  <c:pt idx="11">
                    <c:v>2.3043953293733876E-2</c:v>
                  </c:pt>
                  <c:pt idx="12">
                    <c:v>2.3922060959993163E-2</c:v>
                  </c:pt>
                  <c:pt idx="13">
                    <c:v>2.7523610096754969E-2</c:v>
                  </c:pt>
                  <c:pt idx="14">
                    <c:v>2.0268410752271038E-2</c:v>
                  </c:pt>
                  <c:pt idx="15">
                    <c:v>4.3498226369991011E-2</c:v>
                  </c:pt>
                  <c:pt idx="16">
                    <c:v>3.4448104443507099E-2</c:v>
                  </c:pt>
                  <c:pt idx="17">
                    <c:v>1.5155675837951299E-2</c:v>
                  </c:pt>
                  <c:pt idx="18">
                    <c:v>1.7098806417582102E-2</c:v>
                  </c:pt>
                  <c:pt idx="19">
                    <c:v>1.9978818503797013E-2</c:v>
                  </c:pt>
                  <c:pt idx="20">
                    <c:v>3.4830912378482459E-2</c:v>
                  </c:pt>
                  <c:pt idx="21">
                    <c:v>2.9880381325465333E-2</c:v>
                  </c:pt>
                  <c:pt idx="22">
                    <c:v>4.8724253678532392E-2</c:v>
                  </c:pt>
                  <c:pt idx="23">
                    <c:v>2.4301144933587926E-2</c:v>
                  </c:pt>
                  <c:pt idx="24">
                    <c:v>2.4123169256548005E-2</c:v>
                  </c:pt>
                </c:numCache>
              </c:numRef>
            </c:plus>
            <c:minus>
              <c:numRef>
                <c:f>'[Modified and added charts including pan-EU.xlsx]MediansTest (inc pan-EU)'!$I$3:$I$28</c:f>
                <c:numCache>
                  <c:formatCode>General</c:formatCode>
                  <c:ptCount val="25"/>
                  <c:pt idx="0">
                    <c:v>1.5764526063540174E-2</c:v>
                  </c:pt>
                  <c:pt idx="1">
                    <c:v>3.5869717954342462E-2</c:v>
                  </c:pt>
                  <c:pt idx="2">
                    <c:v>3.5070732958397466E-2</c:v>
                  </c:pt>
                  <c:pt idx="3">
                    <c:v>4.7987184518384018E-2</c:v>
                  </c:pt>
                  <c:pt idx="4">
                    <c:v>2.5595890883367778E-2</c:v>
                  </c:pt>
                  <c:pt idx="5">
                    <c:v>3.1821477407115717E-2</c:v>
                  </c:pt>
                  <c:pt idx="6">
                    <c:v>2.6848646009923982E-2</c:v>
                  </c:pt>
                  <c:pt idx="7">
                    <c:v>1.6401699278423054E-2</c:v>
                  </c:pt>
                  <c:pt idx="8">
                    <c:v>4.8172395912837063E-2</c:v>
                  </c:pt>
                  <c:pt idx="9">
                    <c:v>3.3070499646977058E-2</c:v>
                  </c:pt>
                  <c:pt idx="10">
                    <c:v>2.7958177823593999E-2</c:v>
                  </c:pt>
                  <c:pt idx="11">
                    <c:v>2.3043953293733876E-2</c:v>
                  </c:pt>
                  <c:pt idx="12">
                    <c:v>2.3922060959993163E-2</c:v>
                  </c:pt>
                  <c:pt idx="13">
                    <c:v>2.7523610096754969E-2</c:v>
                  </c:pt>
                  <c:pt idx="14">
                    <c:v>2.0268410752271038E-2</c:v>
                  </c:pt>
                  <c:pt idx="15">
                    <c:v>4.3498226369991011E-2</c:v>
                  </c:pt>
                  <c:pt idx="16">
                    <c:v>3.4448104443507099E-2</c:v>
                  </c:pt>
                  <c:pt idx="17">
                    <c:v>1.5155675837951299E-2</c:v>
                  </c:pt>
                  <c:pt idx="18">
                    <c:v>1.7098806417582102E-2</c:v>
                  </c:pt>
                  <c:pt idx="19">
                    <c:v>1.9978818503797013E-2</c:v>
                  </c:pt>
                  <c:pt idx="20">
                    <c:v>3.4830912378482459E-2</c:v>
                  </c:pt>
                  <c:pt idx="21">
                    <c:v>2.9880381325465333E-2</c:v>
                  </c:pt>
                  <c:pt idx="22">
                    <c:v>4.8724253678532392E-2</c:v>
                  </c:pt>
                  <c:pt idx="23">
                    <c:v>2.4301144933587926E-2</c:v>
                  </c:pt>
                  <c:pt idx="24">
                    <c:v>2.4123169256548005E-2</c:v>
                  </c:pt>
                </c:numCache>
              </c:numRef>
            </c:minus>
          </c:errBars>
          <c:cat>
            <c:strRef>
              <c:f>'[Modified and added charts including pan-EU.xlsx]MediansTest (inc pan-EU)'!$A$3:$A$28</c:f>
              <c:strCache>
                <c:ptCount val="25"/>
                <c:pt idx="0">
                  <c:v>EU-wide</c:v>
                </c:pt>
                <c:pt idx="1">
                  <c:v>EL</c:v>
                </c:pt>
                <c:pt idx="2">
                  <c:v>LU</c:v>
                </c:pt>
                <c:pt idx="3">
                  <c:v>IE</c:v>
                </c:pt>
                <c:pt idx="4">
                  <c:v>IT</c:v>
                </c:pt>
                <c:pt idx="5">
                  <c:v>UK</c:v>
                </c:pt>
                <c:pt idx="6">
                  <c:v>ES</c:v>
                </c:pt>
                <c:pt idx="7">
                  <c:v>DE</c:v>
                </c:pt>
                <c:pt idx="8">
                  <c:v>PT</c:v>
                </c:pt>
                <c:pt idx="9">
                  <c:v>BE</c:v>
                </c:pt>
                <c:pt idx="10">
                  <c:v>AT</c:v>
                </c:pt>
                <c:pt idx="11">
                  <c:v>DK</c:v>
                </c:pt>
                <c:pt idx="12">
                  <c:v>HU</c:v>
                </c:pt>
                <c:pt idx="13">
                  <c:v>NL</c:v>
                </c:pt>
                <c:pt idx="14">
                  <c:v>FI</c:v>
                </c:pt>
                <c:pt idx="15">
                  <c:v>FR</c:v>
                </c:pt>
                <c:pt idx="16">
                  <c:v>CY</c:v>
                </c:pt>
                <c:pt idx="17">
                  <c:v>SI</c:v>
                </c:pt>
                <c:pt idx="18">
                  <c:v>SE</c:v>
                </c:pt>
                <c:pt idx="19">
                  <c:v>CZ</c:v>
                </c:pt>
                <c:pt idx="20">
                  <c:v>LV</c:v>
                </c:pt>
                <c:pt idx="21">
                  <c:v>EE</c:v>
                </c:pt>
                <c:pt idx="22">
                  <c:v>LT</c:v>
                </c:pt>
                <c:pt idx="23">
                  <c:v>PL</c:v>
                </c:pt>
                <c:pt idx="24">
                  <c:v>SK</c:v>
                </c:pt>
              </c:strCache>
            </c:strRef>
          </c:cat>
          <c:val>
            <c:numRef>
              <c:f>'[Modified and added charts including pan-EU.xlsx]MediansTest (inc pan-EU)'!$D$3:$D$28</c:f>
              <c:numCache>
                <c:formatCode>#,##0.000"";\-#,##0.000""</c:formatCode>
                <c:ptCount val="25"/>
                <c:pt idx="0">
                  <c:v>0.98902668291035778</c:v>
                </c:pt>
                <c:pt idx="1">
                  <c:v>0.90070628121972207</c:v>
                </c:pt>
                <c:pt idx="2">
                  <c:v>0.99645439660682444</c:v>
                </c:pt>
                <c:pt idx="3">
                  <c:v>0.91507189334729444</c:v>
                </c:pt>
                <c:pt idx="4">
                  <c:v>0.99747474100634914</c:v>
                </c:pt>
                <c:pt idx="5">
                  <c:v>0.9722772686791763</c:v>
                </c:pt>
                <c:pt idx="6">
                  <c:v>0.92428658373067152</c:v>
                </c:pt>
                <c:pt idx="7">
                  <c:v>1.011443707905767</c:v>
                </c:pt>
                <c:pt idx="8">
                  <c:v>1.010379130415193</c:v>
                </c:pt>
                <c:pt idx="9">
                  <c:v>1.0127119356185099</c:v>
                </c:pt>
                <c:pt idx="10">
                  <c:v>1.0500004906045379</c:v>
                </c:pt>
                <c:pt idx="11">
                  <c:v>1.0196811972691191</c:v>
                </c:pt>
                <c:pt idx="12">
                  <c:v>0.9623950299027253</c:v>
                </c:pt>
                <c:pt idx="13">
                  <c:v>0.98883034949804094</c:v>
                </c:pt>
                <c:pt idx="14">
                  <c:v>1.0079637634870839</c:v>
                </c:pt>
                <c:pt idx="15">
                  <c:v>1.0000173859161581</c:v>
                </c:pt>
                <c:pt idx="16">
                  <c:v>0.99835241314982592</c:v>
                </c:pt>
                <c:pt idx="17">
                  <c:v>0.98087514505411599</c:v>
                </c:pt>
                <c:pt idx="18">
                  <c:v>1.01122342568437</c:v>
                </c:pt>
                <c:pt idx="19">
                  <c:v>1.01701057218583</c:v>
                </c:pt>
                <c:pt idx="20">
                  <c:v>0.75760279707485756</c:v>
                </c:pt>
                <c:pt idx="21">
                  <c:v>0.87531202286098564</c:v>
                </c:pt>
                <c:pt idx="22">
                  <c:v>0.78908434515154846</c:v>
                </c:pt>
                <c:pt idx="23">
                  <c:v>1.050922331670495</c:v>
                </c:pt>
                <c:pt idx="24">
                  <c:v>1.0944491040256661</c:v>
                </c:pt>
              </c:numCache>
            </c:numRef>
          </c:val>
        </c:ser>
        <c:dLbls>
          <c:showLegendKey val="0"/>
          <c:showVal val="0"/>
          <c:showCatName val="0"/>
          <c:showSerName val="0"/>
          <c:showPercent val="0"/>
          <c:showBubbleSize val="0"/>
        </c:dLbls>
        <c:gapWidth val="150"/>
        <c:axId val="145343232"/>
        <c:axId val="145345152"/>
      </c:barChart>
      <c:lineChart>
        <c:grouping val="standard"/>
        <c:varyColors val="0"/>
        <c:ser>
          <c:idx val="3"/>
          <c:order val="3"/>
          <c:tx>
            <c:strRef>
              <c:f>'[Modified and added charts including pan-EU.xlsx]MediansTest (inc pan-EU)'!$F$2</c:f>
              <c:strCache>
                <c:ptCount val="1"/>
                <c:pt idx="0">
                  <c:v>no change</c:v>
                </c:pt>
              </c:strCache>
            </c:strRef>
          </c:tx>
          <c:spPr>
            <a:ln w="19050">
              <a:solidFill>
                <a:sysClr val="windowText" lastClr="000000"/>
              </a:solidFill>
              <a:prstDash val="solid"/>
            </a:ln>
          </c:spPr>
          <c:marker>
            <c:symbol val="none"/>
          </c:marker>
          <c:val>
            <c:numRef>
              <c:f>'[Modified and added charts including pan-EU.xlsx]MediansTest (inc pan-EU)'!$F$3:$F$28</c:f>
              <c:numCache>
                <c:formatCode>#,##0.000"";\-#,##0.000""</c:formatCode>
                <c:ptCount val="25"/>
                <c:pt idx="0">
                  <c:v>1</c:v>
                </c:pt>
                <c:pt idx="1">
                  <c:v>1</c:v>
                </c:pt>
                <c:pt idx="2">
                  <c:v>1</c:v>
                </c:pt>
                <c:pt idx="3">
                  <c:v>1</c:v>
                </c:pt>
                <c:pt idx="4">
                  <c:v>1</c:v>
                </c:pt>
                <c:pt idx="5">
                  <c:v>1</c:v>
                </c:pt>
                <c:pt idx="6">
                  <c:v>1</c:v>
                </c:pt>
                <c:pt idx="7">
                  <c:v>1</c:v>
                </c:pt>
                <c:pt idx="8">
                  <c:v>1</c:v>
                </c:pt>
                <c:pt idx="9">
                  <c:v>1</c:v>
                </c:pt>
                <c:pt idx="10">
                  <c:v>1</c:v>
                </c:pt>
                <c:pt idx="11">
                  <c:v>1</c:v>
                </c:pt>
                <c:pt idx="12">
                  <c:v>1</c:v>
                </c:pt>
                <c:pt idx="13">
                  <c:v>1</c:v>
                </c:pt>
                <c:pt idx="14">
                  <c:v>1</c:v>
                </c:pt>
                <c:pt idx="15">
                  <c:v>1</c:v>
                </c:pt>
                <c:pt idx="16">
                  <c:v>1</c:v>
                </c:pt>
                <c:pt idx="17">
                  <c:v>1</c:v>
                </c:pt>
                <c:pt idx="18">
                  <c:v>1</c:v>
                </c:pt>
                <c:pt idx="19">
                  <c:v>1</c:v>
                </c:pt>
                <c:pt idx="20">
                  <c:v>1</c:v>
                </c:pt>
                <c:pt idx="21">
                  <c:v>1</c:v>
                </c:pt>
                <c:pt idx="22">
                  <c:v>1</c:v>
                </c:pt>
                <c:pt idx="23">
                  <c:v>1</c:v>
                </c:pt>
                <c:pt idx="24">
                  <c:v>1</c:v>
                </c:pt>
              </c:numCache>
            </c:numRef>
          </c:val>
          <c:smooth val="0"/>
        </c:ser>
        <c:dLbls>
          <c:showLegendKey val="0"/>
          <c:showVal val="0"/>
          <c:showCatName val="0"/>
          <c:showSerName val="0"/>
          <c:showPercent val="0"/>
          <c:showBubbleSize val="0"/>
        </c:dLbls>
        <c:marker val="1"/>
        <c:smooth val="0"/>
        <c:axId val="145343232"/>
        <c:axId val="145345152"/>
      </c:lineChart>
      <c:catAx>
        <c:axId val="145343232"/>
        <c:scaling>
          <c:orientation val="minMax"/>
        </c:scaling>
        <c:delete val="0"/>
        <c:axPos val="b"/>
        <c:majorTickMark val="out"/>
        <c:minorTickMark val="none"/>
        <c:tickLblPos val="nextTo"/>
        <c:txPr>
          <a:bodyPr rot="-5400000" vert="horz"/>
          <a:lstStyle/>
          <a:p>
            <a:pPr>
              <a:defRPr sz="1400"/>
            </a:pPr>
            <a:endParaRPr lang="en-US"/>
          </a:p>
        </c:txPr>
        <c:crossAx val="145345152"/>
        <c:crosses val="autoZero"/>
        <c:auto val="1"/>
        <c:lblAlgn val="ctr"/>
        <c:lblOffset val="100"/>
        <c:noMultiLvlLbl val="0"/>
      </c:catAx>
      <c:valAx>
        <c:axId val="145345152"/>
        <c:scaling>
          <c:orientation val="minMax"/>
          <c:max val="1.6"/>
          <c:min val="0.70000000000000007"/>
        </c:scaling>
        <c:delete val="0"/>
        <c:axPos val="l"/>
        <c:majorGridlines/>
        <c:numFmt formatCode="#,##0.00" sourceLinked="0"/>
        <c:majorTickMark val="out"/>
        <c:minorTickMark val="none"/>
        <c:tickLblPos val="nextTo"/>
        <c:txPr>
          <a:bodyPr/>
          <a:lstStyle/>
          <a:p>
            <a:pPr>
              <a:defRPr sz="1400"/>
            </a:pPr>
            <a:endParaRPr lang="en-US"/>
          </a:p>
        </c:txPr>
        <c:crossAx val="145343232"/>
        <c:crosses val="autoZero"/>
        <c:crossBetween val="between"/>
        <c:majorUnit val="0.1"/>
      </c:valAx>
    </c:plotArea>
    <c:legend>
      <c:legendPos val="b"/>
      <c:layout/>
      <c:overlay val="0"/>
      <c:txPr>
        <a:bodyPr/>
        <a:lstStyle/>
        <a:p>
          <a:pPr>
            <a:defRPr sz="1800"/>
          </a:pPr>
          <a:endParaRPr lang="en-US"/>
        </a:p>
      </c:txPr>
    </c:legend>
    <c:plotVisOnly val="1"/>
    <c:dispBlanksAs val="gap"/>
    <c:showDLblsOverMax val="0"/>
  </c:chart>
  <c:spPr>
    <a:solidFill>
      <a:sysClr val="window" lastClr="FFFFFF"/>
    </a:solidFill>
    <a:ln>
      <a:noFill/>
    </a:ln>
  </c:sp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D6BCD00-A5F1-4865-BF11-6F1982AE5A7D}" type="datetimeFigureOut">
              <a:rPr lang="en-GB" smtClean="0"/>
              <a:t>03/11/2015</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E163C61-DD4E-466E-B8FB-A3A30945AEC0}" type="slidenum">
              <a:rPr lang="en-GB" smtClean="0"/>
              <a:t>‹#›</a:t>
            </a:fld>
            <a:endParaRPr lang="en-GB"/>
          </a:p>
        </p:txBody>
      </p:sp>
    </p:spTree>
    <p:extLst>
      <p:ext uri="{BB962C8B-B14F-4D97-AF65-F5344CB8AC3E}">
        <p14:creationId xmlns:p14="http://schemas.microsoft.com/office/powerpoint/2010/main" val="6990223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Start met </a:t>
            </a:r>
            <a:r>
              <a:rPr lang="en-GB" dirty="0" err="1" smtClean="0"/>
              <a:t>namen</a:t>
            </a:r>
            <a:r>
              <a:rPr lang="en-GB" dirty="0" smtClean="0"/>
              <a:t> </a:t>
            </a:r>
            <a:r>
              <a:rPr lang="en-GB" dirty="0" err="1" smtClean="0"/>
              <a:t>te</a:t>
            </a:r>
            <a:r>
              <a:rPr lang="en-GB" dirty="0" smtClean="0"/>
              <a:t> </a:t>
            </a:r>
            <a:r>
              <a:rPr lang="en-GB" dirty="0" err="1" smtClean="0"/>
              <a:t>vragen</a:t>
            </a:r>
            <a:r>
              <a:rPr lang="en-GB" dirty="0" smtClean="0"/>
              <a:t> + </a:t>
            </a:r>
            <a:r>
              <a:rPr lang="en-GB" dirty="0" err="1" smtClean="0"/>
              <a:t>vragen</a:t>
            </a:r>
            <a:r>
              <a:rPr lang="en-GB" dirty="0" smtClean="0"/>
              <a:t> of </a:t>
            </a:r>
            <a:r>
              <a:rPr lang="en-GB" dirty="0" err="1" smtClean="0"/>
              <a:t>er</a:t>
            </a:r>
            <a:r>
              <a:rPr lang="en-GB" dirty="0" smtClean="0"/>
              <a:t> </a:t>
            </a:r>
            <a:r>
              <a:rPr lang="en-GB" dirty="0" err="1" smtClean="0"/>
              <a:t>nog</a:t>
            </a:r>
            <a:r>
              <a:rPr lang="en-GB" dirty="0" smtClean="0"/>
              <a:t> </a:t>
            </a:r>
            <a:r>
              <a:rPr lang="en-GB" dirty="0" err="1" smtClean="0"/>
              <a:t>onduidelijkheden</a:t>
            </a:r>
            <a:r>
              <a:rPr lang="en-GB" dirty="0" smtClean="0"/>
              <a:t> </a:t>
            </a:r>
            <a:r>
              <a:rPr lang="en-GB" dirty="0" err="1" smtClean="0"/>
              <a:t>waren</a:t>
            </a:r>
            <a:r>
              <a:rPr lang="en-GB" dirty="0" smtClean="0"/>
              <a:t> </a:t>
            </a:r>
            <a:r>
              <a:rPr lang="en-GB" dirty="0" err="1" smtClean="0"/>
              <a:t>bij</a:t>
            </a:r>
            <a:r>
              <a:rPr lang="en-GB" dirty="0" smtClean="0"/>
              <a:t> </a:t>
            </a:r>
            <a:r>
              <a:rPr lang="en-GB" dirty="0" err="1" smtClean="0"/>
              <a:t>vorige</a:t>
            </a:r>
            <a:r>
              <a:rPr lang="en-GB" dirty="0" smtClean="0"/>
              <a:t> les / </a:t>
            </a:r>
            <a:r>
              <a:rPr lang="en-GB" dirty="0" err="1" smtClean="0"/>
              <a:t>te</a:t>
            </a:r>
            <a:r>
              <a:rPr lang="en-GB" dirty="0" smtClean="0"/>
              <a:t> </a:t>
            </a:r>
            <a:r>
              <a:rPr lang="en-GB" dirty="0" err="1" smtClean="0"/>
              <a:t>kennen</a:t>
            </a:r>
            <a:r>
              <a:rPr lang="en-GB" dirty="0" smtClean="0"/>
              <a:t> </a:t>
            </a:r>
            <a:r>
              <a:rPr lang="en-GB" dirty="0" err="1" smtClean="0"/>
              <a:t>leerstof</a:t>
            </a:r>
            <a:r>
              <a:rPr lang="en-GB" dirty="0" smtClean="0"/>
              <a:t>.</a:t>
            </a:r>
            <a:endParaRPr lang="en-GB" dirty="0"/>
          </a:p>
        </p:txBody>
      </p:sp>
      <p:sp>
        <p:nvSpPr>
          <p:cNvPr id="4" name="Slide Number Placeholder 3"/>
          <p:cNvSpPr>
            <a:spLocks noGrp="1"/>
          </p:cNvSpPr>
          <p:nvPr>
            <p:ph type="sldNum" sz="quarter" idx="10"/>
          </p:nvPr>
        </p:nvSpPr>
        <p:spPr/>
        <p:txBody>
          <a:bodyPr/>
          <a:lstStyle/>
          <a:p>
            <a:fld id="{DE163C61-DD4E-466E-B8FB-A3A30945AEC0}" type="slidenum">
              <a:rPr lang="en-GB" smtClean="0"/>
              <a:t>1</a:t>
            </a:fld>
            <a:endParaRPr lang="en-GB"/>
          </a:p>
        </p:txBody>
      </p:sp>
    </p:spTree>
    <p:extLst>
      <p:ext uri="{BB962C8B-B14F-4D97-AF65-F5344CB8AC3E}">
        <p14:creationId xmlns:p14="http://schemas.microsoft.com/office/powerpoint/2010/main" val="1781970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75AD932-9B07-4CD9-9F32-BA31F9350F02}" type="slidenum">
              <a:rPr lang="nl-BE" smtClean="0"/>
              <a:pPr/>
              <a:t>22</a:t>
            </a:fld>
            <a:endParaRPr lang="nl-BE"/>
          </a:p>
        </p:txBody>
      </p:sp>
    </p:spTree>
    <p:extLst>
      <p:ext uri="{BB962C8B-B14F-4D97-AF65-F5344CB8AC3E}">
        <p14:creationId xmlns:p14="http://schemas.microsoft.com/office/powerpoint/2010/main" val="19869044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E163C61-DD4E-466E-B8FB-A3A30945AEC0}" type="slidenum">
              <a:rPr lang="en-GB" smtClean="0"/>
              <a:t>40</a:t>
            </a:fld>
            <a:endParaRPr lang="en-GB"/>
          </a:p>
        </p:txBody>
      </p:sp>
    </p:spTree>
    <p:extLst>
      <p:ext uri="{BB962C8B-B14F-4D97-AF65-F5344CB8AC3E}">
        <p14:creationId xmlns:p14="http://schemas.microsoft.com/office/powerpoint/2010/main" val="38921123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nl-BE" dirty="0" smtClean="0"/>
              <a:t>Leg</a:t>
            </a:r>
            <a:r>
              <a:rPr lang="nl-BE" baseline="0" dirty="0" smtClean="0"/>
              <a:t> PPS uit. BE: prijzen 11% hoger dan EU27 gemiddelde - &gt; inkomens delen door 1.11; BG 50% van Europees gemiddelde -&gt; inkomens*2.</a:t>
            </a:r>
            <a:endParaRPr lang="nl-BE" dirty="0" smtClean="0"/>
          </a:p>
          <a:p>
            <a:endParaRPr lang="nl-BE" dirty="0" smtClean="0"/>
          </a:p>
          <a:p>
            <a:r>
              <a:rPr lang="nl-BE" dirty="0" smtClean="0"/>
              <a:t>&gt;&gt;sneller</a:t>
            </a:r>
            <a:r>
              <a:rPr lang="nl-BE" baseline="0" dirty="0" smtClean="0"/>
              <a:t> overschakelen naar voorbeeld landen bv. BE en RO!&lt;&lt;</a:t>
            </a:r>
          </a:p>
          <a:p>
            <a:r>
              <a:rPr lang="nl-BE" baseline="0" dirty="0" smtClean="0"/>
              <a:t>&gt;&gt;Duidelijker belang en probleem voor AROP uitleggen!&lt;&lt;</a:t>
            </a:r>
          </a:p>
          <a:p>
            <a:endParaRPr lang="nl-BE" dirty="0" smtClean="0"/>
          </a:p>
          <a:p>
            <a:r>
              <a:rPr lang="nl-BE" dirty="0" smtClean="0"/>
              <a:t>Europese</a:t>
            </a:r>
            <a:r>
              <a:rPr lang="nl-BE" baseline="0" dirty="0" smtClean="0"/>
              <a:t> mediaan is ongeveer gelijk aan 850 euro per maand voor een alleenstaande en 1250 euro voor een gezin.</a:t>
            </a:r>
            <a:endParaRPr lang="nl-BE" dirty="0" smtClean="0"/>
          </a:p>
          <a:p>
            <a:endParaRPr lang="nl-BE" dirty="0" smtClean="0"/>
          </a:p>
          <a:p>
            <a:r>
              <a:rPr lang="nl-BE" dirty="0" smtClean="0"/>
              <a:t>60% armoedelijn van Roemenië</a:t>
            </a:r>
            <a:r>
              <a:rPr lang="nl-BE" baseline="0" dirty="0" smtClean="0"/>
              <a:t> ligt op +/- 12% van de EU27 mediaan (0.6*0.2), die van </a:t>
            </a:r>
            <a:r>
              <a:rPr lang="nl-BE" baseline="0" dirty="0" err="1" smtClean="0"/>
              <a:t>Belgie</a:t>
            </a:r>
            <a:r>
              <a:rPr lang="nl-BE" baseline="0" dirty="0" smtClean="0"/>
              <a:t> op 72% van EU27 mediaan.</a:t>
            </a:r>
          </a:p>
          <a:p>
            <a:r>
              <a:rPr lang="nl-BE" baseline="0" dirty="0" smtClean="0"/>
              <a:t>-&gt; 97% van Roemenen heeft inkomen onder Belgische armoedegrens en minder dan 1% van de Belgen heeft een inkomen onder de Roemeense armoedegrens. Dus veel van de Belgische armen hebben wellicht een hogere koopkracht dan een deel van de ‘rijkere’ Roemenen.</a:t>
            </a:r>
          </a:p>
          <a:p>
            <a:endParaRPr lang="nl-BE" baseline="0" dirty="0" smtClean="0"/>
          </a:p>
          <a:p>
            <a:r>
              <a:rPr lang="nl-BE" baseline="0" dirty="0" smtClean="0"/>
              <a:t>MAAR: gaat hier puur over koopkracht. Levensstandaard is meer dan dat: gaat ook over de mate waarin men in de samenleving kan participeren. Het mag duidelijk zijn dat wie in Roemenië tot de 20 procent rijkste behoort, wellicht veel beter aan het dagelijks leven (cultuur, media, politiek,…) kan participeren dan wie tot de 15% </a:t>
            </a:r>
            <a:r>
              <a:rPr lang="nl-BE" baseline="0" dirty="0" err="1" smtClean="0"/>
              <a:t>armsten</a:t>
            </a:r>
            <a:r>
              <a:rPr lang="nl-BE" baseline="0" dirty="0" smtClean="0"/>
              <a:t> behoort in België. Misschien heb je in Roemenië gewoon een minder hoog inkomen nodig om niet uitgesloten te zijn van de minimum aanvaardbare levensstandaard?</a:t>
            </a:r>
            <a:endParaRPr lang="nl-BE" dirty="0" smtClean="0"/>
          </a:p>
          <a:p>
            <a:endParaRPr lang="nl-BE" dirty="0" smtClean="0"/>
          </a:p>
          <a:p>
            <a:r>
              <a:rPr lang="nl-BE" dirty="0" smtClean="0"/>
              <a:t>M.a.w., zolang we niet kunnen zeggen dat de grenzen</a:t>
            </a:r>
            <a:r>
              <a:rPr lang="nl-BE" baseline="0" dirty="0" smtClean="0"/>
              <a:t> van de samenleving veel meer samenvallen met de Europese grenzen of zolang we niet met zekerheid kunnen zeggen dat de middelen die nodig zijn om niet te zijn uitgesloten van de minimaal aanvaardbare levensstandaard, zijn grote koopkrachtverschillen op zich onvoldoende om de AROP indicator in de prullenmand te gooien als een indicator van armoede. (en zeker niet zolang we over een betere indicator beschikken).</a:t>
            </a:r>
            <a:endParaRPr lang="nl-BE" dirty="0" smtClean="0"/>
          </a:p>
          <a:p>
            <a:endParaRPr lang="nl-BE" dirty="0" smtClean="0"/>
          </a:p>
          <a:p>
            <a:r>
              <a:rPr lang="nl-BE" dirty="0" smtClean="0"/>
              <a:t>EU15 is goed voor 80% van de EU bevolking, en 90% van het beschikbaar</a:t>
            </a:r>
            <a:r>
              <a:rPr lang="nl-BE" baseline="0" dirty="0" smtClean="0"/>
              <a:t> equivalent inkomen</a:t>
            </a:r>
          </a:p>
          <a:p>
            <a:r>
              <a:rPr lang="nl-BE" baseline="0" dirty="0" smtClean="0"/>
              <a:t>NMS12 is goed voor 20% van de EU bevolking en nog geen 10% van het totaal equivalent beschikbaar huishoudinkomen</a:t>
            </a:r>
          </a:p>
          <a:p>
            <a:endParaRPr lang="nl-BE"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nl-BE" dirty="0" smtClean="0"/>
              <a:t>50% bevolking EU27;</a:t>
            </a:r>
            <a:r>
              <a:rPr lang="nl-BE" baseline="0" dirty="0" smtClean="0"/>
              <a:t> 40% EU15 en 90% NMS heeft inkomen lager dan EU-</a:t>
            </a:r>
            <a:r>
              <a:rPr lang="nl-BE" baseline="0" dirty="0" err="1" smtClean="0"/>
              <a:t>wide</a:t>
            </a:r>
            <a:r>
              <a:rPr lang="nl-BE" baseline="0" dirty="0" smtClean="0"/>
              <a:t> </a:t>
            </a:r>
            <a:r>
              <a:rPr lang="nl-BE" baseline="0" dirty="0" err="1" smtClean="0"/>
              <a:t>median</a:t>
            </a:r>
            <a:r>
              <a:rPr lang="nl-BE" baseline="0" dirty="0" smtClean="0"/>
              <a:t>; RO: 99 – BE: 39</a:t>
            </a:r>
          </a:p>
          <a:p>
            <a:r>
              <a:rPr lang="nl-BE" dirty="0" smtClean="0"/>
              <a:t>20% bevolking EU27; 10% EU15 en 60% NMS heeft een lager inkomen dan 50% van EU-</a:t>
            </a:r>
            <a:r>
              <a:rPr lang="nl-BE" dirty="0" err="1" smtClean="0"/>
              <a:t>wide</a:t>
            </a:r>
            <a:r>
              <a:rPr lang="nl-BE" dirty="0" smtClean="0"/>
              <a:t> </a:t>
            </a:r>
            <a:r>
              <a:rPr lang="nl-BE" dirty="0" err="1" smtClean="0"/>
              <a:t>median</a:t>
            </a:r>
            <a:r>
              <a:rPr lang="nl-BE" dirty="0" smtClean="0"/>
              <a:t> RO: 92% - BE: 5.5%</a:t>
            </a:r>
          </a:p>
          <a:p>
            <a:r>
              <a:rPr lang="nl-BE" baseline="0" dirty="0" smtClean="0"/>
              <a:t>10% bevolking EU27; 12% EU15 en 1% NMS heeft inkomen hoger dan 2*EU-</a:t>
            </a:r>
            <a:r>
              <a:rPr lang="nl-BE" baseline="0" dirty="0" err="1" smtClean="0"/>
              <a:t>wide</a:t>
            </a:r>
            <a:r>
              <a:rPr lang="nl-BE" baseline="0" dirty="0" smtClean="0"/>
              <a:t> </a:t>
            </a:r>
            <a:r>
              <a:rPr lang="nl-BE" baseline="0" dirty="0" err="1" smtClean="0"/>
              <a:t>median</a:t>
            </a:r>
            <a:r>
              <a:rPr lang="nl-BE" baseline="0" dirty="0" smtClean="0"/>
              <a:t>; RO: 0.05 – BE: 10%</a:t>
            </a:r>
          </a:p>
          <a:p>
            <a:endParaRPr lang="nl-BE" baseline="0" dirty="0" smtClean="0"/>
          </a:p>
          <a:p>
            <a:r>
              <a:rPr lang="nl-BE" baseline="0" dirty="0" smtClean="0"/>
              <a:t>RO: </a:t>
            </a:r>
            <a:r>
              <a:rPr lang="nl-BE" baseline="0" dirty="0" err="1" smtClean="0"/>
              <a:t>Median</a:t>
            </a:r>
            <a:r>
              <a:rPr lang="nl-BE" baseline="0" dirty="0" smtClean="0"/>
              <a:t> 24 % EU-</a:t>
            </a:r>
            <a:r>
              <a:rPr lang="nl-BE" baseline="0" dirty="0" err="1" smtClean="0"/>
              <a:t>wide</a:t>
            </a:r>
            <a:r>
              <a:rPr lang="nl-BE" baseline="0" dirty="0" smtClean="0"/>
              <a:t> </a:t>
            </a:r>
            <a:r>
              <a:rPr lang="nl-BE" baseline="0" dirty="0" err="1" smtClean="0"/>
              <a:t>median</a:t>
            </a:r>
            <a:r>
              <a:rPr lang="nl-BE" baseline="0" dirty="0" smtClean="0"/>
              <a:t> -&gt; 20% NMS &amp; 2% EU15</a:t>
            </a:r>
          </a:p>
          <a:p>
            <a:r>
              <a:rPr lang="nl-BE" baseline="0" dirty="0" smtClean="0"/>
              <a:t>LU: </a:t>
            </a:r>
            <a:r>
              <a:rPr lang="nl-BE" baseline="0" dirty="0" err="1" smtClean="0"/>
              <a:t>Median</a:t>
            </a:r>
            <a:r>
              <a:rPr lang="nl-BE" baseline="0" dirty="0" smtClean="0"/>
              <a:t> 186 % EU-</a:t>
            </a:r>
            <a:r>
              <a:rPr lang="nl-BE" baseline="0" dirty="0" err="1" smtClean="0"/>
              <a:t>wide</a:t>
            </a:r>
            <a:r>
              <a:rPr lang="nl-BE" baseline="0" dirty="0" smtClean="0"/>
              <a:t> </a:t>
            </a:r>
            <a:r>
              <a:rPr lang="nl-BE" baseline="0" dirty="0" err="1" smtClean="0"/>
              <a:t>median</a:t>
            </a:r>
            <a:r>
              <a:rPr lang="nl-BE" baseline="0" dirty="0" smtClean="0"/>
              <a:t> -&gt; 99% NMS &amp; 85% EU15 (7,5x </a:t>
            </a:r>
            <a:r>
              <a:rPr lang="nl-BE" baseline="0" dirty="0" err="1" smtClean="0"/>
              <a:t>median</a:t>
            </a:r>
            <a:r>
              <a:rPr lang="nl-BE" baseline="0" dirty="0" smtClean="0"/>
              <a:t> RO)</a:t>
            </a:r>
          </a:p>
          <a:p>
            <a:r>
              <a:rPr lang="nl-BE" baseline="0" dirty="0" smtClean="0"/>
              <a:t>BE: </a:t>
            </a:r>
            <a:r>
              <a:rPr lang="nl-BE" baseline="0" dirty="0" err="1" smtClean="0"/>
              <a:t>Median</a:t>
            </a:r>
            <a:r>
              <a:rPr lang="nl-BE" baseline="0" dirty="0" smtClean="0"/>
              <a:t> 120 % EU-</a:t>
            </a:r>
            <a:r>
              <a:rPr lang="nl-BE" baseline="0" dirty="0" err="1" smtClean="0"/>
              <a:t>wide</a:t>
            </a:r>
            <a:r>
              <a:rPr lang="nl-BE" baseline="0" dirty="0" smtClean="0"/>
              <a:t> </a:t>
            </a:r>
            <a:r>
              <a:rPr lang="nl-BE" baseline="0" dirty="0" err="1" smtClean="0"/>
              <a:t>median</a:t>
            </a:r>
            <a:r>
              <a:rPr lang="nl-BE" baseline="0" dirty="0" smtClean="0"/>
              <a:t> -&gt; 95% NMS &amp; 57% EU15 (5x </a:t>
            </a:r>
            <a:r>
              <a:rPr lang="nl-BE" baseline="0" dirty="0" err="1" smtClean="0"/>
              <a:t>median</a:t>
            </a:r>
            <a:r>
              <a:rPr lang="nl-BE" baseline="0" dirty="0" smtClean="0"/>
              <a:t> RO)</a:t>
            </a:r>
          </a:p>
          <a:p>
            <a:endParaRPr lang="nl-BE" baseline="0" dirty="0" smtClean="0"/>
          </a:p>
        </p:txBody>
      </p:sp>
      <p:sp>
        <p:nvSpPr>
          <p:cNvPr id="4" name="Slide Number Placeholder 3"/>
          <p:cNvSpPr>
            <a:spLocks noGrp="1"/>
          </p:cNvSpPr>
          <p:nvPr>
            <p:ph type="sldNum" sz="quarter" idx="10"/>
          </p:nvPr>
        </p:nvSpPr>
        <p:spPr/>
        <p:txBody>
          <a:bodyPr/>
          <a:lstStyle/>
          <a:p>
            <a:pPr>
              <a:defRPr/>
            </a:pPr>
            <a:fld id="{34436C27-1AC5-47A2-8475-9069BBE6005B}" type="slidenum">
              <a:rPr lang="en-US" smtClean="0"/>
              <a:pPr>
                <a:defRPr/>
              </a:pPr>
              <a:t>59</a:t>
            </a:fld>
            <a:endParaRPr lang="en-US"/>
          </a:p>
        </p:txBody>
      </p:sp>
    </p:spTree>
    <p:extLst>
      <p:ext uri="{BB962C8B-B14F-4D97-AF65-F5344CB8AC3E}">
        <p14:creationId xmlns:p14="http://schemas.microsoft.com/office/powerpoint/2010/main" val="8132371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bg1">
                    <a:lumMod val="9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GB" dirty="0"/>
          </a:p>
        </p:txBody>
      </p:sp>
      <p:sp>
        <p:nvSpPr>
          <p:cNvPr id="4" name="Date Placeholder 3"/>
          <p:cNvSpPr>
            <a:spLocks noGrp="1"/>
          </p:cNvSpPr>
          <p:nvPr>
            <p:ph type="dt" sz="half" idx="10"/>
          </p:nvPr>
        </p:nvSpPr>
        <p:spPr/>
        <p:txBody>
          <a:bodyPr/>
          <a:lstStyle/>
          <a:p>
            <a:fld id="{3D636C07-7E76-46D3-B86B-6AF7C60E533E}" type="datetimeFigureOut">
              <a:rPr lang="nl-NL" smtClean="0"/>
              <a:t>3-11-2015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A9096D49-DAE3-40DE-93E0-41688E0A5016}" type="slidenum">
              <a:rPr lang="nl-NL" smtClean="0"/>
              <a:t>‹#›</a:t>
            </a:fld>
            <a:endParaRPr lang="nl-NL"/>
          </a:p>
        </p:txBody>
      </p:sp>
    </p:spTree>
    <p:extLst>
      <p:ext uri="{BB962C8B-B14F-4D97-AF65-F5344CB8AC3E}">
        <p14:creationId xmlns:p14="http://schemas.microsoft.com/office/powerpoint/2010/main" val="4097264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3F3B7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D636C07-7E76-46D3-B86B-6AF7C60E533E}" type="datetimeFigureOut">
              <a:rPr lang="nl-NL" smtClean="0"/>
              <a:t>3-11-2015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A9096D49-DAE3-40DE-93E0-41688E0A5016}" type="slidenum">
              <a:rPr lang="nl-NL" smtClean="0"/>
              <a:t>‹#›</a:t>
            </a:fld>
            <a:endParaRPr lang="nl-NL"/>
          </a:p>
        </p:txBody>
      </p:sp>
    </p:spTree>
    <p:extLst>
      <p:ext uri="{BB962C8B-B14F-4D97-AF65-F5344CB8AC3E}">
        <p14:creationId xmlns:p14="http://schemas.microsoft.com/office/powerpoint/2010/main" val="145303389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D636C07-7E76-46D3-B86B-6AF7C60E533E}" type="datetimeFigureOut">
              <a:rPr lang="nl-NL" smtClean="0"/>
              <a:t>3-11-2015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A9096D49-DAE3-40DE-93E0-41688E0A5016}" type="slidenum">
              <a:rPr lang="nl-NL" smtClean="0"/>
              <a:t>‹#›</a:t>
            </a:fld>
            <a:endParaRPr lang="nl-NL"/>
          </a:p>
        </p:txBody>
      </p:sp>
    </p:spTree>
    <p:extLst>
      <p:ext uri="{BB962C8B-B14F-4D97-AF65-F5344CB8AC3E}">
        <p14:creationId xmlns:p14="http://schemas.microsoft.com/office/powerpoint/2010/main" val="22892968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3D636C07-7E76-46D3-B86B-6AF7C60E533E}" type="datetimeFigureOut">
              <a:rPr lang="nl-NL" smtClean="0"/>
              <a:t>3-11-2015</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A9096D49-DAE3-40DE-93E0-41688E0A5016}" type="slidenum">
              <a:rPr lang="nl-NL" smtClean="0"/>
              <a:t>‹#›</a:t>
            </a:fld>
            <a:endParaRPr lang="nl-NL"/>
          </a:p>
        </p:txBody>
      </p:sp>
    </p:spTree>
    <p:extLst>
      <p:ext uri="{BB962C8B-B14F-4D97-AF65-F5344CB8AC3E}">
        <p14:creationId xmlns:p14="http://schemas.microsoft.com/office/powerpoint/2010/main" val="451688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3D636C07-7E76-46D3-B86B-6AF7C60E533E}" type="datetimeFigureOut">
              <a:rPr lang="nl-NL" smtClean="0"/>
              <a:t>3-11-2015</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A9096D49-DAE3-40DE-93E0-41688E0A5016}" type="slidenum">
              <a:rPr lang="nl-NL" smtClean="0"/>
              <a:t>‹#›</a:t>
            </a:fld>
            <a:endParaRPr lang="nl-NL"/>
          </a:p>
        </p:txBody>
      </p:sp>
    </p:spTree>
    <p:extLst>
      <p:ext uri="{BB962C8B-B14F-4D97-AF65-F5344CB8AC3E}">
        <p14:creationId xmlns:p14="http://schemas.microsoft.com/office/powerpoint/2010/main" val="16825357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3D636C07-7E76-46D3-B86B-6AF7C60E533E}" type="datetimeFigureOut">
              <a:rPr lang="nl-NL" smtClean="0"/>
              <a:t>3-11-2015</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A9096D49-DAE3-40DE-93E0-41688E0A5016}" type="slidenum">
              <a:rPr lang="nl-NL" smtClean="0"/>
              <a:t>‹#›</a:t>
            </a:fld>
            <a:endParaRPr lang="nl-NL"/>
          </a:p>
        </p:txBody>
      </p:sp>
    </p:spTree>
    <p:extLst>
      <p:ext uri="{BB962C8B-B14F-4D97-AF65-F5344CB8AC3E}">
        <p14:creationId xmlns:p14="http://schemas.microsoft.com/office/powerpoint/2010/main" val="20868540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636C07-7E76-46D3-B86B-6AF7C60E533E}" type="datetimeFigureOut">
              <a:rPr lang="nl-NL" smtClean="0"/>
              <a:t>3-11-2015</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A9096D49-DAE3-40DE-93E0-41688E0A5016}" type="slidenum">
              <a:rPr lang="nl-NL" smtClean="0"/>
              <a:t>‹#›</a:t>
            </a:fld>
            <a:endParaRPr lang="nl-NL"/>
          </a:p>
        </p:txBody>
      </p:sp>
    </p:spTree>
    <p:extLst>
      <p:ext uri="{BB962C8B-B14F-4D97-AF65-F5344CB8AC3E}">
        <p14:creationId xmlns:p14="http://schemas.microsoft.com/office/powerpoint/2010/main" val="42776923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D636C07-7E76-46D3-B86B-6AF7C60E533E}" type="datetimeFigureOut">
              <a:rPr lang="nl-NL" smtClean="0"/>
              <a:t>3-11-2015</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A9096D49-DAE3-40DE-93E0-41688E0A5016}" type="slidenum">
              <a:rPr lang="nl-NL" smtClean="0"/>
              <a:t>‹#›</a:t>
            </a:fld>
            <a:endParaRPr lang="nl-NL"/>
          </a:p>
        </p:txBody>
      </p:sp>
    </p:spTree>
    <p:extLst>
      <p:ext uri="{BB962C8B-B14F-4D97-AF65-F5344CB8AC3E}">
        <p14:creationId xmlns:p14="http://schemas.microsoft.com/office/powerpoint/2010/main" val="19240427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D636C07-7E76-46D3-B86B-6AF7C60E533E}" type="datetimeFigureOut">
              <a:rPr lang="nl-NL" smtClean="0"/>
              <a:t>3-11-2015</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A9096D49-DAE3-40DE-93E0-41688E0A5016}" type="slidenum">
              <a:rPr lang="nl-NL" smtClean="0"/>
              <a:t>‹#›</a:t>
            </a:fld>
            <a:endParaRPr lang="nl-NL"/>
          </a:p>
        </p:txBody>
      </p:sp>
    </p:spTree>
    <p:extLst>
      <p:ext uri="{BB962C8B-B14F-4D97-AF65-F5344CB8AC3E}">
        <p14:creationId xmlns:p14="http://schemas.microsoft.com/office/powerpoint/2010/main" val="33142030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D636C07-7E76-46D3-B86B-6AF7C60E533E}" type="datetimeFigureOut">
              <a:rPr lang="nl-NL" smtClean="0"/>
              <a:t>3-11-2015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A9096D49-DAE3-40DE-93E0-41688E0A5016}" type="slidenum">
              <a:rPr lang="nl-NL" smtClean="0"/>
              <a:t>‹#›</a:t>
            </a:fld>
            <a:endParaRPr lang="nl-NL"/>
          </a:p>
        </p:txBody>
      </p:sp>
    </p:spTree>
    <p:extLst>
      <p:ext uri="{BB962C8B-B14F-4D97-AF65-F5344CB8AC3E}">
        <p14:creationId xmlns:p14="http://schemas.microsoft.com/office/powerpoint/2010/main" val="11733708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D636C07-7E76-46D3-B86B-6AF7C60E533E}" type="datetimeFigureOut">
              <a:rPr lang="nl-NL" smtClean="0"/>
              <a:t>3-11-2015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A9096D49-DAE3-40DE-93E0-41688E0A5016}" type="slidenum">
              <a:rPr lang="nl-NL" smtClean="0"/>
              <a:t>‹#›</a:t>
            </a:fld>
            <a:endParaRPr lang="nl-NL"/>
          </a:p>
        </p:txBody>
      </p:sp>
    </p:spTree>
    <p:extLst>
      <p:ext uri="{BB962C8B-B14F-4D97-AF65-F5344CB8AC3E}">
        <p14:creationId xmlns:p14="http://schemas.microsoft.com/office/powerpoint/2010/main" val="12240202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3F3B7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GB"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636C07-7E76-46D3-B86B-6AF7C60E533E}" type="datetimeFigureOut">
              <a:rPr lang="nl-NL" smtClean="0"/>
              <a:t>3-11-2015</a:t>
            </a:fld>
            <a:endParaRPr lang="nl-NL"/>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096D49-DAE3-40DE-93E0-41688E0A5016}" type="slidenum">
              <a:rPr lang="nl-NL" smtClean="0"/>
              <a:t>‹#›</a:t>
            </a:fld>
            <a:endParaRPr lang="nl-NL"/>
          </a:p>
        </p:txBody>
      </p:sp>
    </p:spTree>
    <p:extLst>
      <p:ext uri="{BB962C8B-B14F-4D97-AF65-F5344CB8AC3E}">
        <p14:creationId xmlns:p14="http://schemas.microsoft.com/office/powerpoint/2010/main" val="3457871259"/>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txStyles>
    <p:titleStyle>
      <a:lvl1pPr algn="ctr" defTabSz="914400" rtl="0" eaLnBrk="1" latinLnBrk="0" hangingPunct="1">
        <a:spcBef>
          <a:spcPct val="0"/>
        </a:spcBef>
        <a:buNone/>
        <a:defRPr sz="4400" kern="1200">
          <a:solidFill>
            <a:schemeClr val="bg1">
              <a:lumMod val="9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bg1">
              <a:lumMod val="9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bg1">
              <a:lumMod val="9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bg1">
              <a:lumMod val="9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bg1">
              <a:lumMod val="9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bg1">
              <a:lumMod val="9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www.sofi.su.se/spin/" TargetMode="External"/><Relationship Id="rId2" Type="http://schemas.openxmlformats.org/officeDocument/2006/relationships/hyperlink" Target="http://www.centrumvoorsociaalbeleid.be/index.php?q=node/3270" TargetMode="External"/><Relationship Id="rId1" Type="http://schemas.openxmlformats.org/officeDocument/2006/relationships/slideLayout" Target="../slideLayouts/slideLayout2.xml"/><Relationship Id="rId6" Type="http://schemas.openxmlformats.org/officeDocument/2006/relationships/hyperlink" Target="http://www.oecd.org/els/public-pensions/pensionsataglancepensioncalculator.htm" TargetMode="External"/><Relationship Id="rId5" Type="http://schemas.openxmlformats.org/officeDocument/2006/relationships/hyperlink" Target="http://econflemosi1.econ.kuleuven.ac.be/motyffui/" TargetMode="External"/><Relationship Id="rId4" Type="http://schemas.openxmlformats.org/officeDocument/2006/relationships/hyperlink" Target="http://www.oecd.org/els/soc/benefitsandwagestax-benefitcalculator.htm"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www.flemosi.be/" TargetMode="External"/><Relationship Id="rId2" Type="http://schemas.openxmlformats.org/officeDocument/2006/relationships/hyperlink" Target="http://econflemosi1.econ.kuleuven.ac.be/motyffui/" TargetMode="External"/><Relationship Id="rId1" Type="http://schemas.openxmlformats.org/officeDocument/2006/relationships/slideLayout" Target="../slideLayouts/slideLayout2.xml"/><Relationship Id="rId4" Type="http://schemas.openxmlformats.org/officeDocument/2006/relationships/hyperlink" Target="mailto:Tine.hufkens@uantwerpen.be"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youtu.be/LR4-A6IvrFw?list=PLr3ti8G3MCuqzyWqVXNqqa3zmaLiJsMlO" TargetMode="External"/><Relationship Id="rId2" Type="http://schemas.openxmlformats.org/officeDocument/2006/relationships/hyperlink" Target="https://youtu.be/yBmaSYRtjBg?list=PLr3ti8G3MCuqzyWqVXNqqa3zmaLiJsMlO"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hyperlink" Target="http://ec.europa.eu/social/main.jsp?catId=1092&amp;intPageId=2312&amp;langId=en" TargetMode="External"/><Relationship Id="rId2" Type="http://schemas.openxmlformats.org/officeDocument/2006/relationships/hyperlink" Target="http://referencebudgets.eu/" TargetMode="Externa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err="1" smtClean="0"/>
              <a:t>Maatschappij</a:t>
            </a:r>
            <a:r>
              <a:rPr lang="en-GB" dirty="0" smtClean="0"/>
              <a:t>, </a:t>
            </a:r>
            <a:r>
              <a:rPr lang="en-GB" dirty="0" err="1" smtClean="0"/>
              <a:t>Beleid</a:t>
            </a:r>
            <a:r>
              <a:rPr lang="en-GB" dirty="0" smtClean="0"/>
              <a:t> en </a:t>
            </a:r>
            <a:r>
              <a:rPr lang="en-GB" dirty="0" err="1" smtClean="0"/>
              <a:t>Evaluatie</a:t>
            </a:r>
            <a:endParaRPr lang="en-GB" dirty="0"/>
          </a:p>
        </p:txBody>
      </p:sp>
      <p:sp>
        <p:nvSpPr>
          <p:cNvPr id="3" name="Subtitle 2"/>
          <p:cNvSpPr>
            <a:spLocks noGrp="1"/>
          </p:cNvSpPr>
          <p:nvPr>
            <p:ph type="subTitle" idx="1"/>
          </p:nvPr>
        </p:nvSpPr>
        <p:spPr/>
        <p:txBody>
          <a:bodyPr>
            <a:normAutofit fontScale="85000" lnSpcReduction="20000"/>
          </a:bodyPr>
          <a:lstStyle/>
          <a:p>
            <a:r>
              <a:rPr lang="en-GB" dirty="0" smtClean="0"/>
              <a:t>Tim Goedemé</a:t>
            </a:r>
          </a:p>
          <a:p>
            <a:r>
              <a:rPr lang="en-GB" dirty="0" smtClean="0"/>
              <a:t>tim.goedeme@uantwerpen.be</a:t>
            </a:r>
          </a:p>
          <a:p>
            <a:endParaRPr lang="en-GB" dirty="0"/>
          </a:p>
          <a:p>
            <a:r>
              <a:rPr lang="en-GB" dirty="0" smtClean="0"/>
              <a:t>Les 6 – 3/11/2015</a:t>
            </a:r>
            <a:endParaRPr lang="en-GB" dirty="0"/>
          </a:p>
        </p:txBody>
      </p:sp>
    </p:spTree>
    <p:extLst>
      <p:ext uri="{BB962C8B-B14F-4D97-AF65-F5344CB8AC3E}">
        <p14:creationId xmlns:p14="http://schemas.microsoft.com/office/powerpoint/2010/main" val="36013861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Lecture 6</a:t>
            </a:r>
            <a:endParaRPr lang="en-GB" dirty="0"/>
          </a:p>
        </p:txBody>
      </p:sp>
      <p:sp>
        <p:nvSpPr>
          <p:cNvPr id="3" name="Content Placeholder 2"/>
          <p:cNvSpPr>
            <a:spLocks noGrp="1"/>
          </p:cNvSpPr>
          <p:nvPr>
            <p:ph idx="1"/>
          </p:nvPr>
        </p:nvSpPr>
        <p:spPr/>
        <p:txBody>
          <a:bodyPr>
            <a:normAutofit/>
          </a:bodyPr>
          <a:lstStyle/>
          <a:p>
            <a:pPr marL="0" indent="0" algn="ctr">
              <a:buNone/>
            </a:pPr>
            <a:r>
              <a:rPr lang="en-GB" dirty="0" smtClean="0"/>
              <a:t>The construction of policy indicators</a:t>
            </a:r>
          </a:p>
          <a:p>
            <a:pPr marL="0" indent="0" algn="ctr">
              <a:buNone/>
            </a:pPr>
            <a:endParaRPr lang="en-GB" dirty="0"/>
          </a:p>
          <a:p>
            <a:pPr marL="514350" indent="-514350" algn="just">
              <a:buAutoNum type="arabicPeriod"/>
            </a:pPr>
            <a:r>
              <a:rPr lang="en-GB" dirty="0" smtClean="0"/>
              <a:t>The level of benefits: hypothetical tax-benefit simulations</a:t>
            </a:r>
          </a:p>
          <a:p>
            <a:pPr marL="514350" indent="-514350" algn="just">
              <a:buAutoNum type="arabicPeriod"/>
            </a:pPr>
            <a:r>
              <a:rPr lang="en-GB" dirty="0" smtClean="0"/>
              <a:t>Measuring trends in income levels</a:t>
            </a:r>
          </a:p>
          <a:p>
            <a:pPr marL="514350" indent="-514350" algn="just">
              <a:buAutoNum type="arabicPeriod"/>
            </a:pPr>
            <a:r>
              <a:rPr lang="en-GB" dirty="0" smtClean="0"/>
              <a:t>Measuring the adequacy of incomes</a:t>
            </a:r>
            <a:endParaRPr lang="en-GB" dirty="0"/>
          </a:p>
          <a:p>
            <a:pPr marL="514350" indent="-514350" algn="just">
              <a:buAutoNum type="arabicPeriod"/>
            </a:pPr>
            <a:r>
              <a:rPr lang="en-GB" dirty="0" smtClean="0"/>
              <a:t>Constructing comparable reference budgets in Europe</a:t>
            </a:r>
          </a:p>
        </p:txBody>
      </p:sp>
    </p:spTree>
    <p:extLst>
      <p:ext uri="{BB962C8B-B14F-4D97-AF65-F5344CB8AC3E}">
        <p14:creationId xmlns:p14="http://schemas.microsoft.com/office/powerpoint/2010/main" val="24548249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Main questions</a:t>
            </a:r>
            <a:endParaRPr lang="en-GB" dirty="0"/>
          </a:p>
        </p:txBody>
      </p:sp>
      <p:sp>
        <p:nvSpPr>
          <p:cNvPr id="3" name="Content Placeholder 2"/>
          <p:cNvSpPr>
            <a:spLocks noGrp="1"/>
          </p:cNvSpPr>
          <p:nvPr>
            <p:ph idx="1"/>
          </p:nvPr>
        </p:nvSpPr>
        <p:spPr>
          <a:xfrm>
            <a:off x="457200" y="1600200"/>
            <a:ext cx="8229600" cy="5069160"/>
          </a:xfrm>
        </p:spPr>
        <p:txBody>
          <a:bodyPr>
            <a:normAutofit fontScale="92500" lnSpcReduction="20000"/>
          </a:bodyPr>
          <a:lstStyle/>
          <a:p>
            <a:pPr>
              <a:spcBef>
                <a:spcPts val="1200"/>
              </a:spcBef>
              <a:spcAft>
                <a:spcPts val="1200"/>
              </a:spcAft>
            </a:pPr>
            <a:r>
              <a:rPr lang="en-GB" dirty="0" smtClean="0"/>
              <a:t>How do we usually measure real trends in income levels? How does this compare to an ‘ideal’ measurement?</a:t>
            </a:r>
          </a:p>
          <a:p>
            <a:pPr>
              <a:spcBef>
                <a:spcPts val="1200"/>
              </a:spcBef>
              <a:spcAft>
                <a:spcPts val="1200"/>
              </a:spcAft>
            </a:pPr>
            <a:r>
              <a:rPr lang="en-GB" dirty="0" smtClean="0"/>
              <a:t>What are the strengths and weaknesses of hypothetical household tax-benefit simulations?</a:t>
            </a:r>
            <a:endParaRPr lang="en-GB" dirty="0"/>
          </a:p>
          <a:p>
            <a:pPr>
              <a:spcBef>
                <a:spcPts val="1200"/>
              </a:spcBef>
              <a:spcAft>
                <a:spcPts val="1200"/>
              </a:spcAft>
            </a:pPr>
            <a:r>
              <a:rPr lang="en-GB" dirty="0"/>
              <a:t>Can you briefly explain different approaches to </a:t>
            </a:r>
            <a:r>
              <a:rPr lang="en-GB" dirty="0" smtClean="0"/>
              <a:t>measuring adequacy?</a:t>
            </a:r>
          </a:p>
          <a:p>
            <a:pPr>
              <a:spcBef>
                <a:spcPts val="1200"/>
              </a:spcBef>
              <a:spcAft>
                <a:spcPts val="1200"/>
              </a:spcAft>
            </a:pPr>
            <a:r>
              <a:rPr lang="en-GB" dirty="0" smtClean="0"/>
              <a:t>How has the adequacy of minimum income protection in Belgium evolved over the past 10 years?</a:t>
            </a:r>
            <a:endParaRPr lang="en-GB" dirty="0"/>
          </a:p>
        </p:txBody>
      </p:sp>
    </p:spTree>
    <p:extLst>
      <p:ext uri="{BB962C8B-B14F-4D97-AF65-F5344CB8AC3E}">
        <p14:creationId xmlns:p14="http://schemas.microsoft.com/office/powerpoint/2010/main" val="31704703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3408"/>
            <a:ext cx="8229600" cy="1143000"/>
          </a:xfrm>
        </p:spPr>
        <p:txBody>
          <a:bodyPr/>
          <a:lstStyle/>
          <a:p>
            <a:r>
              <a:rPr lang="en-GB" dirty="0" smtClean="0"/>
              <a:t>Background texts</a:t>
            </a:r>
            <a:endParaRPr lang="en-GB" dirty="0"/>
          </a:p>
        </p:txBody>
      </p:sp>
      <p:sp>
        <p:nvSpPr>
          <p:cNvPr id="3" name="Content Placeholder 2"/>
          <p:cNvSpPr>
            <a:spLocks noGrp="1"/>
          </p:cNvSpPr>
          <p:nvPr>
            <p:ph idx="1"/>
          </p:nvPr>
        </p:nvSpPr>
        <p:spPr>
          <a:xfrm>
            <a:off x="443346" y="835496"/>
            <a:ext cx="8229600" cy="5257800"/>
          </a:xfrm>
        </p:spPr>
        <p:txBody>
          <a:bodyPr>
            <a:noAutofit/>
          </a:bodyPr>
          <a:lstStyle/>
          <a:p>
            <a:pPr>
              <a:spcBef>
                <a:spcPts val="1200"/>
              </a:spcBef>
            </a:pPr>
            <a:r>
              <a:rPr lang="en-GB" sz="1900" dirty="0"/>
              <a:t>Goedemé, T., De Vil, G., </a:t>
            </a:r>
            <a:r>
              <a:rPr lang="en-GB" sz="1900" dirty="0" smtClean="0"/>
              <a:t>et al. </a:t>
            </a:r>
            <a:r>
              <a:rPr lang="en-GB" sz="1900" dirty="0"/>
              <a:t>(2012), '</a:t>
            </a:r>
            <a:r>
              <a:rPr lang="en-GB" sz="1900" dirty="0" err="1"/>
              <a:t>Hoogte</a:t>
            </a:r>
            <a:r>
              <a:rPr lang="en-GB" sz="1900" dirty="0"/>
              <a:t> en </a:t>
            </a:r>
            <a:r>
              <a:rPr lang="en-GB" sz="1900" dirty="0" err="1"/>
              <a:t>adequaatheid</a:t>
            </a:r>
            <a:r>
              <a:rPr lang="en-GB" sz="1900" dirty="0"/>
              <a:t> van de </a:t>
            </a:r>
            <a:r>
              <a:rPr lang="en-GB" sz="1900" dirty="0" err="1"/>
              <a:t>Belgische</a:t>
            </a:r>
            <a:r>
              <a:rPr lang="en-GB" sz="1900" dirty="0"/>
              <a:t> </a:t>
            </a:r>
            <a:r>
              <a:rPr lang="en-GB" sz="1900" dirty="0" err="1"/>
              <a:t>sociale</a:t>
            </a:r>
            <a:r>
              <a:rPr lang="en-GB" sz="1900" dirty="0"/>
              <a:t> minima in de </a:t>
            </a:r>
            <a:r>
              <a:rPr lang="en-GB" sz="1900" dirty="0" err="1"/>
              <a:t>periode</a:t>
            </a:r>
            <a:r>
              <a:rPr lang="en-GB" sz="1900" dirty="0"/>
              <a:t> 2000-2011', in Vranken, J., </a:t>
            </a:r>
            <a:r>
              <a:rPr lang="en-GB" sz="1900" dirty="0" smtClean="0"/>
              <a:t>et al. </a:t>
            </a:r>
            <a:r>
              <a:rPr lang="en-GB" sz="1900" dirty="0"/>
              <a:t>(eds</a:t>
            </a:r>
            <a:r>
              <a:rPr lang="en-GB" sz="1900" i="1" dirty="0"/>
              <a:t>.), </a:t>
            </a:r>
            <a:r>
              <a:rPr lang="en-GB" sz="1900" i="1" dirty="0" err="1"/>
              <a:t>Armoede</a:t>
            </a:r>
            <a:r>
              <a:rPr lang="en-GB" sz="1900" i="1" dirty="0"/>
              <a:t> in </a:t>
            </a:r>
            <a:r>
              <a:rPr lang="en-GB" sz="1900" i="1" dirty="0" err="1"/>
              <a:t>België</a:t>
            </a:r>
            <a:r>
              <a:rPr lang="en-GB" sz="1900" i="1" dirty="0"/>
              <a:t>. </a:t>
            </a:r>
            <a:r>
              <a:rPr lang="en-GB" sz="1900" i="1" dirty="0" err="1"/>
              <a:t>jaarboek</a:t>
            </a:r>
            <a:r>
              <a:rPr lang="en-GB" sz="1900" i="1" dirty="0"/>
              <a:t> 2012</a:t>
            </a:r>
            <a:r>
              <a:rPr lang="en-GB" sz="1900" dirty="0"/>
              <a:t>, Leuven: </a:t>
            </a:r>
            <a:r>
              <a:rPr lang="en-GB" sz="1900" dirty="0" err="1"/>
              <a:t>Acco</a:t>
            </a:r>
            <a:r>
              <a:rPr lang="en-GB" sz="1900" dirty="0"/>
              <a:t>, pp. 215-238</a:t>
            </a:r>
            <a:r>
              <a:rPr lang="en-GB" sz="1900" dirty="0" smtClean="0"/>
              <a:t>. [compulsory]</a:t>
            </a:r>
          </a:p>
          <a:p>
            <a:pPr>
              <a:spcBef>
                <a:spcPts val="1200"/>
              </a:spcBef>
            </a:pPr>
            <a:r>
              <a:rPr lang="en-GB" sz="1900" dirty="0" smtClean="0"/>
              <a:t>Van </a:t>
            </a:r>
            <a:r>
              <a:rPr lang="en-GB" sz="1900" dirty="0"/>
              <a:t>den Bosch, K., Storms, B., Van Mechelen, N., and Goedemé, T. (2009), '</a:t>
            </a:r>
            <a:r>
              <a:rPr lang="en-GB" sz="1900" dirty="0" err="1"/>
              <a:t>Armoedegrenzen</a:t>
            </a:r>
            <a:r>
              <a:rPr lang="en-GB" sz="1900" dirty="0"/>
              <a:t> </a:t>
            </a:r>
            <a:r>
              <a:rPr lang="en-GB" sz="1900" dirty="0" err="1"/>
              <a:t>voor</a:t>
            </a:r>
            <a:r>
              <a:rPr lang="en-GB" sz="1900" dirty="0"/>
              <a:t> Europa', in Vranken, J., Campaert, G., Dierckx, D. and Van Haarlem, A. (eds.), </a:t>
            </a:r>
            <a:r>
              <a:rPr lang="en-GB" sz="1900" i="1" dirty="0"/>
              <a:t>Arm Europa. Over </a:t>
            </a:r>
            <a:r>
              <a:rPr lang="en-GB" sz="1900" i="1" dirty="0" err="1"/>
              <a:t>armoede</a:t>
            </a:r>
            <a:r>
              <a:rPr lang="en-GB" sz="1900" i="1" dirty="0"/>
              <a:t> en </a:t>
            </a:r>
            <a:r>
              <a:rPr lang="en-GB" sz="1900" i="1" dirty="0" err="1"/>
              <a:t>armoedebestrijding</a:t>
            </a:r>
            <a:r>
              <a:rPr lang="en-GB" sz="1900" i="1" dirty="0"/>
              <a:t> op het </a:t>
            </a:r>
            <a:r>
              <a:rPr lang="en-GB" sz="1900" i="1" dirty="0" err="1"/>
              <a:t>Europese</a:t>
            </a:r>
            <a:r>
              <a:rPr lang="en-GB" sz="1900" i="1" dirty="0"/>
              <a:t> </a:t>
            </a:r>
            <a:r>
              <a:rPr lang="en-GB" sz="1900" i="1" dirty="0" err="1"/>
              <a:t>niveau</a:t>
            </a:r>
            <a:r>
              <a:rPr lang="en-GB" sz="1900" dirty="0"/>
              <a:t>, Leuven / Den Haag: </a:t>
            </a:r>
            <a:r>
              <a:rPr lang="en-GB" sz="1900" dirty="0" err="1"/>
              <a:t>Acco</a:t>
            </a:r>
            <a:r>
              <a:rPr lang="en-GB" sz="1900" dirty="0"/>
              <a:t>, pp. 195-211</a:t>
            </a:r>
            <a:r>
              <a:rPr lang="en-GB" sz="1900" dirty="0" smtClean="0"/>
              <a:t>. [compulsory]</a:t>
            </a:r>
          </a:p>
          <a:p>
            <a:pPr>
              <a:spcBef>
                <a:spcPts val="1200"/>
              </a:spcBef>
            </a:pPr>
            <a:r>
              <a:rPr lang="nl-BE" sz="1900" dirty="0" smtClean="0"/>
              <a:t>Storms, B., Penne, T., Vandelannoote, D., Van Thielen, L. (2015) ‘Rondkomen </a:t>
            </a:r>
            <a:r>
              <a:rPr lang="nl-BE" sz="1900" dirty="0"/>
              <a:t>met een minimum </a:t>
            </a:r>
            <a:r>
              <a:rPr lang="nl-BE" sz="1900" dirty="0" smtClean="0"/>
              <a:t>inkomen: </a:t>
            </a:r>
            <a:r>
              <a:rPr lang="nl-BE" sz="1900" dirty="0"/>
              <a:t>hoe (on)mogelijk is dit? Studie naar de doeltreffendheid van de minimuminkomensbescherming anno </a:t>
            </a:r>
            <a:r>
              <a:rPr lang="nl-BE" sz="1900" dirty="0" smtClean="0"/>
              <a:t>2013’, </a:t>
            </a:r>
            <a:r>
              <a:rPr lang="nl-BE" sz="1900" i="1" dirty="0" smtClean="0"/>
              <a:t>De </a:t>
            </a:r>
            <a:r>
              <a:rPr lang="nl-BE" sz="1900" i="1" dirty="0"/>
              <a:t>gids op maatschappelijk </a:t>
            </a:r>
            <a:r>
              <a:rPr lang="nl-BE" sz="1900" i="1" dirty="0" smtClean="0"/>
              <a:t>gebied,</a:t>
            </a:r>
            <a:r>
              <a:rPr lang="nl-BE" sz="1900" dirty="0" smtClean="0"/>
              <a:t> 106(1): 18-24 [</a:t>
            </a:r>
            <a:r>
              <a:rPr lang="nl-BE" sz="1900" dirty="0" err="1" smtClean="0"/>
              <a:t>compulsory</a:t>
            </a:r>
            <a:r>
              <a:rPr lang="nl-BE" sz="1900" dirty="0" smtClean="0"/>
              <a:t>]</a:t>
            </a:r>
            <a:endParaRPr lang="en-GB" sz="1900" dirty="0" smtClean="0"/>
          </a:p>
          <a:p>
            <a:pPr>
              <a:spcBef>
                <a:spcPts val="1200"/>
              </a:spcBef>
            </a:pPr>
            <a:r>
              <a:rPr lang="nl-BE" sz="1900" dirty="0" smtClean="0"/>
              <a:t>Economie</a:t>
            </a:r>
            <a:r>
              <a:rPr lang="nl-BE" sz="1900" dirty="0"/>
              <a:t>, F. (2014), </a:t>
            </a:r>
            <a:r>
              <a:rPr lang="nl-BE" sz="1900" i="1" dirty="0"/>
              <a:t>De nieuwe consumptieprijsindex – een betere inflatiemeter</a:t>
            </a:r>
            <a:r>
              <a:rPr lang="nl-BE" sz="1900" dirty="0"/>
              <a:t>, Brussels: FOD Economie, 10p</a:t>
            </a:r>
            <a:r>
              <a:rPr lang="nl-BE" sz="1900" dirty="0" smtClean="0"/>
              <a:t>. [</a:t>
            </a:r>
            <a:r>
              <a:rPr lang="nl-BE" sz="1900" dirty="0" err="1" smtClean="0"/>
              <a:t>compulsory</a:t>
            </a:r>
            <a:r>
              <a:rPr lang="nl-BE" sz="1900" dirty="0" smtClean="0"/>
              <a:t> reading]</a:t>
            </a:r>
          </a:p>
          <a:p>
            <a:pPr>
              <a:spcBef>
                <a:spcPts val="1200"/>
              </a:spcBef>
            </a:pPr>
            <a:r>
              <a:rPr lang="en-GB" sz="1900" dirty="0" smtClean="0"/>
              <a:t>Goedemé</a:t>
            </a:r>
            <a:r>
              <a:rPr lang="en-GB" sz="1900" dirty="0"/>
              <a:t>, T., Storms, B., Stockman, S., Penne, T., and Van den Bosch, K. (2015), 'Towards Cross-country Comparable Reference Budgets in Europe: First Results of a Concerted Effort' in European Journal of Social Security (EJSS), 17(1): 3-31</a:t>
            </a:r>
            <a:r>
              <a:rPr lang="en-GB" sz="1900" dirty="0" smtClean="0"/>
              <a:t>. [background]</a:t>
            </a:r>
          </a:p>
        </p:txBody>
      </p:sp>
    </p:spTree>
    <p:extLst>
      <p:ext uri="{BB962C8B-B14F-4D97-AF65-F5344CB8AC3E}">
        <p14:creationId xmlns:p14="http://schemas.microsoft.com/office/powerpoint/2010/main" val="13990432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Measuring trends in the adequacy of benefits</a:t>
            </a: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t>Two data requirements:</a:t>
            </a:r>
          </a:p>
          <a:p>
            <a:pPr lvl="1"/>
            <a:endParaRPr lang="en-GB" dirty="0" smtClean="0"/>
          </a:p>
          <a:p>
            <a:pPr lvl="1"/>
            <a:r>
              <a:rPr lang="en-GB" dirty="0" smtClean="0"/>
              <a:t>Indicator of the level of benefits</a:t>
            </a:r>
          </a:p>
          <a:p>
            <a:pPr lvl="1"/>
            <a:endParaRPr lang="en-GB" dirty="0" smtClean="0"/>
          </a:p>
          <a:p>
            <a:pPr lvl="1"/>
            <a:r>
              <a:rPr lang="en-GB" dirty="0" smtClean="0"/>
              <a:t>Indicator of adequacy</a:t>
            </a:r>
          </a:p>
          <a:p>
            <a:pPr lvl="1"/>
            <a:endParaRPr lang="en-GB" dirty="0"/>
          </a:p>
          <a:p>
            <a:r>
              <a:rPr lang="en-GB" dirty="0" smtClean="0"/>
              <a:t>In this lecture: theoretical adequacy, not distribution</a:t>
            </a:r>
          </a:p>
          <a:p>
            <a:endParaRPr lang="en-GB" dirty="0"/>
          </a:p>
          <a:p>
            <a:r>
              <a:rPr lang="en-GB" dirty="0" smtClean="0"/>
              <a:t>Focus is on ‘input’ &amp; ‘output’ indicators</a:t>
            </a:r>
            <a:endParaRPr lang="en-GB" dirty="0"/>
          </a:p>
        </p:txBody>
      </p:sp>
    </p:spTree>
    <p:extLst>
      <p:ext uri="{BB962C8B-B14F-4D97-AF65-F5344CB8AC3E}">
        <p14:creationId xmlns:p14="http://schemas.microsoft.com/office/powerpoint/2010/main" val="7368114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1. Measuring benefit levels</a:t>
            </a:r>
            <a:endParaRPr lang="en-GB" dirty="0"/>
          </a:p>
        </p:txBody>
      </p:sp>
      <p:sp>
        <p:nvSpPr>
          <p:cNvPr id="3" name="Content Placeholder 2"/>
          <p:cNvSpPr>
            <a:spLocks noGrp="1"/>
          </p:cNvSpPr>
          <p:nvPr>
            <p:ph idx="1"/>
          </p:nvPr>
        </p:nvSpPr>
        <p:spPr/>
        <p:txBody>
          <a:bodyPr/>
          <a:lstStyle/>
          <a:p>
            <a:r>
              <a:rPr lang="en-GB" dirty="0" smtClean="0"/>
              <a:t>Gross</a:t>
            </a:r>
          </a:p>
          <a:p>
            <a:pPr lvl="1"/>
            <a:r>
              <a:rPr lang="en-GB" dirty="0" smtClean="0"/>
              <a:t>Evaluate changes in particular policies</a:t>
            </a:r>
          </a:p>
          <a:p>
            <a:pPr lvl="1"/>
            <a:endParaRPr lang="en-GB" dirty="0" smtClean="0"/>
          </a:p>
          <a:p>
            <a:pPr lvl="1"/>
            <a:r>
              <a:rPr lang="en-GB" dirty="0" smtClean="0"/>
              <a:t>But may change due to change in tax-benefit system:</a:t>
            </a:r>
          </a:p>
          <a:p>
            <a:pPr lvl="2"/>
            <a:r>
              <a:rPr lang="en-GB" dirty="0" smtClean="0"/>
              <a:t>Taxation</a:t>
            </a:r>
          </a:p>
          <a:p>
            <a:pPr lvl="2"/>
            <a:r>
              <a:rPr lang="en-GB" dirty="0" smtClean="0"/>
              <a:t>Effect on other benefit levels (e.g. social assistance)</a:t>
            </a:r>
          </a:p>
          <a:p>
            <a:pPr lvl="1"/>
            <a:endParaRPr lang="en-GB" dirty="0"/>
          </a:p>
          <a:p>
            <a:pPr lvl="1"/>
            <a:endParaRPr lang="en-GB" dirty="0"/>
          </a:p>
        </p:txBody>
      </p:sp>
    </p:spTree>
    <p:extLst>
      <p:ext uri="{BB962C8B-B14F-4D97-AF65-F5344CB8AC3E}">
        <p14:creationId xmlns:p14="http://schemas.microsoft.com/office/powerpoint/2010/main" val="17281341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1. Measuring benefit levels</a:t>
            </a:r>
            <a:endParaRPr lang="en-GB" dirty="0"/>
          </a:p>
        </p:txBody>
      </p:sp>
      <p:sp>
        <p:nvSpPr>
          <p:cNvPr id="3" name="Content Placeholder 2"/>
          <p:cNvSpPr>
            <a:spLocks noGrp="1"/>
          </p:cNvSpPr>
          <p:nvPr>
            <p:ph idx="1"/>
          </p:nvPr>
        </p:nvSpPr>
        <p:spPr>
          <a:xfrm>
            <a:off x="85725" y="6453336"/>
            <a:ext cx="8229600" cy="337989"/>
          </a:xfrm>
        </p:spPr>
        <p:txBody>
          <a:bodyPr>
            <a:normAutofit fontScale="62500" lnSpcReduction="20000"/>
          </a:bodyPr>
          <a:lstStyle/>
          <a:p>
            <a:pPr marL="0" indent="0">
              <a:buNone/>
            </a:pPr>
            <a:r>
              <a:rPr lang="en-GB" dirty="0" smtClean="0"/>
              <a:t>Source: Goedemé and Marchal (2015: 6)</a:t>
            </a:r>
            <a:endParaRPr lang="en-GB"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85874"/>
            <a:ext cx="9144000" cy="4368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814367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1. Measuring benefit levels</a:t>
            </a:r>
            <a:endParaRPr lang="en-GB" dirty="0"/>
          </a:p>
        </p:txBody>
      </p:sp>
      <p:sp>
        <p:nvSpPr>
          <p:cNvPr id="4" name="Content Placeholder 2"/>
          <p:cNvSpPr>
            <a:spLocks noGrp="1"/>
          </p:cNvSpPr>
          <p:nvPr>
            <p:ph idx="1"/>
          </p:nvPr>
        </p:nvSpPr>
        <p:spPr>
          <a:xfrm>
            <a:off x="85725" y="6453336"/>
            <a:ext cx="8229600" cy="337989"/>
          </a:xfrm>
        </p:spPr>
        <p:txBody>
          <a:bodyPr>
            <a:normAutofit fontScale="62500" lnSpcReduction="20000"/>
          </a:bodyPr>
          <a:lstStyle/>
          <a:p>
            <a:pPr marL="0" indent="0">
              <a:buNone/>
            </a:pPr>
            <a:r>
              <a:rPr lang="en-GB" dirty="0" smtClean="0"/>
              <a:t>Source: Goedemé and Marchal (2015: 7)</a:t>
            </a:r>
            <a:endParaRPr lang="en-GB"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538" y="476250"/>
            <a:ext cx="8924925" cy="590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979712" y="908720"/>
            <a:ext cx="576064" cy="3456384"/>
          </a:xfrm>
          <a:prstGeom prst="rect">
            <a:avLst/>
          </a:prstGeom>
          <a:noFill/>
          <a:ln w="476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81390460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1400"/>
            <a:ext cx="8229600" cy="1143000"/>
          </a:xfrm>
        </p:spPr>
        <p:txBody>
          <a:bodyPr/>
          <a:lstStyle/>
          <a:p>
            <a:r>
              <a:rPr lang="en-GB" dirty="0" smtClean="0"/>
              <a:t>1. Measuring benefit levels</a:t>
            </a:r>
            <a:endParaRPr lang="en-GB" dirty="0"/>
          </a:p>
        </p:txBody>
      </p:sp>
      <p:sp>
        <p:nvSpPr>
          <p:cNvPr id="3" name="Content Placeholder 2"/>
          <p:cNvSpPr>
            <a:spLocks noGrp="1"/>
          </p:cNvSpPr>
          <p:nvPr>
            <p:ph idx="1"/>
          </p:nvPr>
        </p:nvSpPr>
        <p:spPr>
          <a:xfrm>
            <a:off x="6156176" y="6517066"/>
            <a:ext cx="8229600" cy="320899"/>
          </a:xfrm>
        </p:spPr>
        <p:txBody>
          <a:bodyPr>
            <a:normAutofit fontScale="55000" lnSpcReduction="20000"/>
          </a:bodyPr>
          <a:lstStyle/>
          <a:p>
            <a:r>
              <a:rPr lang="en-GB" dirty="0" smtClean="0"/>
              <a:t>Source: Atkinson, 2015: 30</a:t>
            </a:r>
            <a:endParaRPr lang="en-GB"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96846"/>
            <a:ext cx="6533590" cy="6161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786431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1. Measuring benefit levels</a:t>
            </a:r>
            <a:endParaRPr lang="en-GB" dirty="0"/>
          </a:p>
        </p:txBody>
      </p:sp>
      <p:sp>
        <p:nvSpPr>
          <p:cNvPr id="3" name="Content Placeholder 2"/>
          <p:cNvSpPr>
            <a:spLocks noGrp="1"/>
          </p:cNvSpPr>
          <p:nvPr>
            <p:ph idx="1"/>
          </p:nvPr>
        </p:nvSpPr>
        <p:spPr>
          <a:xfrm>
            <a:off x="457200" y="1600200"/>
            <a:ext cx="8229600" cy="5257800"/>
          </a:xfrm>
        </p:spPr>
        <p:txBody>
          <a:bodyPr>
            <a:normAutofit lnSpcReduction="10000"/>
          </a:bodyPr>
          <a:lstStyle/>
          <a:p>
            <a:r>
              <a:rPr lang="en-GB" dirty="0" smtClean="0"/>
              <a:t>Gross</a:t>
            </a:r>
          </a:p>
          <a:p>
            <a:pPr lvl="1"/>
            <a:r>
              <a:rPr lang="en-GB" dirty="0" smtClean="0"/>
              <a:t>Evaluate changes in particular policies</a:t>
            </a:r>
          </a:p>
          <a:p>
            <a:pPr lvl="1"/>
            <a:endParaRPr lang="en-GB" dirty="0" smtClean="0"/>
          </a:p>
          <a:p>
            <a:pPr lvl="1"/>
            <a:r>
              <a:rPr lang="en-GB" dirty="0" smtClean="0"/>
              <a:t>But may change due to change in tax-benefit system:</a:t>
            </a:r>
          </a:p>
          <a:p>
            <a:pPr lvl="2"/>
            <a:r>
              <a:rPr lang="en-GB" dirty="0" smtClean="0"/>
              <a:t>Taxation</a:t>
            </a:r>
          </a:p>
          <a:p>
            <a:pPr lvl="2"/>
            <a:r>
              <a:rPr lang="en-GB" dirty="0" smtClean="0"/>
              <a:t>Effect on other benefit levels (e.g. social assistance)</a:t>
            </a:r>
          </a:p>
          <a:p>
            <a:pPr lvl="2"/>
            <a:endParaRPr lang="en-GB" dirty="0"/>
          </a:p>
          <a:p>
            <a:r>
              <a:rPr lang="en-GB" dirty="0" smtClean="0"/>
              <a:t>=&gt; net ‘benefit levels’ =&gt; net incomes</a:t>
            </a:r>
          </a:p>
          <a:p>
            <a:r>
              <a:rPr lang="en-GB" dirty="0" smtClean="0"/>
              <a:t>=&gt; hypothetical household tax-benefit simulations</a:t>
            </a:r>
          </a:p>
          <a:p>
            <a:pPr lvl="1"/>
            <a:endParaRPr lang="en-GB" dirty="0"/>
          </a:p>
          <a:p>
            <a:pPr lvl="1"/>
            <a:endParaRPr lang="en-GB" dirty="0"/>
          </a:p>
        </p:txBody>
      </p:sp>
    </p:spTree>
    <p:extLst>
      <p:ext uri="{BB962C8B-B14F-4D97-AF65-F5344CB8AC3E}">
        <p14:creationId xmlns:p14="http://schemas.microsoft.com/office/powerpoint/2010/main" val="40165825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Model Family Simulations</a:t>
            </a:r>
            <a:endParaRPr lang="en-GB" dirty="0"/>
          </a:p>
        </p:txBody>
      </p:sp>
      <p:sp>
        <p:nvSpPr>
          <p:cNvPr id="3" name="Content Placeholder 2"/>
          <p:cNvSpPr>
            <a:spLocks noGrp="1"/>
          </p:cNvSpPr>
          <p:nvPr>
            <p:ph idx="1"/>
          </p:nvPr>
        </p:nvSpPr>
        <p:spPr/>
        <p:txBody>
          <a:bodyPr>
            <a:normAutofit fontScale="92500" lnSpcReduction="20000"/>
          </a:bodyPr>
          <a:lstStyle/>
          <a:p>
            <a:r>
              <a:rPr lang="en-GB" dirty="0"/>
              <a:t>Tax-benefit model family </a:t>
            </a:r>
            <a:r>
              <a:rPr lang="en-GB" dirty="0" smtClean="0"/>
              <a:t>simulations:</a:t>
            </a:r>
          </a:p>
          <a:p>
            <a:pPr lvl="1"/>
            <a:r>
              <a:rPr lang="en-GB" dirty="0" smtClean="0"/>
              <a:t>simulate </a:t>
            </a:r>
          </a:p>
          <a:p>
            <a:pPr lvl="2"/>
            <a:r>
              <a:rPr lang="en-GB" dirty="0" smtClean="0"/>
              <a:t>entitlements</a:t>
            </a:r>
          </a:p>
          <a:p>
            <a:pPr lvl="2"/>
            <a:r>
              <a:rPr lang="en-GB" dirty="0" smtClean="0"/>
              <a:t>liabilities</a:t>
            </a:r>
          </a:p>
          <a:p>
            <a:pPr lvl="2"/>
            <a:r>
              <a:rPr lang="en-GB" dirty="0" smtClean="0"/>
              <a:t>net </a:t>
            </a:r>
            <a:r>
              <a:rPr lang="en-GB" dirty="0"/>
              <a:t>disposable income </a:t>
            </a:r>
            <a:endParaRPr lang="en-GB" dirty="0" smtClean="0"/>
          </a:p>
          <a:p>
            <a:pPr lvl="1"/>
            <a:r>
              <a:rPr lang="en-GB" dirty="0" smtClean="0"/>
              <a:t>for </a:t>
            </a:r>
            <a:r>
              <a:rPr lang="en-GB" dirty="0"/>
              <a:t>well-described hypothetical household </a:t>
            </a:r>
            <a:r>
              <a:rPr lang="en-GB" dirty="0" smtClean="0"/>
              <a:t>situations</a:t>
            </a:r>
          </a:p>
          <a:p>
            <a:endParaRPr lang="en-GB" dirty="0" smtClean="0"/>
          </a:p>
          <a:p>
            <a:r>
              <a:rPr lang="en-GB" dirty="0" smtClean="0"/>
              <a:t>&lt;-&gt; </a:t>
            </a:r>
            <a:r>
              <a:rPr lang="en-GB" dirty="0" err="1" smtClean="0"/>
              <a:t>microsimulations</a:t>
            </a:r>
            <a:endParaRPr lang="en-GB" dirty="0" smtClean="0"/>
          </a:p>
          <a:p>
            <a:endParaRPr lang="en-GB" dirty="0"/>
          </a:p>
          <a:p>
            <a:r>
              <a:rPr lang="en-GB" dirty="0" smtClean="0"/>
              <a:t>Main use: policy indicators: illustrate how tax-benefit systems work for hypothetical cases</a:t>
            </a:r>
          </a:p>
        </p:txBody>
      </p:sp>
    </p:spTree>
    <p:extLst>
      <p:ext uri="{BB962C8B-B14F-4D97-AF65-F5344CB8AC3E}">
        <p14:creationId xmlns:p14="http://schemas.microsoft.com/office/powerpoint/2010/main" val="194576328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Model Family Simulations</a:t>
            </a:r>
            <a:endParaRPr lang="en-GB" dirty="0"/>
          </a:p>
        </p:txBody>
      </p:sp>
      <p:sp>
        <p:nvSpPr>
          <p:cNvPr id="3" name="Content Placeholder 2"/>
          <p:cNvSpPr>
            <a:spLocks noGrp="1"/>
          </p:cNvSpPr>
          <p:nvPr>
            <p:ph idx="1"/>
          </p:nvPr>
        </p:nvSpPr>
        <p:spPr>
          <a:xfrm>
            <a:off x="457200" y="1268760"/>
            <a:ext cx="8229600" cy="5257800"/>
          </a:xfrm>
        </p:spPr>
        <p:txBody>
          <a:bodyPr>
            <a:normAutofit/>
          </a:bodyPr>
          <a:lstStyle/>
          <a:p>
            <a:pPr marL="0" indent="0">
              <a:buNone/>
            </a:pPr>
            <a:r>
              <a:rPr lang="en-GB" sz="2600" b="1" dirty="0" smtClean="0"/>
              <a:t>Function of model family simulations</a:t>
            </a:r>
          </a:p>
          <a:p>
            <a:pPr>
              <a:spcBef>
                <a:spcPts val="1800"/>
              </a:spcBef>
            </a:pPr>
            <a:r>
              <a:rPr lang="en-GB" sz="2600" dirty="0" smtClean="0"/>
              <a:t>Interactions between tax-benefit policies</a:t>
            </a:r>
          </a:p>
          <a:p>
            <a:pPr>
              <a:spcBef>
                <a:spcPts val="1800"/>
              </a:spcBef>
            </a:pPr>
            <a:r>
              <a:rPr lang="en-GB" sz="2600" dirty="0" smtClean="0"/>
              <a:t>Effects on composition and level of income packages for a range of household types</a:t>
            </a:r>
          </a:p>
          <a:p>
            <a:pPr>
              <a:spcBef>
                <a:spcPts val="1800"/>
              </a:spcBef>
            </a:pPr>
            <a:r>
              <a:rPr lang="en-GB" sz="2600" dirty="0" smtClean="0"/>
              <a:t>Better </a:t>
            </a:r>
            <a:r>
              <a:rPr lang="en-GB" sz="2600" dirty="0"/>
              <a:t>understand (changes in) tax-benefit </a:t>
            </a:r>
            <a:r>
              <a:rPr lang="en-GB" sz="2600" dirty="0" smtClean="0"/>
              <a:t>policies</a:t>
            </a:r>
          </a:p>
          <a:p>
            <a:pPr>
              <a:spcBef>
                <a:spcPts val="1800"/>
              </a:spcBef>
            </a:pPr>
            <a:r>
              <a:rPr lang="en-GB" sz="2600" dirty="0" smtClean="0"/>
              <a:t>Evaluate </a:t>
            </a:r>
            <a:r>
              <a:rPr lang="en-GB" sz="2600" dirty="0"/>
              <a:t>the adequacy, fairness and labour market incentives of tax-benefit </a:t>
            </a:r>
            <a:r>
              <a:rPr lang="en-GB" sz="2600" dirty="0" smtClean="0"/>
              <a:t>policies</a:t>
            </a:r>
          </a:p>
          <a:p>
            <a:pPr>
              <a:spcBef>
                <a:spcPts val="1800"/>
              </a:spcBef>
            </a:pPr>
            <a:r>
              <a:rPr lang="en-GB" sz="2600" dirty="0" smtClean="0"/>
              <a:t>Better </a:t>
            </a:r>
            <a:r>
              <a:rPr lang="en-GB" sz="2600" dirty="0"/>
              <a:t>understand cross-national differences in social outcomes and </a:t>
            </a:r>
            <a:r>
              <a:rPr lang="en-GB" sz="2600" dirty="0" smtClean="0"/>
              <a:t>evaluate </a:t>
            </a:r>
            <a:r>
              <a:rPr lang="en-GB" sz="2600" dirty="0"/>
              <a:t>trends in the generosity of tax-benefit systems over </a:t>
            </a:r>
            <a:r>
              <a:rPr lang="en-GB" sz="2600" dirty="0" smtClean="0"/>
              <a:t>time</a:t>
            </a:r>
            <a:endParaRPr lang="en-GB" sz="2600" dirty="0"/>
          </a:p>
        </p:txBody>
      </p:sp>
    </p:spTree>
    <p:extLst>
      <p:ext uri="{BB962C8B-B14F-4D97-AF65-F5344CB8AC3E}">
        <p14:creationId xmlns:p14="http://schemas.microsoft.com/office/powerpoint/2010/main" val="228481189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Model Family Simulations</a:t>
            </a:r>
            <a:endParaRPr lang="en-GB" dirty="0"/>
          </a:p>
        </p:txBody>
      </p:sp>
      <p:sp>
        <p:nvSpPr>
          <p:cNvPr id="3" name="Content Placeholder 2"/>
          <p:cNvSpPr>
            <a:spLocks noGrp="1"/>
          </p:cNvSpPr>
          <p:nvPr>
            <p:ph idx="1"/>
          </p:nvPr>
        </p:nvSpPr>
        <p:spPr>
          <a:xfrm>
            <a:off x="457200" y="1412776"/>
            <a:ext cx="8229600" cy="5445224"/>
          </a:xfrm>
        </p:spPr>
        <p:txBody>
          <a:bodyPr>
            <a:normAutofit/>
          </a:bodyPr>
          <a:lstStyle/>
          <a:p>
            <a:pPr marL="0" indent="0">
              <a:buNone/>
            </a:pPr>
            <a:r>
              <a:rPr lang="en-GB" b="1" dirty="0" smtClean="0"/>
              <a:t>Advantages</a:t>
            </a:r>
          </a:p>
          <a:p>
            <a:r>
              <a:rPr lang="en-GB" dirty="0" smtClean="0"/>
              <a:t>Not </a:t>
            </a:r>
            <a:r>
              <a:rPr lang="en-GB" dirty="0"/>
              <a:t>require detailed </a:t>
            </a:r>
            <a:r>
              <a:rPr lang="en-GB" dirty="0" smtClean="0"/>
              <a:t>micro-data, not very costly</a:t>
            </a:r>
          </a:p>
          <a:p>
            <a:endParaRPr lang="en-GB" dirty="0" smtClean="0"/>
          </a:p>
          <a:p>
            <a:r>
              <a:rPr lang="en-GB" dirty="0" smtClean="0"/>
              <a:t>Can construct generosity index, making abstraction of composition of the population</a:t>
            </a:r>
          </a:p>
          <a:p>
            <a:endParaRPr lang="en-GB" dirty="0" smtClean="0"/>
          </a:p>
          <a:p>
            <a:r>
              <a:rPr lang="en-GB" dirty="0" smtClean="0"/>
              <a:t>Relatively simple: make it easier to understand what happens</a:t>
            </a:r>
          </a:p>
          <a:p>
            <a:pPr marL="0" indent="0">
              <a:buNone/>
            </a:pPr>
            <a:endParaRPr lang="en-GB" b="1" dirty="0" smtClean="0"/>
          </a:p>
          <a:p>
            <a:pPr marL="0" indent="0">
              <a:buNone/>
            </a:pPr>
            <a:endParaRPr lang="en-GB" dirty="0" smtClean="0"/>
          </a:p>
        </p:txBody>
      </p:sp>
    </p:spTree>
    <p:extLst>
      <p:ext uri="{BB962C8B-B14F-4D97-AF65-F5344CB8AC3E}">
        <p14:creationId xmlns:p14="http://schemas.microsoft.com/office/powerpoint/2010/main" val="44752049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Model family simulations</a:t>
            </a: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t>Institutional approach:</a:t>
            </a:r>
          </a:p>
          <a:p>
            <a:pPr lvl="1"/>
            <a:r>
              <a:rPr lang="en-GB" dirty="0" smtClean="0"/>
              <a:t>Starts from characteristics of hypothetical families</a:t>
            </a:r>
          </a:p>
          <a:p>
            <a:pPr lvl="1"/>
            <a:r>
              <a:rPr lang="en-GB" dirty="0" smtClean="0"/>
              <a:t>With clear indication of which benefit(s) to simulate</a:t>
            </a:r>
          </a:p>
          <a:p>
            <a:endParaRPr lang="en-GB" dirty="0"/>
          </a:p>
          <a:p>
            <a:r>
              <a:rPr lang="en-GB" dirty="0" smtClean="0"/>
              <a:t>The risk type approach:</a:t>
            </a:r>
          </a:p>
          <a:p>
            <a:pPr lvl="1"/>
            <a:r>
              <a:rPr lang="en-GB" dirty="0" smtClean="0"/>
              <a:t>Define </a:t>
            </a:r>
            <a:r>
              <a:rPr lang="en-GB" dirty="0"/>
              <a:t>the characteristics of the model families on the basis of </a:t>
            </a:r>
            <a:r>
              <a:rPr lang="en-GB" dirty="0" smtClean="0"/>
              <a:t>generic </a:t>
            </a:r>
            <a:r>
              <a:rPr lang="en-GB" dirty="0"/>
              <a:t>assumptions and </a:t>
            </a:r>
            <a:endParaRPr lang="en-GB" dirty="0" smtClean="0"/>
          </a:p>
          <a:p>
            <a:pPr lvl="1"/>
            <a:r>
              <a:rPr lang="en-GB" dirty="0" smtClean="0"/>
              <a:t>Let </a:t>
            </a:r>
            <a:r>
              <a:rPr lang="en-GB" dirty="0"/>
              <a:t>the simulation model ‘decide’ </a:t>
            </a:r>
            <a:r>
              <a:rPr lang="en-GB" dirty="0" smtClean="0"/>
              <a:t>which </a:t>
            </a:r>
            <a:r>
              <a:rPr lang="en-GB" dirty="0"/>
              <a:t>policies are </a:t>
            </a:r>
            <a:r>
              <a:rPr lang="en-GB" dirty="0" smtClean="0"/>
              <a:t>applicable</a:t>
            </a:r>
          </a:p>
          <a:p>
            <a:pPr lvl="1"/>
            <a:r>
              <a:rPr lang="en-GB" dirty="0" smtClean="0"/>
              <a:t>As if hypothetical households were ‘real households’ in a micro dataset</a:t>
            </a:r>
          </a:p>
          <a:p>
            <a:pPr lvl="1"/>
            <a:endParaRPr lang="en-GB" dirty="0"/>
          </a:p>
        </p:txBody>
      </p:sp>
    </p:spTree>
    <p:extLst>
      <p:ext uri="{BB962C8B-B14F-4D97-AF65-F5344CB8AC3E}">
        <p14:creationId xmlns:p14="http://schemas.microsoft.com/office/powerpoint/2010/main" val="390540434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Model family simulations</a:t>
            </a:r>
            <a:endParaRPr lang="en-GB" dirty="0"/>
          </a:p>
        </p:txBody>
      </p:sp>
      <p:sp>
        <p:nvSpPr>
          <p:cNvPr id="3" name="Content Placeholder 2"/>
          <p:cNvSpPr>
            <a:spLocks noGrp="1"/>
          </p:cNvSpPr>
          <p:nvPr>
            <p:ph idx="1"/>
          </p:nvPr>
        </p:nvSpPr>
        <p:spPr/>
        <p:txBody>
          <a:bodyPr/>
          <a:lstStyle/>
          <a:p>
            <a:r>
              <a:rPr lang="en-GB" dirty="0" smtClean="0"/>
              <a:t>Types of assumptions:</a:t>
            </a:r>
          </a:p>
          <a:p>
            <a:pPr lvl="1"/>
            <a:r>
              <a:rPr lang="en-GB" dirty="0" smtClean="0"/>
              <a:t>Household composition</a:t>
            </a:r>
          </a:p>
          <a:p>
            <a:pPr lvl="1"/>
            <a:r>
              <a:rPr lang="en-GB" dirty="0" smtClean="0"/>
              <a:t>Earnings &amp; employment</a:t>
            </a:r>
          </a:p>
          <a:p>
            <a:pPr lvl="1"/>
            <a:r>
              <a:rPr lang="en-GB" dirty="0" smtClean="0"/>
              <a:t>Other income</a:t>
            </a:r>
          </a:p>
          <a:p>
            <a:pPr lvl="1"/>
            <a:r>
              <a:rPr lang="en-GB" dirty="0" smtClean="0"/>
              <a:t>Housing costs</a:t>
            </a:r>
          </a:p>
          <a:p>
            <a:pPr lvl="1"/>
            <a:r>
              <a:rPr lang="en-GB" dirty="0" smtClean="0"/>
              <a:t>…</a:t>
            </a:r>
            <a:endParaRPr lang="en-GB" dirty="0"/>
          </a:p>
        </p:txBody>
      </p:sp>
    </p:spTree>
    <p:extLst>
      <p:ext uri="{BB962C8B-B14F-4D97-AF65-F5344CB8AC3E}">
        <p14:creationId xmlns:p14="http://schemas.microsoft.com/office/powerpoint/2010/main" val="95370692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A9096D49-DAE3-40DE-93E0-41688E0A5016}" type="slidenum">
              <a:rPr lang="nl-NL" smtClean="0"/>
              <a:t>16</a:t>
            </a:fld>
            <a:endParaRPr lang="nl-NL"/>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024" y="0"/>
            <a:ext cx="8820472" cy="6859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395536" y="3429636"/>
            <a:ext cx="1440160" cy="923330"/>
          </a:xfrm>
          <a:prstGeom prst="rect">
            <a:avLst/>
          </a:prstGeom>
          <a:noFill/>
          <a:ln>
            <a:solidFill>
              <a:schemeClr val="tx1"/>
            </a:solidFill>
          </a:ln>
        </p:spPr>
        <p:txBody>
          <a:bodyPr wrap="square" rtlCol="0">
            <a:spAutoFit/>
          </a:bodyPr>
          <a:lstStyle/>
          <a:p>
            <a:r>
              <a:rPr lang="en-GB" dirty="0" smtClean="0"/>
              <a:t>Input screen HHOT (EUROMOD)</a:t>
            </a:r>
            <a:endParaRPr lang="en-GB" dirty="0"/>
          </a:p>
        </p:txBody>
      </p:sp>
    </p:spTree>
    <p:extLst>
      <p:ext uri="{BB962C8B-B14F-4D97-AF65-F5344CB8AC3E}">
        <p14:creationId xmlns:p14="http://schemas.microsoft.com/office/powerpoint/2010/main" val="202327240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71400"/>
            <a:ext cx="8229600" cy="1143000"/>
          </a:xfrm>
        </p:spPr>
        <p:txBody>
          <a:bodyPr/>
          <a:lstStyle/>
          <a:p>
            <a:r>
              <a:rPr lang="en-GB" dirty="0" smtClean="0"/>
              <a:t>1. Measuring benefit levels</a:t>
            </a:r>
            <a:endParaRPr lang="en-GB" dirty="0"/>
          </a:p>
        </p:txBody>
      </p:sp>
      <p:sp>
        <p:nvSpPr>
          <p:cNvPr id="3" name="Content Placeholder 2"/>
          <p:cNvSpPr>
            <a:spLocks noGrp="1"/>
          </p:cNvSpPr>
          <p:nvPr>
            <p:ph idx="1"/>
          </p:nvPr>
        </p:nvSpPr>
        <p:spPr>
          <a:xfrm>
            <a:off x="323528" y="6453336"/>
            <a:ext cx="8229600" cy="396668"/>
          </a:xfrm>
        </p:spPr>
        <p:txBody>
          <a:bodyPr>
            <a:normAutofit fontScale="77500" lnSpcReduction="20000"/>
          </a:bodyPr>
          <a:lstStyle/>
          <a:p>
            <a:pPr marL="0" indent="0">
              <a:buNone/>
            </a:pPr>
            <a:r>
              <a:rPr lang="en-GB" dirty="0" smtClean="0"/>
              <a:t>The “policy spine” BE EUROMOD; Hufkens et al., 2014: 21</a:t>
            </a:r>
            <a:endParaRPr lang="en-GB"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4" y="692696"/>
            <a:ext cx="9405746" cy="55851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4551621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Model Family Simulations</a:t>
            </a:r>
            <a:endParaRPr lang="en-GB" dirty="0"/>
          </a:p>
        </p:txBody>
      </p:sp>
      <p:sp>
        <p:nvSpPr>
          <p:cNvPr id="3" name="Content Placeholder 2"/>
          <p:cNvSpPr>
            <a:spLocks noGrp="1"/>
          </p:cNvSpPr>
          <p:nvPr>
            <p:ph idx="1"/>
          </p:nvPr>
        </p:nvSpPr>
        <p:spPr>
          <a:xfrm>
            <a:off x="467544" y="1340768"/>
            <a:ext cx="8219256" cy="4785395"/>
          </a:xfrm>
        </p:spPr>
        <p:txBody>
          <a:bodyPr>
            <a:normAutofit fontScale="92500" lnSpcReduction="20000"/>
          </a:bodyPr>
          <a:lstStyle/>
          <a:p>
            <a:pPr marL="0" indent="0">
              <a:buNone/>
            </a:pPr>
            <a:r>
              <a:rPr lang="en-GB" b="1" dirty="0" smtClean="0"/>
              <a:t>Example from output CSB-MIPI</a:t>
            </a:r>
          </a:p>
          <a:p>
            <a:pPr marL="0" indent="0">
              <a:buNone/>
            </a:pPr>
            <a:endParaRPr lang="en-GB" b="1" dirty="0"/>
          </a:p>
          <a:p>
            <a:pPr marL="0" indent="0">
              <a:buNone/>
            </a:pPr>
            <a:endParaRPr lang="en-GB" b="1" dirty="0" smtClean="0"/>
          </a:p>
          <a:p>
            <a:pPr marL="0" indent="0">
              <a:buNone/>
            </a:pPr>
            <a:endParaRPr lang="en-GB" b="1" dirty="0"/>
          </a:p>
          <a:p>
            <a:pPr marL="0" indent="0">
              <a:buNone/>
            </a:pPr>
            <a:endParaRPr lang="en-GB" b="1" dirty="0" smtClean="0"/>
          </a:p>
          <a:p>
            <a:pPr marL="0" indent="0">
              <a:buNone/>
            </a:pPr>
            <a:endParaRPr lang="en-GB" b="1" dirty="0"/>
          </a:p>
          <a:p>
            <a:pPr marL="0" indent="0">
              <a:buNone/>
            </a:pPr>
            <a:endParaRPr lang="en-GB" b="1" dirty="0" smtClean="0"/>
          </a:p>
          <a:p>
            <a:pPr marL="0" indent="0">
              <a:buNone/>
            </a:pPr>
            <a:endParaRPr lang="en-GB" b="1" dirty="0"/>
          </a:p>
          <a:p>
            <a:pPr marL="0" indent="0">
              <a:buNone/>
            </a:pPr>
            <a:endParaRPr lang="en-GB" b="1" dirty="0" smtClean="0"/>
          </a:p>
          <a:p>
            <a:pPr marL="0" indent="0">
              <a:buNone/>
            </a:pPr>
            <a:endParaRPr lang="en-GB" b="1" dirty="0" smtClean="0"/>
          </a:p>
          <a:p>
            <a:pPr marL="0" indent="0">
              <a:buNone/>
            </a:pPr>
            <a:r>
              <a:rPr lang="en-GB" sz="1400" dirty="0">
                <a:solidFill>
                  <a:srgbClr val="ECECEC"/>
                </a:solidFill>
              </a:rPr>
              <a:t>http://</a:t>
            </a:r>
            <a:r>
              <a:rPr lang="en-GB" sz="1400" dirty="0" smtClean="0">
                <a:solidFill>
                  <a:srgbClr val="ECECEC"/>
                </a:solidFill>
              </a:rPr>
              <a:t>www.centrumvoorsociaalbeleid.be/index.php?q=node/3270/en</a:t>
            </a:r>
            <a:r>
              <a:rPr lang="en-GB" sz="1400" b="1" dirty="0" smtClean="0">
                <a:solidFill>
                  <a:srgbClr val="ECECEC"/>
                </a:solidFill>
              </a:rPr>
              <a:t> </a:t>
            </a:r>
          </a:p>
          <a:p>
            <a:endParaRPr lang="en-GB"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185" y="1844824"/>
            <a:ext cx="8010255" cy="3777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0106779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Model Family Simulations</a:t>
            </a:r>
            <a:endParaRPr lang="en-GB" dirty="0"/>
          </a:p>
        </p:txBody>
      </p:sp>
      <p:sp>
        <p:nvSpPr>
          <p:cNvPr id="3" name="Content Placeholder 2"/>
          <p:cNvSpPr>
            <a:spLocks noGrp="1"/>
          </p:cNvSpPr>
          <p:nvPr>
            <p:ph idx="1"/>
          </p:nvPr>
        </p:nvSpPr>
        <p:spPr>
          <a:xfrm>
            <a:off x="467544" y="1340768"/>
            <a:ext cx="8219256" cy="5112568"/>
          </a:xfrm>
        </p:spPr>
        <p:txBody>
          <a:bodyPr>
            <a:normAutofit fontScale="85000" lnSpcReduction="20000"/>
          </a:bodyPr>
          <a:lstStyle/>
          <a:p>
            <a:pPr marL="0" indent="0">
              <a:buNone/>
            </a:pPr>
            <a:r>
              <a:rPr lang="en-GB" b="1" dirty="0" smtClean="0"/>
              <a:t>Example from CSB-MIPI</a:t>
            </a:r>
          </a:p>
          <a:p>
            <a:pPr marL="0" indent="0">
              <a:buNone/>
            </a:pPr>
            <a:endParaRPr lang="en-GB" b="1" dirty="0"/>
          </a:p>
          <a:p>
            <a:pPr marL="0" indent="0">
              <a:buNone/>
            </a:pPr>
            <a:endParaRPr lang="en-GB" b="1" dirty="0" smtClean="0"/>
          </a:p>
          <a:p>
            <a:pPr marL="0" indent="0">
              <a:buNone/>
            </a:pPr>
            <a:endParaRPr lang="en-GB" b="1" dirty="0"/>
          </a:p>
          <a:p>
            <a:pPr marL="0" indent="0">
              <a:buNone/>
            </a:pPr>
            <a:endParaRPr lang="en-GB" b="1" dirty="0" smtClean="0"/>
          </a:p>
          <a:p>
            <a:pPr marL="0" indent="0">
              <a:buNone/>
            </a:pPr>
            <a:endParaRPr lang="en-GB" b="1" dirty="0"/>
          </a:p>
          <a:p>
            <a:pPr marL="0" indent="0">
              <a:buNone/>
            </a:pPr>
            <a:endParaRPr lang="en-GB" b="1" dirty="0" smtClean="0"/>
          </a:p>
          <a:p>
            <a:pPr marL="0" indent="0">
              <a:buNone/>
            </a:pPr>
            <a:endParaRPr lang="en-GB" b="1" dirty="0"/>
          </a:p>
          <a:p>
            <a:pPr marL="0" indent="0">
              <a:buNone/>
            </a:pPr>
            <a:endParaRPr lang="en-GB" b="1" dirty="0" smtClean="0"/>
          </a:p>
          <a:p>
            <a:pPr marL="0" indent="0">
              <a:buNone/>
            </a:pPr>
            <a:endParaRPr lang="en-GB" b="1" dirty="0" smtClean="0"/>
          </a:p>
          <a:p>
            <a:pPr marL="0" indent="0">
              <a:buNone/>
            </a:pPr>
            <a:endParaRPr lang="en-GB" sz="1200" dirty="0" smtClean="0">
              <a:solidFill>
                <a:srgbClr val="ECECEC"/>
              </a:solidFill>
            </a:endParaRPr>
          </a:p>
          <a:p>
            <a:pPr marL="0" indent="0">
              <a:buNone/>
            </a:pPr>
            <a:endParaRPr lang="en-GB" sz="2900" dirty="0" smtClean="0">
              <a:solidFill>
                <a:srgbClr val="ECECEC"/>
              </a:solidFill>
            </a:endParaRPr>
          </a:p>
          <a:p>
            <a:pPr marL="0" indent="0">
              <a:buNone/>
            </a:pPr>
            <a:r>
              <a:rPr lang="en-GB" sz="2900" dirty="0" smtClean="0">
                <a:solidFill>
                  <a:srgbClr val="ECECEC"/>
                </a:solidFill>
              </a:rPr>
              <a:t>Goedemé, 2013</a:t>
            </a:r>
            <a:r>
              <a:rPr lang="en-GB" sz="2900" b="1" dirty="0" smtClean="0">
                <a:solidFill>
                  <a:srgbClr val="ECECEC"/>
                </a:solidFill>
              </a:rPr>
              <a:t> </a:t>
            </a:r>
          </a:p>
          <a:p>
            <a:endParaRPr lang="en-GB" dirty="0"/>
          </a:p>
        </p:txBody>
      </p:sp>
      <p:graphicFrame>
        <p:nvGraphicFramePr>
          <p:cNvPr id="5" name="Chart 4"/>
          <p:cNvGraphicFramePr>
            <a:graphicFrameLocks/>
          </p:cNvGraphicFramePr>
          <p:nvPr>
            <p:extLst>
              <p:ext uri="{D42A27DB-BD31-4B8C-83A1-F6EECF244321}">
                <p14:modId xmlns:p14="http://schemas.microsoft.com/office/powerpoint/2010/main" val="573367949"/>
              </p:ext>
            </p:extLst>
          </p:nvPr>
        </p:nvGraphicFramePr>
        <p:xfrm>
          <a:off x="539552" y="1844824"/>
          <a:ext cx="8136904" cy="3816424"/>
        </p:xfrm>
        <a:graphic>
          <a:graphicData uri="http://schemas.openxmlformats.org/drawingml/2006/chart">
            <c:chart xmlns:c="http://schemas.openxmlformats.org/drawingml/2006/chart" xmlns:r="http://schemas.openxmlformats.org/officeDocument/2006/relationships" r:id="rId2"/>
          </a:graphicData>
        </a:graphic>
      </p:graphicFrame>
      <p:cxnSp>
        <p:nvCxnSpPr>
          <p:cNvPr id="6" name="Straight Connector 5"/>
          <p:cNvCxnSpPr/>
          <p:nvPr/>
        </p:nvCxnSpPr>
        <p:spPr>
          <a:xfrm>
            <a:off x="1115616" y="3717032"/>
            <a:ext cx="7344816"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7610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graphicEl>
                                              <a:chart seriesIdx="0" categoryIdx="-4" bldStep="series"/>
                                            </p:graphic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graphicEl>
                                              <a:chart seriesIdx="1" categoryIdx="-4" bldStep="series"/>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series"/>
        </p:bldSub>
      </p:bldGraphic>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EUROMOD - HHOT</a:t>
            </a:r>
            <a:endParaRPr lang="en-GB" dirty="0"/>
          </a:p>
        </p:txBody>
      </p:sp>
      <p:sp>
        <p:nvSpPr>
          <p:cNvPr id="3" name="Content Placeholder 2"/>
          <p:cNvSpPr>
            <a:spLocks noGrp="1"/>
          </p:cNvSpPr>
          <p:nvPr>
            <p:ph idx="1"/>
          </p:nvPr>
        </p:nvSpPr>
        <p:spPr>
          <a:xfrm>
            <a:off x="467544" y="1412776"/>
            <a:ext cx="8229600" cy="4525963"/>
          </a:xfrm>
        </p:spPr>
        <p:txBody>
          <a:bodyPr>
            <a:normAutofit fontScale="92500" lnSpcReduction="20000"/>
          </a:bodyPr>
          <a:lstStyle/>
          <a:p>
            <a:pPr>
              <a:spcAft>
                <a:spcPts val="1200"/>
              </a:spcAft>
            </a:pPr>
            <a:r>
              <a:rPr lang="en-GB" dirty="0" smtClean="0"/>
              <a:t>Tax-benefit </a:t>
            </a:r>
            <a:r>
              <a:rPr lang="en-GB" dirty="0" err="1" smtClean="0"/>
              <a:t>microsimulation</a:t>
            </a:r>
            <a:r>
              <a:rPr lang="en-GB" dirty="0" smtClean="0"/>
              <a:t> model for the EU</a:t>
            </a:r>
          </a:p>
          <a:p>
            <a:pPr>
              <a:spcAft>
                <a:spcPts val="1200"/>
              </a:spcAft>
            </a:pPr>
            <a:r>
              <a:rPr lang="en-GB" dirty="0" smtClean="0"/>
              <a:t>Many countries &amp; years, regular updates</a:t>
            </a:r>
          </a:p>
          <a:p>
            <a:pPr>
              <a:spcAft>
                <a:spcPts val="1200"/>
              </a:spcAft>
            </a:pPr>
            <a:r>
              <a:rPr lang="en-GB" dirty="0" smtClean="0"/>
              <a:t>Comparative framework =&gt; facilitates construction of comparable indicators</a:t>
            </a:r>
          </a:p>
          <a:p>
            <a:pPr>
              <a:spcAft>
                <a:spcPts val="1200"/>
              </a:spcAft>
            </a:pPr>
            <a:r>
              <a:rPr lang="en-GB" dirty="0" smtClean="0"/>
              <a:t>Covers complete sets of tax-benefit rules: the user has a lot of flexibility to define and modify the characteristics of the model families</a:t>
            </a:r>
          </a:p>
          <a:p>
            <a:pPr>
              <a:spcAft>
                <a:spcPts val="1200"/>
              </a:spcAft>
            </a:pPr>
            <a:r>
              <a:rPr lang="en-GB" dirty="0" smtClean="0"/>
              <a:t>Software designed to assess changes in tax-benefit rules: easy to simulate effects of a reform</a:t>
            </a:r>
          </a:p>
          <a:p>
            <a:pPr>
              <a:spcAft>
                <a:spcPts val="1200"/>
              </a:spcAft>
            </a:pPr>
            <a:endParaRPr lang="en-GB" dirty="0"/>
          </a:p>
        </p:txBody>
      </p:sp>
    </p:spTree>
    <p:extLst>
      <p:ext uri="{BB962C8B-B14F-4D97-AF65-F5344CB8AC3E}">
        <p14:creationId xmlns:p14="http://schemas.microsoft.com/office/powerpoint/2010/main" val="427863765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EUROMOD - HHOT</a:t>
            </a:r>
            <a:endParaRPr lang="en-GB" dirty="0"/>
          </a:p>
        </p:txBody>
      </p:sp>
      <p:sp>
        <p:nvSpPr>
          <p:cNvPr id="3" name="Content Placeholder 2"/>
          <p:cNvSpPr>
            <a:spLocks noGrp="1"/>
          </p:cNvSpPr>
          <p:nvPr>
            <p:ph idx="1"/>
          </p:nvPr>
        </p:nvSpPr>
        <p:spPr>
          <a:xfrm>
            <a:off x="457200" y="1268760"/>
            <a:ext cx="8229600" cy="4525963"/>
          </a:xfrm>
        </p:spPr>
        <p:txBody>
          <a:bodyPr>
            <a:normAutofit fontScale="92500" lnSpcReduction="20000"/>
          </a:bodyPr>
          <a:lstStyle/>
          <a:p>
            <a:r>
              <a:rPr lang="en-GB" dirty="0"/>
              <a:t>EUROMOD calculates direct </a:t>
            </a:r>
            <a:r>
              <a:rPr lang="en-GB" dirty="0" smtClean="0"/>
              <a:t>taxes (national and local), </a:t>
            </a:r>
            <a:r>
              <a:rPr lang="en-GB" dirty="0"/>
              <a:t>social contribution liabilities and entitlements to cash </a:t>
            </a:r>
            <a:r>
              <a:rPr lang="en-GB" dirty="0" smtClean="0"/>
              <a:t>benefits</a:t>
            </a:r>
          </a:p>
          <a:p>
            <a:pPr lvl="1"/>
            <a:r>
              <a:rPr lang="en-GB" dirty="0" smtClean="0"/>
              <a:t>Family benefits</a:t>
            </a:r>
          </a:p>
          <a:p>
            <a:pPr lvl="1"/>
            <a:r>
              <a:rPr lang="en-GB" dirty="0" smtClean="0"/>
              <a:t>Housing benefits</a:t>
            </a:r>
          </a:p>
          <a:p>
            <a:pPr lvl="1"/>
            <a:r>
              <a:rPr lang="en-GB" dirty="0" smtClean="0"/>
              <a:t>Social assistance</a:t>
            </a:r>
          </a:p>
          <a:p>
            <a:pPr lvl="1"/>
            <a:r>
              <a:rPr lang="en-GB" dirty="0" smtClean="0"/>
              <a:t>Unemployment  (+/-)</a:t>
            </a:r>
          </a:p>
          <a:p>
            <a:endParaRPr lang="en-GB" dirty="0" smtClean="0"/>
          </a:p>
          <a:p>
            <a:r>
              <a:rPr lang="en-GB" dirty="0" smtClean="0"/>
              <a:t>Taken from the data:</a:t>
            </a:r>
          </a:p>
          <a:p>
            <a:pPr lvl="1"/>
            <a:r>
              <a:rPr lang="en-GB" dirty="0" smtClean="0"/>
              <a:t>Sickness and disability benefits</a:t>
            </a:r>
          </a:p>
          <a:p>
            <a:pPr lvl="1"/>
            <a:r>
              <a:rPr lang="en-GB" dirty="0" smtClean="0"/>
              <a:t>pensions</a:t>
            </a:r>
            <a:endParaRPr lang="en-GB" dirty="0"/>
          </a:p>
        </p:txBody>
      </p:sp>
    </p:spTree>
    <p:extLst>
      <p:ext uri="{BB962C8B-B14F-4D97-AF65-F5344CB8AC3E}">
        <p14:creationId xmlns:p14="http://schemas.microsoft.com/office/powerpoint/2010/main" val="353954777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EUROMOD - HHOT</a:t>
            </a:r>
            <a:endParaRPr lang="en-GB" dirty="0"/>
          </a:p>
        </p:txBody>
      </p:sp>
      <p:sp>
        <p:nvSpPr>
          <p:cNvPr id="3" name="Content Placeholder 2"/>
          <p:cNvSpPr>
            <a:spLocks noGrp="1"/>
          </p:cNvSpPr>
          <p:nvPr>
            <p:ph idx="1"/>
          </p:nvPr>
        </p:nvSpPr>
        <p:spPr/>
        <p:txBody>
          <a:bodyPr>
            <a:normAutofit/>
          </a:bodyPr>
          <a:lstStyle/>
          <a:p>
            <a:pPr marL="914400" lvl="1" indent="-457200">
              <a:buFont typeface="+mj-lt"/>
              <a:buAutoNum type="arabicPeriod"/>
            </a:pPr>
            <a:r>
              <a:rPr lang="en-GB" dirty="0"/>
              <a:t>Define characteristics of model families (within EUROMOD)</a:t>
            </a:r>
          </a:p>
          <a:p>
            <a:pPr marL="914400" lvl="1" indent="-457200">
              <a:buFont typeface="+mj-lt"/>
              <a:buAutoNum type="arabicPeriod"/>
            </a:pPr>
            <a:r>
              <a:rPr lang="en-GB" dirty="0"/>
              <a:t>Generate data file</a:t>
            </a:r>
          </a:p>
          <a:p>
            <a:pPr marL="914400" lvl="1" indent="-457200">
              <a:buFont typeface="+mj-lt"/>
              <a:buAutoNum type="arabicPeriod"/>
            </a:pPr>
            <a:r>
              <a:rPr lang="en-GB" dirty="0"/>
              <a:t>Run EUROMOD to simulate taxes and benefits</a:t>
            </a:r>
          </a:p>
          <a:p>
            <a:pPr marL="914400" lvl="1" indent="-457200">
              <a:buFont typeface="+mj-lt"/>
              <a:buAutoNum type="arabicPeriod"/>
            </a:pPr>
            <a:r>
              <a:rPr lang="en-GB" dirty="0"/>
              <a:t>Display results in EUROMOD</a:t>
            </a:r>
          </a:p>
          <a:p>
            <a:pPr marL="914400" lvl="1" indent="-457200">
              <a:buFont typeface="+mj-lt"/>
              <a:buAutoNum type="arabicPeriod"/>
            </a:pPr>
            <a:r>
              <a:rPr lang="en-GB" dirty="0"/>
              <a:t>Analyse output data file</a:t>
            </a:r>
          </a:p>
          <a:p>
            <a:pPr marL="457200" lvl="1" indent="0">
              <a:buNone/>
            </a:pPr>
            <a:endParaRPr lang="en-GB" dirty="0"/>
          </a:p>
        </p:txBody>
      </p:sp>
    </p:spTree>
    <p:extLst>
      <p:ext uri="{BB962C8B-B14F-4D97-AF65-F5344CB8AC3E}">
        <p14:creationId xmlns:p14="http://schemas.microsoft.com/office/powerpoint/2010/main" val="302114798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Hypothetical simulations: Limitations </a:t>
            </a:r>
            <a:endParaRPr lang="en-GB" dirty="0"/>
          </a:p>
        </p:txBody>
      </p:sp>
      <p:sp>
        <p:nvSpPr>
          <p:cNvPr id="3" name="Content Placeholder 2"/>
          <p:cNvSpPr>
            <a:spLocks noGrp="1"/>
          </p:cNvSpPr>
          <p:nvPr>
            <p:ph idx="1"/>
          </p:nvPr>
        </p:nvSpPr>
        <p:spPr/>
        <p:txBody>
          <a:bodyPr>
            <a:normAutofit lnSpcReduction="10000"/>
          </a:bodyPr>
          <a:lstStyle/>
          <a:p>
            <a:pPr>
              <a:lnSpc>
                <a:spcPct val="150000"/>
              </a:lnSpc>
            </a:pPr>
            <a:r>
              <a:rPr lang="en-GB" sz="2600" dirty="0" smtClean="0"/>
              <a:t>Not for distributional analyses!!!</a:t>
            </a:r>
          </a:p>
          <a:p>
            <a:pPr>
              <a:lnSpc>
                <a:spcPct val="150000"/>
              </a:lnSpc>
            </a:pPr>
            <a:r>
              <a:rPr lang="en-GB" sz="2600" dirty="0" smtClean="0"/>
              <a:t>Different role of benefits in different countries</a:t>
            </a:r>
          </a:p>
          <a:p>
            <a:pPr>
              <a:lnSpc>
                <a:spcPct val="150000"/>
              </a:lnSpc>
            </a:pPr>
            <a:r>
              <a:rPr lang="en-GB" sz="2600" dirty="0" smtClean="0"/>
              <a:t>Housing costs &amp; comparability</a:t>
            </a:r>
          </a:p>
          <a:p>
            <a:pPr>
              <a:lnSpc>
                <a:spcPct val="150000"/>
              </a:lnSpc>
            </a:pPr>
            <a:r>
              <a:rPr lang="en-GB" sz="2600" dirty="0" smtClean="0"/>
              <a:t>Non-take up</a:t>
            </a:r>
          </a:p>
          <a:p>
            <a:pPr>
              <a:lnSpc>
                <a:spcPct val="150000"/>
              </a:lnSpc>
            </a:pPr>
            <a:r>
              <a:rPr lang="en-GB" sz="2600" dirty="0" smtClean="0"/>
              <a:t>Discretionary deviations from standard legislation</a:t>
            </a:r>
          </a:p>
          <a:p>
            <a:pPr>
              <a:lnSpc>
                <a:spcPct val="150000"/>
              </a:lnSpc>
            </a:pPr>
            <a:r>
              <a:rPr lang="en-GB" sz="2600" dirty="0" smtClean="0"/>
              <a:t>Means test: no info (in databases, not models!)</a:t>
            </a:r>
          </a:p>
          <a:p>
            <a:pPr>
              <a:lnSpc>
                <a:spcPct val="150000"/>
              </a:lnSpc>
            </a:pPr>
            <a:r>
              <a:rPr lang="en-GB" sz="2600" dirty="0" smtClean="0"/>
              <a:t>Coverage &amp; Representativeness vary</a:t>
            </a:r>
            <a:endParaRPr lang="en-GB" sz="2600" dirty="0"/>
          </a:p>
        </p:txBody>
      </p:sp>
    </p:spTree>
    <p:extLst>
      <p:ext uri="{BB962C8B-B14F-4D97-AF65-F5344CB8AC3E}">
        <p14:creationId xmlns:p14="http://schemas.microsoft.com/office/powerpoint/2010/main" val="146191839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Representativeness</a:t>
            </a:r>
            <a:endParaRPr lang="en-GB" dirty="0"/>
          </a:p>
        </p:txBody>
      </p:sp>
      <p:sp>
        <p:nvSpPr>
          <p:cNvPr id="3" name="Content Placeholder 2"/>
          <p:cNvSpPr>
            <a:spLocks noGrp="1"/>
          </p:cNvSpPr>
          <p:nvPr>
            <p:ph idx="1"/>
          </p:nvPr>
        </p:nvSpPr>
        <p:spPr/>
        <p:txBody>
          <a:bodyPr/>
          <a:lstStyle/>
          <a:p>
            <a:endParaRPr lang="en-GB"/>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84784"/>
            <a:ext cx="9190909" cy="55082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1780988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Representativeness</a:t>
            </a:r>
            <a:endParaRPr lang="en-GB"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430380"/>
            <a:ext cx="9144000" cy="54550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2424290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Data &amp; tools</a:t>
            </a:r>
            <a:endParaRPr lang="en-GB" dirty="0"/>
          </a:p>
        </p:txBody>
      </p:sp>
      <p:sp>
        <p:nvSpPr>
          <p:cNvPr id="3" name="Content Placeholder 2"/>
          <p:cNvSpPr>
            <a:spLocks noGrp="1"/>
          </p:cNvSpPr>
          <p:nvPr>
            <p:ph idx="1"/>
          </p:nvPr>
        </p:nvSpPr>
        <p:spPr>
          <a:xfrm>
            <a:off x="457200" y="1600200"/>
            <a:ext cx="8229600" cy="5257800"/>
          </a:xfrm>
        </p:spPr>
        <p:txBody>
          <a:bodyPr>
            <a:normAutofit fontScale="77500" lnSpcReduction="20000"/>
          </a:bodyPr>
          <a:lstStyle/>
          <a:p>
            <a:r>
              <a:rPr lang="en-GB" dirty="0" smtClean="0"/>
              <a:t>Databases:</a:t>
            </a:r>
          </a:p>
          <a:p>
            <a:pPr lvl="1"/>
            <a:r>
              <a:rPr lang="en-GB" dirty="0"/>
              <a:t>CSB-MIPI: </a:t>
            </a:r>
            <a:r>
              <a:rPr lang="en-GB" dirty="0">
                <a:hlinkClick r:id="rId2"/>
              </a:rPr>
              <a:t>http://</a:t>
            </a:r>
            <a:r>
              <a:rPr lang="en-GB" dirty="0" smtClean="0">
                <a:hlinkClick r:id="rId2"/>
              </a:rPr>
              <a:t>www.centrumvoorsociaalbeleid.be/index.php?q=node/3270</a:t>
            </a:r>
            <a:r>
              <a:rPr lang="en-GB" dirty="0" smtClean="0"/>
              <a:t> </a:t>
            </a:r>
          </a:p>
          <a:p>
            <a:pPr lvl="1"/>
            <a:r>
              <a:rPr lang="en-GB" dirty="0" smtClean="0"/>
              <a:t>SPIN (incl. SCIP &amp; </a:t>
            </a:r>
            <a:r>
              <a:rPr lang="en-GB" dirty="0" err="1" smtClean="0"/>
              <a:t>SaMip</a:t>
            </a:r>
            <a:r>
              <a:rPr lang="en-GB" dirty="0"/>
              <a:t>): </a:t>
            </a:r>
            <a:r>
              <a:rPr lang="en-GB" dirty="0">
                <a:hlinkClick r:id="rId3"/>
              </a:rPr>
              <a:t>http://www.sofi.su.se/spin</a:t>
            </a:r>
            <a:r>
              <a:rPr lang="en-GB" dirty="0" smtClean="0">
                <a:hlinkClick r:id="rId3"/>
              </a:rPr>
              <a:t>/</a:t>
            </a:r>
            <a:r>
              <a:rPr lang="en-GB" dirty="0" smtClean="0"/>
              <a:t>. </a:t>
            </a:r>
          </a:p>
          <a:p>
            <a:pPr lvl="1"/>
            <a:r>
              <a:rPr lang="en-GB" dirty="0" smtClean="0"/>
              <a:t>Theoretical net replacement rates (pensions, EC)</a:t>
            </a:r>
          </a:p>
          <a:p>
            <a:pPr lvl="1"/>
            <a:endParaRPr lang="en-GB" dirty="0"/>
          </a:p>
          <a:p>
            <a:r>
              <a:rPr lang="en-GB" dirty="0" smtClean="0"/>
              <a:t>Tools:</a:t>
            </a:r>
          </a:p>
          <a:p>
            <a:pPr lvl="1"/>
            <a:r>
              <a:rPr lang="en-GB" dirty="0" smtClean="0"/>
              <a:t>OECD Tax </a:t>
            </a:r>
            <a:r>
              <a:rPr lang="en-GB" dirty="0"/>
              <a:t>benefit calculator (</a:t>
            </a:r>
            <a:r>
              <a:rPr lang="en-GB" dirty="0">
                <a:hlinkClick r:id="rId4"/>
              </a:rPr>
              <a:t>http://</a:t>
            </a:r>
            <a:r>
              <a:rPr lang="en-GB" dirty="0" smtClean="0">
                <a:hlinkClick r:id="rId4"/>
              </a:rPr>
              <a:t>www.oecd.org/els/soc/benefitsandwagestax-benefitcalculator.htm</a:t>
            </a:r>
            <a:r>
              <a:rPr lang="en-GB" dirty="0" smtClean="0"/>
              <a:t>)</a:t>
            </a:r>
          </a:p>
          <a:p>
            <a:pPr lvl="1"/>
            <a:r>
              <a:rPr lang="en-GB" dirty="0" smtClean="0"/>
              <a:t>MOTYFF (</a:t>
            </a:r>
            <a:r>
              <a:rPr lang="en-GB" dirty="0">
                <a:hlinkClick r:id="rId5"/>
              </a:rPr>
              <a:t>http://econflemosi1.econ.kuleuven.ac.be/motyffui</a:t>
            </a:r>
            <a:r>
              <a:rPr lang="en-GB" dirty="0" smtClean="0">
                <a:hlinkClick r:id="rId5"/>
              </a:rPr>
              <a:t>/</a:t>
            </a:r>
            <a:r>
              <a:rPr lang="en-GB" dirty="0" smtClean="0"/>
              <a:t>)</a:t>
            </a:r>
            <a:endParaRPr lang="en-GB" dirty="0"/>
          </a:p>
          <a:p>
            <a:pPr lvl="1"/>
            <a:r>
              <a:rPr lang="en-GB" dirty="0" smtClean="0"/>
              <a:t>OECD </a:t>
            </a:r>
            <a:r>
              <a:rPr lang="en-GB" dirty="0"/>
              <a:t>Pension calculator (</a:t>
            </a:r>
            <a:r>
              <a:rPr lang="en-GB" dirty="0">
                <a:hlinkClick r:id="rId6"/>
              </a:rPr>
              <a:t>http://</a:t>
            </a:r>
            <a:r>
              <a:rPr lang="en-GB" dirty="0" smtClean="0">
                <a:hlinkClick r:id="rId6"/>
              </a:rPr>
              <a:t>www.oecd.org/els/public-pensions/pensionsataglancepensioncalculator.htm</a:t>
            </a:r>
            <a:r>
              <a:rPr lang="en-GB" dirty="0" smtClean="0"/>
              <a:t>)</a:t>
            </a:r>
          </a:p>
          <a:p>
            <a:pPr lvl="1"/>
            <a:r>
              <a:rPr lang="en-GB" dirty="0" smtClean="0"/>
              <a:t>EUROMOD: HHOT (under construction)</a:t>
            </a:r>
            <a:endParaRPr lang="en-GB" dirty="0"/>
          </a:p>
        </p:txBody>
      </p:sp>
    </p:spTree>
    <p:extLst>
      <p:ext uri="{BB962C8B-B14F-4D97-AF65-F5344CB8AC3E}">
        <p14:creationId xmlns:p14="http://schemas.microsoft.com/office/powerpoint/2010/main" val="242676139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MOTYFF</a:t>
            </a:r>
            <a:endParaRPr lang="en-GB" dirty="0"/>
          </a:p>
        </p:txBody>
      </p:sp>
      <p:sp>
        <p:nvSpPr>
          <p:cNvPr id="3" name="Content Placeholder 2"/>
          <p:cNvSpPr>
            <a:spLocks noGrp="1"/>
          </p:cNvSpPr>
          <p:nvPr>
            <p:ph idx="1"/>
          </p:nvPr>
        </p:nvSpPr>
        <p:spPr/>
        <p:txBody>
          <a:bodyPr>
            <a:normAutofit fontScale="92500" lnSpcReduction="10000"/>
          </a:bodyPr>
          <a:lstStyle/>
          <a:p>
            <a:pPr marL="0" indent="0">
              <a:buNone/>
            </a:pPr>
            <a:r>
              <a:rPr lang="en-GB" dirty="0" smtClean="0"/>
              <a:t>Do it yourself:</a:t>
            </a:r>
          </a:p>
          <a:p>
            <a:endParaRPr lang="en-GB" dirty="0"/>
          </a:p>
          <a:p>
            <a:pPr algn="just"/>
            <a:r>
              <a:rPr lang="en-GB" dirty="0"/>
              <a:t>MOTYFF (2013 policies</a:t>
            </a:r>
            <a:r>
              <a:rPr lang="en-GB" dirty="0" smtClean="0"/>
              <a:t>)</a:t>
            </a:r>
            <a:endParaRPr lang="en-GB" dirty="0"/>
          </a:p>
          <a:p>
            <a:pPr algn="just"/>
            <a:r>
              <a:rPr lang="en-GB" dirty="0">
                <a:hlinkClick r:id="rId2"/>
              </a:rPr>
              <a:t>http://econflemosi1.econ.kuleuven.ac.be/motyffui</a:t>
            </a:r>
            <a:r>
              <a:rPr lang="en-GB" dirty="0" smtClean="0">
                <a:hlinkClick r:id="rId2"/>
              </a:rPr>
              <a:t>/</a:t>
            </a:r>
            <a:endParaRPr lang="en-GB" dirty="0" smtClean="0"/>
          </a:p>
          <a:p>
            <a:pPr algn="just"/>
            <a:r>
              <a:rPr lang="en-GB" dirty="0" smtClean="0">
                <a:hlinkClick r:id="rId3"/>
              </a:rPr>
              <a:t>http://www.flemosi.be</a:t>
            </a:r>
            <a:r>
              <a:rPr lang="en-GB" dirty="0" smtClean="0"/>
              <a:t> </a:t>
            </a:r>
          </a:p>
          <a:p>
            <a:pPr algn="just"/>
            <a:endParaRPr lang="en-GB" dirty="0" smtClean="0"/>
          </a:p>
          <a:p>
            <a:pPr marL="0" indent="0" algn="just">
              <a:buNone/>
            </a:pPr>
            <a:r>
              <a:rPr lang="en-GB" dirty="0" smtClean="0"/>
              <a:t>Questions (only if for paper or work):</a:t>
            </a:r>
            <a:endParaRPr lang="en-GB" dirty="0"/>
          </a:p>
          <a:p>
            <a:pPr algn="just"/>
            <a:r>
              <a:rPr lang="en-GB" dirty="0" smtClean="0">
                <a:hlinkClick r:id="rId4"/>
              </a:rPr>
              <a:t>Tine.hufkens@uantwerpen.be</a:t>
            </a:r>
            <a:endParaRPr lang="en-GB" dirty="0"/>
          </a:p>
          <a:p>
            <a:endParaRPr lang="en-GB" dirty="0"/>
          </a:p>
        </p:txBody>
      </p:sp>
    </p:spTree>
    <p:extLst>
      <p:ext uri="{BB962C8B-B14F-4D97-AF65-F5344CB8AC3E}">
        <p14:creationId xmlns:p14="http://schemas.microsoft.com/office/powerpoint/2010/main" val="367134723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Assignment</a:t>
            </a:r>
            <a:endParaRPr lang="en-GB" dirty="0"/>
          </a:p>
        </p:txBody>
      </p:sp>
      <p:sp>
        <p:nvSpPr>
          <p:cNvPr id="3" name="Content Placeholder 2"/>
          <p:cNvSpPr>
            <a:spLocks noGrp="1"/>
          </p:cNvSpPr>
          <p:nvPr>
            <p:ph idx="1"/>
          </p:nvPr>
        </p:nvSpPr>
        <p:spPr>
          <a:xfrm>
            <a:off x="457200" y="1600200"/>
            <a:ext cx="8229600" cy="5069160"/>
          </a:xfrm>
        </p:spPr>
        <p:txBody>
          <a:bodyPr>
            <a:normAutofit fontScale="85000" lnSpcReduction="20000"/>
          </a:bodyPr>
          <a:lstStyle/>
          <a:p>
            <a:r>
              <a:rPr lang="en-GB" dirty="0" smtClean="0"/>
              <a:t>Simulate with MOTYFF the situation of a family (your family)</a:t>
            </a:r>
          </a:p>
          <a:p>
            <a:endParaRPr lang="en-GB" dirty="0" smtClean="0"/>
          </a:p>
          <a:p>
            <a:r>
              <a:rPr lang="en-GB" dirty="0" smtClean="0"/>
              <a:t>Simulate change in family composition (child born, child leaves the house)</a:t>
            </a:r>
          </a:p>
          <a:p>
            <a:endParaRPr lang="en-GB" dirty="0" smtClean="0"/>
          </a:p>
          <a:p>
            <a:r>
              <a:rPr lang="en-GB" dirty="0" smtClean="0"/>
              <a:t>Simulate change in employment status of one of the members</a:t>
            </a:r>
          </a:p>
          <a:p>
            <a:endParaRPr lang="en-GB" dirty="0"/>
          </a:p>
          <a:p>
            <a:r>
              <a:rPr lang="en-GB" dirty="0" smtClean="0"/>
              <a:t>Simulate policy change</a:t>
            </a:r>
          </a:p>
          <a:p>
            <a:endParaRPr lang="en-GB" dirty="0"/>
          </a:p>
          <a:p>
            <a:r>
              <a:rPr lang="en-GB" dirty="0" smtClean="0"/>
              <a:t>What can you learn from this?</a:t>
            </a:r>
            <a:endParaRPr lang="en-GB" dirty="0"/>
          </a:p>
        </p:txBody>
      </p:sp>
    </p:spTree>
    <p:extLst>
      <p:ext uri="{BB962C8B-B14F-4D97-AF65-F5344CB8AC3E}">
        <p14:creationId xmlns:p14="http://schemas.microsoft.com/office/powerpoint/2010/main" val="201544159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2. Measuring trends in real income levels</a:t>
            </a:r>
            <a:endParaRPr lang="en-GB" dirty="0"/>
          </a:p>
        </p:txBody>
      </p:sp>
      <p:sp>
        <p:nvSpPr>
          <p:cNvPr id="3" name="Content Placeholder 2"/>
          <p:cNvSpPr>
            <a:spLocks noGrp="1"/>
          </p:cNvSpPr>
          <p:nvPr>
            <p:ph idx="1"/>
          </p:nvPr>
        </p:nvSpPr>
        <p:spPr/>
        <p:txBody>
          <a:bodyPr/>
          <a:lstStyle/>
          <a:p>
            <a:r>
              <a:rPr lang="en-GB" dirty="0" smtClean="0"/>
              <a:t>Key question: how has the purchasing power of certain groups / income components (e.g. benefits) in the population evolved?</a:t>
            </a:r>
          </a:p>
          <a:p>
            <a:endParaRPr lang="en-GB" dirty="0"/>
          </a:p>
          <a:p>
            <a:endParaRPr lang="en-GB" dirty="0" smtClean="0"/>
          </a:p>
          <a:p>
            <a:r>
              <a:rPr lang="en-GB" dirty="0" smtClean="0"/>
              <a:t>Nominal trends: trends in ‘local’ prices</a:t>
            </a:r>
          </a:p>
          <a:p>
            <a:r>
              <a:rPr lang="en-GB" dirty="0" smtClean="0"/>
              <a:t>Real trends: trends in ‘fixed’ prices</a:t>
            </a:r>
            <a:endParaRPr lang="en-GB" dirty="0"/>
          </a:p>
        </p:txBody>
      </p:sp>
    </p:spTree>
    <p:extLst>
      <p:ext uri="{BB962C8B-B14F-4D97-AF65-F5344CB8AC3E}">
        <p14:creationId xmlns:p14="http://schemas.microsoft.com/office/powerpoint/2010/main" val="230274542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2. Measuring trends in real income levels</a:t>
            </a:r>
          </a:p>
        </p:txBody>
      </p:sp>
      <p:sp>
        <p:nvSpPr>
          <p:cNvPr id="3" name="Content Placeholder 2"/>
          <p:cNvSpPr>
            <a:spLocks noGrp="1"/>
          </p:cNvSpPr>
          <p:nvPr>
            <p:ph idx="1"/>
          </p:nvPr>
        </p:nvSpPr>
        <p:spPr>
          <a:xfrm>
            <a:off x="457200" y="1600200"/>
            <a:ext cx="8229600" cy="4637112"/>
          </a:xfrm>
        </p:spPr>
        <p:txBody>
          <a:bodyPr>
            <a:normAutofit fontScale="92500" lnSpcReduction="20000"/>
          </a:bodyPr>
          <a:lstStyle/>
          <a:p>
            <a:r>
              <a:rPr lang="en-GB" dirty="0" smtClean="0"/>
              <a:t>Purpose: assess to what extent the purchasing power of individuals or benefits change over time</a:t>
            </a:r>
          </a:p>
          <a:p>
            <a:endParaRPr lang="en-GB" dirty="0"/>
          </a:p>
          <a:p>
            <a:r>
              <a:rPr lang="en-GB" dirty="0" smtClean="0"/>
              <a:t>Basic approach: </a:t>
            </a:r>
          </a:p>
          <a:p>
            <a:pPr lvl="1"/>
            <a:r>
              <a:rPr lang="en-GB" dirty="0" smtClean="0"/>
              <a:t>identify a relevant basket of goods and services</a:t>
            </a:r>
          </a:p>
          <a:p>
            <a:pPr lvl="1"/>
            <a:r>
              <a:rPr lang="en-GB" dirty="0" smtClean="0"/>
              <a:t>Assess how its price has changed over time</a:t>
            </a:r>
          </a:p>
          <a:p>
            <a:endParaRPr lang="en-GB" dirty="0" smtClean="0"/>
          </a:p>
          <a:p>
            <a:r>
              <a:rPr lang="en-GB" dirty="0" smtClean="0"/>
              <a:t>But: </a:t>
            </a:r>
          </a:p>
          <a:p>
            <a:pPr lvl="1"/>
            <a:r>
              <a:rPr lang="en-GB" dirty="0" smtClean="0"/>
              <a:t>which basket of goods and services? </a:t>
            </a:r>
          </a:p>
          <a:p>
            <a:pPr lvl="1"/>
            <a:r>
              <a:rPr lang="en-GB" dirty="0" smtClean="0"/>
              <a:t>And how to weight the items in the basket?</a:t>
            </a:r>
          </a:p>
          <a:p>
            <a:pPr lvl="1"/>
            <a:endParaRPr lang="en-GB" dirty="0"/>
          </a:p>
        </p:txBody>
      </p:sp>
    </p:spTree>
    <p:extLst>
      <p:ext uri="{BB962C8B-B14F-4D97-AF65-F5344CB8AC3E}">
        <p14:creationId xmlns:p14="http://schemas.microsoft.com/office/powerpoint/2010/main" val="362740924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2. Measuring trends in real income levels</a:t>
            </a:r>
          </a:p>
        </p:txBody>
      </p:sp>
      <p:sp>
        <p:nvSpPr>
          <p:cNvPr id="3" name="Content Placeholder 2"/>
          <p:cNvSpPr>
            <a:spLocks noGrp="1"/>
          </p:cNvSpPr>
          <p:nvPr>
            <p:ph idx="1"/>
          </p:nvPr>
        </p:nvSpPr>
        <p:spPr>
          <a:xfrm>
            <a:off x="457200" y="1600200"/>
            <a:ext cx="8229600" cy="5141168"/>
          </a:xfrm>
        </p:spPr>
        <p:txBody>
          <a:bodyPr>
            <a:normAutofit/>
          </a:bodyPr>
          <a:lstStyle/>
          <a:p>
            <a:endParaRPr lang="en-GB" dirty="0" smtClean="0"/>
          </a:p>
          <a:p>
            <a:r>
              <a:rPr lang="en-GB" dirty="0" smtClean="0"/>
              <a:t>Challenges:</a:t>
            </a:r>
          </a:p>
          <a:p>
            <a:pPr lvl="1"/>
            <a:r>
              <a:rPr lang="en-GB" dirty="0" smtClean="0"/>
              <a:t>Substitution effects</a:t>
            </a:r>
          </a:p>
          <a:p>
            <a:pPr lvl="1"/>
            <a:r>
              <a:rPr lang="en-GB" dirty="0" smtClean="0"/>
              <a:t>New goods &amp; services / old goods and services</a:t>
            </a:r>
          </a:p>
          <a:p>
            <a:pPr lvl="1"/>
            <a:r>
              <a:rPr lang="en-GB" dirty="0" smtClean="0"/>
              <a:t>Changes in the quality of goods &amp; services</a:t>
            </a:r>
          </a:p>
          <a:p>
            <a:pPr lvl="1"/>
            <a:r>
              <a:rPr lang="en-GB" dirty="0" smtClean="0"/>
              <a:t>Heterogeneity of prices</a:t>
            </a:r>
          </a:p>
          <a:p>
            <a:pPr lvl="1"/>
            <a:r>
              <a:rPr lang="en-GB" dirty="0" smtClean="0"/>
              <a:t>Heterogeneity of consumption</a:t>
            </a:r>
          </a:p>
          <a:p>
            <a:pPr lvl="1"/>
            <a:endParaRPr lang="en-GB" dirty="0"/>
          </a:p>
        </p:txBody>
      </p:sp>
    </p:spTree>
    <p:extLst>
      <p:ext uri="{BB962C8B-B14F-4D97-AF65-F5344CB8AC3E}">
        <p14:creationId xmlns:p14="http://schemas.microsoft.com/office/powerpoint/2010/main" val="308010015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2. Measuring trends in real income levels</a:t>
            </a:r>
          </a:p>
        </p:txBody>
      </p:sp>
      <p:sp>
        <p:nvSpPr>
          <p:cNvPr id="3" name="Content Placeholder 2"/>
          <p:cNvSpPr>
            <a:spLocks noGrp="1"/>
          </p:cNvSpPr>
          <p:nvPr>
            <p:ph idx="1"/>
          </p:nvPr>
        </p:nvSpPr>
        <p:spPr/>
        <p:txBody>
          <a:bodyPr>
            <a:normAutofit fontScale="92500" lnSpcReduction="20000"/>
          </a:bodyPr>
          <a:lstStyle/>
          <a:p>
            <a:r>
              <a:rPr lang="en-GB" dirty="0" smtClean="0"/>
              <a:t>Etienne </a:t>
            </a:r>
            <a:r>
              <a:rPr lang="en-GB" dirty="0" err="1" smtClean="0"/>
              <a:t>Laspeyres</a:t>
            </a:r>
            <a:r>
              <a:rPr lang="en-GB" dirty="0" smtClean="0"/>
              <a:t> vs. Hermann </a:t>
            </a:r>
            <a:r>
              <a:rPr lang="en-GB" dirty="0" err="1" smtClean="0"/>
              <a:t>Paasche</a:t>
            </a:r>
            <a:endParaRPr lang="en-GB" dirty="0" smtClean="0"/>
          </a:p>
          <a:p>
            <a:endParaRPr lang="en-GB" dirty="0"/>
          </a:p>
          <a:p>
            <a:pPr marL="0" indent="0">
              <a:buNone/>
            </a:pPr>
            <a:r>
              <a:rPr lang="en-GB" dirty="0" err="1" smtClean="0"/>
              <a:t>Laspeyres</a:t>
            </a:r>
            <a:r>
              <a:rPr lang="en-GB" dirty="0"/>
              <a:t> index: </a:t>
            </a:r>
            <a:r>
              <a:rPr lang="en-GB" dirty="0">
                <a:hlinkClick r:id="rId2"/>
              </a:rPr>
              <a:t>https://</a:t>
            </a:r>
            <a:r>
              <a:rPr lang="en-GB" dirty="0" smtClean="0">
                <a:hlinkClick r:id="rId2"/>
              </a:rPr>
              <a:t>youtu.be/yBmaSYRtjBg?list=PLr3ti8G3MCuqzyWqVXNqqa3zmaLiJsMlO</a:t>
            </a:r>
            <a:endParaRPr lang="en-GB" dirty="0" smtClean="0"/>
          </a:p>
          <a:p>
            <a:pPr marL="0" indent="0">
              <a:buNone/>
            </a:pPr>
            <a:endParaRPr lang="en-GB" dirty="0" smtClean="0"/>
          </a:p>
          <a:p>
            <a:pPr marL="0" indent="0">
              <a:buNone/>
            </a:pPr>
            <a:r>
              <a:rPr lang="en-GB" dirty="0" err="1" smtClean="0"/>
              <a:t>Paasche</a:t>
            </a:r>
            <a:r>
              <a:rPr lang="en-GB" dirty="0" smtClean="0"/>
              <a:t> index:</a:t>
            </a:r>
          </a:p>
          <a:p>
            <a:pPr marL="0" indent="0">
              <a:buNone/>
            </a:pPr>
            <a:r>
              <a:rPr lang="en-GB" dirty="0">
                <a:hlinkClick r:id="rId3"/>
              </a:rPr>
              <a:t>https://</a:t>
            </a:r>
            <a:r>
              <a:rPr lang="en-GB" dirty="0" smtClean="0">
                <a:hlinkClick r:id="rId3"/>
              </a:rPr>
              <a:t>youtu.be/LR4-A6IvrFw?list=PLr3ti8G3MCuqzyWqVXNqqa3zmaLiJsMlO</a:t>
            </a:r>
            <a:endParaRPr lang="en-GB" dirty="0" smtClean="0"/>
          </a:p>
          <a:p>
            <a:endParaRPr lang="en-GB" dirty="0"/>
          </a:p>
        </p:txBody>
      </p:sp>
    </p:spTree>
    <p:extLst>
      <p:ext uri="{BB962C8B-B14F-4D97-AF65-F5344CB8AC3E}">
        <p14:creationId xmlns:p14="http://schemas.microsoft.com/office/powerpoint/2010/main" val="293845248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2. Measuring trends in real income levels</a:t>
            </a:r>
          </a:p>
        </p:txBody>
      </p:sp>
      <p:sp>
        <p:nvSpPr>
          <p:cNvPr id="3" name="Content Placeholder 2"/>
          <p:cNvSpPr>
            <a:spLocks noGrp="1"/>
          </p:cNvSpPr>
          <p:nvPr>
            <p:ph idx="1"/>
          </p:nvPr>
        </p:nvSpPr>
        <p:spPr>
          <a:xfrm>
            <a:off x="457200" y="4581128"/>
            <a:ext cx="8229600" cy="1545035"/>
          </a:xfrm>
        </p:spPr>
        <p:txBody>
          <a:bodyPr>
            <a:normAutofit fontScale="77500" lnSpcReduction="20000"/>
          </a:bodyPr>
          <a:lstStyle/>
          <a:p>
            <a:r>
              <a:rPr lang="en-GB" dirty="0" err="1" smtClean="0"/>
              <a:t>i</a:t>
            </a:r>
            <a:r>
              <a:rPr lang="en-GB" dirty="0" smtClean="0"/>
              <a:t> = goods and services</a:t>
            </a:r>
          </a:p>
          <a:p>
            <a:r>
              <a:rPr lang="en-GB" dirty="0" smtClean="0"/>
              <a:t>t = time</a:t>
            </a:r>
          </a:p>
          <a:p>
            <a:r>
              <a:rPr lang="en-GB" dirty="0" smtClean="0"/>
              <a:t>P = Price</a:t>
            </a:r>
          </a:p>
          <a:p>
            <a:r>
              <a:rPr lang="en-GB" dirty="0" smtClean="0"/>
              <a:t>q = quantities (weights)</a:t>
            </a:r>
            <a:endParaRPr lang="en-GB"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736" y="1811118"/>
            <a:ext cx="3271614" cy="2227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Oval 3"/>
          <p:cNvSpPr/>
          <p:nvPr/>
        </p:nvSpPr>
        <p:spPr>
          <a:xfrm>
            <a:off x="2987824" y="2708920"/>
            <a:ext cx="2479526" cy="72008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3063398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2. Measuring trends in real income levels</a:t>
            </a:r>
          </a:p>
        </p:txBody>
      </p:sp>
      <p:sp>
        <p:nvSpPr>
          <p:cNvPr id="3" name="Content Placeholder 2"/>
          <p:cNvSpPr>
            <a:spLocks noGrp="1"/>
          </p:cNvSpPr>
          <p:nvPr>
            <p:ph idx="1"/>
          </p:nvPr>
        </p:nvSpPr>
        <p:spPr>
          <a:xfrm>
            <a:off x="457200" y="4581128"/>
            <a:ext cx="8229600" cy="1545035"/>
          </a:xfrm>
        </p:spPr>
        <p:txBody>
          <a:bodyPr>
            <a:normAutofit fontScale="77500" lnSpcReduction="20000"/>
          </a:bodyPr>
          <a:lstStyle/>
          <a:p>
            <a:r>
              <a:rPr lang="en-GB" dirty="0" err="1" smtClean="0"/>
              <a:t>i</a:t>
            </a:r>
            <a:r>
              <a:rPr lang="en-GB" dirty="0" smtClean="0"/>
              <a:t> = goods and services</a:t>
            </a:r>
          </a:p>
          <a:p>
            <a:r>
              <a:rPr lang="en-GB" dirty="0" smtClean="0"/>
              <a:t>t = time</a:t>
            </a:r>
          </a:p>
          <a:p>
            <a:r>
              <a:rPr lang="en-GB" dirty="0" smtClean="0"/>
              <a:t>P = Price</a:t>
            </a:r>
          </a:p>
          <a:p>
            <a:r>
              <a:rPr lang="en-GB" dirty="0" smtClean="0"/>
              <a:t>q = quantities (weights)</a:t>
            </a:r>
            <a:endParaRPr lang="en-GB"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736" y="1811118"/>
            <a:ext cx="3271614" cy="2227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Oval 3"/>
          <p:cNvSpPr/>
          <p:nvPr/>
        </p:nvSpPr>
        <p:spPr>
          <a:xfrm>
            <a:off x="2843808" y="3318520"/>
            <a:ext cx="2623542" cy="72008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4793565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2. Measuring trends in real income levels</a:t>
            </a:r>
          </a:p>
        </p:txBody>
      </p:sp>
      <p:sp>
        <p:nvSpPr>
          <p:cNvPr id="3" name="Content Placeholder 2"/>
          <p:cNvSpPr>
            <a:spLocks noGrp="1"/>
          </p:cNvSpPr>
          <p:nvPr>
            <p:ph idx="1"/>
          </p:nvPr>
        </p:nvSpPr>
        <p:spPr>
          <a:xfrm>
            <a:off x="457200" y="1628800"/>
            <a:ext cx="8229600" cy="4497363"/>
          </a:xfrm>
        </p:spPr>
        <p:txBody>
          <a:bodyPr>
            <a:normAutofit/>
          </a:bodyPr>
          <a:lstStyle/>
          <a:p>
            <a:r>
              <a:rPr lang="en-GB" dirty="0" err="1" smtClean="0"/>
              <a:t>Laspeyres</a:t>
            </a:r>
            <a:r>
              <a:rPr lang="en-GB" dirty="0" smtClean="0"/>
              <a:t> index takes bundle of t(0) as starting point:</a:t>
            </a:r>
          </a:p>
          <a:p>
            <a:pPr lvl="1"/>
            <a:r>
              <a:rPr lang="en-GB" dirty="0" smtClean="0"/>
              <a:t>Ignores substitution effect: if a good becomes more expensive, we will exchange for another, cheaper alternative, with less than proportional utility loss</a:t>
            </a:r>
          </a:p>
          <a:p>
            <a:pPr lvl="1"/>
            <a:endParaRPr lang="en-GB" dirty="0" smtClean="0"/>
          </a:p>
          <a:p>
            <a:pPr marL="457200" lvl="1" indent="0">
              <a:buNone/>
            </a:pPr>
            <a:r>
              <a:rPr lang="en-GB" dirty="0" smtClean="0"/>
              <a:t>=&gt; overstates inflation </a:t>
            </a:r>
            <a:endParaRPr lang="en-GB" dirty="0"/>
          </a:p>
        </p:txBody>
      </p:sp>
    </p:spTree>
    <p:extLst>
      <p:ext uri="{BB962C8B-B14F-4D97-AF65-F5344CB8AC3E}">
        <p14:creationId xmlns:p14="http://schemas.microsoft.com/office/powerpoint/2010/main" val="314482486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43656" y="1916832"/>
            <a:ext cx="3523708" cy="21074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normAutofit fontScale="90000"/>
          </a:bodyPr>
          <a:lstStyle/>
          <a:p>
            <a:r>
              <a:rPr lang="en-GB" dirty="0"/>
              <a:t>2. Measuring trends in real income levels</a:t>
            </a:r>
          </a:p>
        </p:txBody>
      </p:sp>
      <p:sp>
        <p:nvSpPr>
          <p:cNvPr id="3" name="Content Placeholder 2"/>
          <p:cNvSpPr>
            <a:spLocks noGrp="1"/>
          </p:cNvSpPr>
          <p:nvPr>
            <p:ph idx="1"/>
          </p:nvPr>
        </p:nvSpPr>
        <p:spPr>
          <a:xfrm>
            <a:off x="457200" y="4581128"/>
            <a:ext cx="8229600" cy="1545035"/>
          </a:xfrm>
        </p:spPr>
        <p:txBody>
          <a:bodyPr>
            <a:normAutofit fontScale="77500" lnSpcReduction="20000"/>
          </a:bodyPr>
          <a:lstStyle/>
          <a:p>
            <a:r>
              <a:rPr lang="en-GB" dirty="0" err="1" smtClean="0"/>
              <a:t>i</a:t>
            </a:r>
            <a:r>
              <a:rPr lang="en-GB" dirty="0" smtClean="0"/>
              <a:t> = goods and services</a:t>
            </a:r>
          </a:p>
          <a:p>
            <a:r>
              <a:rPr lang="en-GB" dirty="0" smtClean="0"/>
              <a:t>t = time</a:t>
            </a:r>
          </a:p>
          <a:p>
            <a:r>
              <a:rPr lang="en-GB" dirty="0" smtClean="0"/>
              <a:t>P = Price</a:t>
            </a:r>
          </a:p>
          <a:p>
            <a:r>
              <a:rPr lang="en-GB" dirty="0" smtClean="0"/>
              <a:t>q = quantities (weights)</a:t>
            </a:r>
            <a:endParaRPr lang="en-GB" dirty="0"/>
          </a:p>
        </p:txBody>
      </p:sp>
      <p:sp>
        <p:nvSpPr>
          <p:cNvPr id="4" name="Oval 3"/>
          <p:cNvSpPr/>
          <p:nvPr/>
        </p:nvSpPr>
        <p:spPr>
          <a:xfrm>
            <a:off x="2987824" y="2708920"/>
            <a:ext cx="2479526" cy="72008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64649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43656" y="1916832"/>
            <a:ext cx="3523708" cy="21074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normAutofit fontScale="90000"/>
          </a:bodyPr>
          <a:lstStyle/>
          <a:p>
            <a:r>
              <a:rPr lang="en-GB" dirty="0"/>
              <a:t>2. Measuring trends in real income levels</a:t>
            </a:r>
          </a:p>
        </p:txBody>
      </p:sp>
      <p:sp>
        <p:nvSpPr>
          <p:cNvPr id="3" name="Content Placeholder 2"/>
          <p:cNvSpPr>
            <a:spLocks noGrp="1"/>
          </p:cNvSpPr>
          <p:nvPr>
            <p:ph idx="1"/>
          </p:nvPr>
        </p:nvSpPr>
        <p:spPr>
          <a:xfrm>
            <a:off x="457200" y="4581128"/>
            <a:ext cx="8229600" cy="1545035"/>
          </a:xfrm>
        </p:spPr>
        <p:txBody>
          <a:bodyPr>
            <a:normAutofit fontScale="77500" lnSpcReduction="20000"/>
          </a:bodyPr>
          <a:lstStyle/>
          <a:p>
            <a:r>
              <a:rPr lang="en-GB" dirty="0" err="1" smtClean="0"/>
              <a:t>i</a:t>
            </a:r>
            <a:r>
              <a:rPr lang="en-GB" dirty="0" smtClean="0"/>
              <a:t> = goods and services</a:t>
            </a:r>
          </a:p>
          <a:p>
            <a:r>
              <a:rPr lang="en-GB" dirty="0" smtClean="0"/>
              <a:t>t = time</a:t>
            </a:r>
          </a:p>
          <a:p>
            <a:r>
              <a:rPr lang="en-GB" dirty="0" smtClean="0"/>
              <a:t>P = Price</a:t>
            </a:r>
          </a:p>
          <a:p>
            <a:r>
              <a:rPr lang="en-GB" dirty="0" smtClean="0"/>
              <a:t>q = quantities (weights)</a:t>
            </a:r>
            <a:endParaRPr lang="en-GB" dirty="0"/>
          </a:p>
        </p:txBody>
      </p:sp>
      <p:sp>
        <p:nvSpPr>
          <p:cNvPr id="4" name="Oval 3"/>
          <p:cNvSpPr/>
          <p:nvPr/>
        </p:nvSpPr>
        <p:spPr>
          <a:xfrm>
            <a:off x="2843808" y="3318520"/>
            <a:ext cx="2623542" cy="72008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01039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2. Measuring trends in real income levels</a:t>
            </a:r>
          </a:p>
        </p:txBody>
      </p:sp>
      <p:sp>
        <p:nvSpPr>
          <p:cNvPr id="3" name="Content Placeholder 2"/>
          <p:cNvSpPr>
            <a:spLocks noGrp="1"/>
          </p:cNvSpPr>
          <p:nvPr>
            <p:ph idx="1"/>
          </p:nvPr>
        </p:nvSpPr>
        <p:spPr>
          <a:xfrm>
            <a:off x="457200" y="1628800"/>
            <a:ext cx="8229600" cy="4497363"/>
          </a:xfrm>
        </p:spPr>
        <p:txBody>
          <a:bodyPr>
            <a:normAutofit/>
          </a:bodyPr>
          <a:lstStyle/>
          <a:p>
            <a:r>
              <a:rPr lang="en-GB" dirty="0" err="1" smtClean="0"/>
              <a:t>Paasche</a:t>
            </a:r>
            <a:r>
              <a:rPr lang="en-GB" dirty="0" smtClean="0"/>
              <a:t> index takes bundle of t(1) as starting point:</a:t>
            </a:r>
          </a:p>
          <a:p>
            <a:pPr lvl="1"/>
            <a:r>
              <a:rPr lang="en-GB" dirty="0" smtClean="0"/>
              <a:t>Ignores substitution effect: the new bundle contains more of the goods with relatively lower inflation, and less than those with relatively higher</a:t>
            </a:r>
          </a:p>
          <a:p>
            <a:pPr marL="457200" lvl="1" indent="0">
              <a:buNone/>
            </a:pPr>
            <a:r>
              <a:rPr lang="en-GB" dirty="0" smtClean="0"/>
              <a:t>=&gt; understates inflation </a:t>
            </a:r>
            <a:endParaRPr lang="en-GB" dirty="0"/>
          </a:p>
        </p:txBody>
      </p:sp>
    </p:spTree>
    <p:extLst>
      <p:ext uri="{BB962C8B-B14F-4D97-AF65-F5344CB8AC3E}">
        <p14:creationId xmlns:p14="http://schemas.microsoft.com/office/powerpoint/2010/main" val="96228264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2. Measuring trends in real income levels</a:t>
            </a:r>
          </a:p>
        </p:txBody>
      </p:sp>
      <p:sp>
        <p:nvSpPr>
          <p:cNvPr id="3" name="Content Placeholder 2"/>
          <p:cNvSpPr>
            <a:spLocks noGrp="1"/>
          </p:cNvSpPr>
          <p:nvPr>
            <p:ph idx="1"/>
          </p:nvPr>
        </p:nvSpPr>
        <p:spPr/>
        <p:txBody>
          <a:bodyPr/>
          <a:lstStyle/>
          <a:p>
            <a:r>
              <a:rPr lang="en-GB" dirty="0" err="1" smtClean="0"/>
              <a:t>Hicksian</a:t>
            </a:r>
            <a:r>
              <a:rPr lang="en-GB" dirty="0" smtClean="0"/>
              <a:t> demand: what we would consume when prices change if our utility stays the same</a:t>
            </a:r>
          </a:p>
          <a:p>
            <a:r>
              <a:rPr lang="en-GB" dirty="0" err="1" smtClean="0"/>
              <a:t>Marshallian</a:t>
            </a:r>
            <a:r>
              <a:rPr lang="en-GB" dirty="0" smtClean="0"/>
              <a:t> demand: what we actually consume taking the income effect into account as a result of price changes.</a:t>
            </a:r>
            <a:endParaRPr lang="en-GB" dirty="0"/>
          </a:p>
        </p:txBody>
      </p:sp>
    </p:spTree>
    <p:extLst>
      <p:ext uri="{BB962C8B-B14F-4D97-AF65-F5344CB8AC3E}">
        <p14:creationId xmlns:p14="http://schemas.microsoft.com/office/powerpoint/2010/main" val="57494034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Consumer price index Belgium</a:t>
            </a:r>
            <a:endParaRPr lang="en-GB" dirty="0"/>
          </a:p>
        </p:txBody>
      </p:sp>
      <p:sp>
        <p:nvSpPr>
          <p:cNvPr id="3" name="Content Placeholder 2"/>
          <p:cNvSpPr>
            <a:spLocks noGrp="1"/>
          </p:cNvSpPr>
          <p:nvPr>
            <p:ph idx="1"/>
          </p:nvPr>
        </p:nvSpPr>
        <p:spPr/>
        <p:txBody>
          <a:bodyPr>
            <a:normAutofit fontScale="85000" lnSpcReduction="20000"/>
          </a:bodyPr>
          <a:lstStyle/>
          <a:p>
            <a:r>
              <a:rPr lang="en-GB" dirty="0" smtClean="0"/>
              <a:t>Weights of product categories: Household budget survey (</a:t>
            </a:r>
            <a:r>
              <a:rPr lang="en-GB" dirty="0" err="1" smtClean="0"/>
              <a:t>HuishoudBudgetOnderzoek</a:t>
            </a:r>
            <a:r>
              <a:rPr lang="en-GB" dirty="0" smtClean="0"/>
              <a:t>, HBO)</a:t>
            </a:r>
          </a:p>
          <a:p>
            <a:endParaRPr lang="en-GB" dirty="0" smtClean="0"/>
          </a:p>
          <a:p>
            <a:r>
              <a:rPr lang="en-GB" dirty="0" smtClean="0"/>
              <a:t>Two-yearly</a:t>
            </a:r>
          </a:p>
          <a:p>
            <a:endParaRPr lang="en-GB" dirty="0" smtClean="0"/>
          </a:p>
          <a:p>
            <a:r>
              <a:rPr lang="en-GB" dirty="0" smtClean="0"/>
              <a:t>Diaries of household consumption expenditures</a:t>
            </a:r>
          </a:p>
          <a:p>
            <a:endParaRPr lang="en-GB" dirty="0" smtClean="0"/>
          </a:p>
          <a:p>
            <a:r>
              <a:rPr lang="en-GB" dirty="0" smtClean="0"/>
              <a:t>About 6,000 households (but very low response of 17%, from LFS)</a:t>
            </a:r>
          </a:p>
          <a:p>
            <a:endParaRPr lang="en-GB" dirty="0"/>
          </a:p>
          <a:p>
            <a:r>
              <a:rPr lang="en-GB" dirty="0" smtClean="0"/>
              <a:t>Focus on average consumption pattern</a:t>
            </a:r>
          </a:p>
          <a:p>
            <a:endParaRPr lang="en-GB" dirty="0"/>
          </a:p>
        </p:txBody>
      </p:sp>
    </p:spTree>
    <p:extLst>
      <p:ext uri="{BB962C8B-B14F-4D97-AF65-F5344CB8AC3E}">
        <p14:creationId xmlns:p14="http://schemas.microsoft.com/office/powerpoint/2010/main" val="232575404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Consumer price index Belgium</a:t>
            </a:r>
            <a:endParaRPr lang="en-GB" dirty="0"/>
          </a:p>
        </p:txBody>
      </p:sp>
      <p:sp>
        <p:nvSpPr>
          <p:cNvPr id="3" name="Content Placeholder 2"/>
          <p:cNvSpPr>
            <a:spLocks noGrp="1"/>
          </p:cNvSpPr>
          <p:nvPr>
            <p:ph idx="1"/>
          </p:nvPr>
        </p:nvSpPr>
        <p:spPr/>
        <p:txBody>
          <a:bodyPr/>
          <a:lstStyle/>
          <a:p>
            <a:r>
              <a:rPr lang="en-GB" dirty="0" smtClean="0"/>
              <a:t>Since 2014: Chained </a:t>
            </a:r>
            <a:r>
              <a:rPr lang="en-GB" dirty="0" err="1" smtClean="0"/>
              <a:t>Laspeyres</a:t>
            </a:r>
            <a:r>
              <a:rPr lang="en-GB" dirty="0" smtClean="0"/>
              <a:t> Index (weights change more frequently)</a:t>
            </a:r>
          </a:p>
          <a:p>
            <a:endParaRPr lang="en-GB" dirty="0"/>
          </a:p>
          <a:p>
            <a:r>
              <a:rPr lang="en-GB" dirty="0" smtClean="0"/>
              <a:t>At product level: now Jevons index, in contrast to </a:t>
            </a:r>
            <a:r>
              <a:rPr lang="en-GB" dirty="0" err="1" smtClean="0"/>
              <a:t>Dutot’s</a:t>
            </a:r>
            <a:r>
              <a:rPr lang="en-GB" dirty="0" smtClean="0"/>
              <a:t> index before</a:t>
            </a:r>
            <a:endParaRPr lang="en-GB" dirty="0"/>
          </a:p>
        </p:txBody>
      </p:sp>
    </p:spTree>
    <p:extLst>
      <p:ext uri="{BB962C8B-B14F-4D97-AF65-F5344CB8AC3E}">
        <p14:creationId xmlns:p14="http://schemas.microsoft.com/office/powerpoint/2010/main" val="385705731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Consumer Price Index Belgium</a:t>
            </a:r>
            <a:endParaRPr lang="en-GB" dirty="0"/>
          </a:p>
        </p:txBody>
      </p:sp>
      <p:sp>
        <p:nvSpPr>
          <p:cNvPr id="3" name="Content Placeholder 2"/>
          <p:cNvSpPr>
            <a:spLocks noGrp="1"/>
          </p:cNvSpPr>
          <p:nvPr>
            <p:ph idx="1"/>
          </p:nvPr>
        </p:nvSpPr>
        <p:spPr/>
        <p:txBody>
          <a:bodyPr>
            <a:normAutofit fontScale="92500" lnSpcReduction="10000"/>
          </a:bodyPr>
          <a:lstStyle/>
          <a:p>
            <a:r>
              <a:rPr lang="en-GB" dirty="0" err="1" smtClean="0"/>
              <a:t>Dutot’s</a:t>
            </a:r>
            <a:r>
              <a:rPr lang="en-GB" dirty="0" smtClean="0"/>
              <a:t> Index:</a:t>
            </a:r>
          </a:p>
          <a:p>
            <a:endParaRPr lang="en-GB" dirty="0"/>
          </a:p>
          <a:p>
            <a:endParaRPr lang="en-GB" dirty="0" smtClean="0"/>
          </a:p>
          <a:p>
            <a:endParaRPr lang="en-GB" dirty="0"/>
          </a:p>
          <a:p>
            <a:endParaRPr lang="en-GB" dirty="0" smtClean="0"/>
          </a:p>
          <a:p>
            <a:endParaRPr lang="en-GB" dirty="0"/>
          </a:p>
          <a:p>
            <a:r>
              <a:rPr lang="en-GB" dirty="0" smtClean="0"/>
              <a:t>The more expensive the product, the higher the (implicit) weight given to the same proportional increase in price</a:t>
            </a:r>
          </a:p>
          <a:p>
            <a:endParaRPr lang="en-GB" dirty="0" smtClean="0"/>
          </a:p>
          <a:p>
            <a:endParaRPr lang="en-GB"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33369" y="3005138"/>
            <a:ext cx="4138831" cy="12879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6191672" y="6471931"/>
            <a:ext cx="2952328" cy="369332"/>
          </a:xfrm>
          <a:prstGeom prst="rect">
            <a:avLst/>
          </a:prstGeom>
          <a:noFill/>
        </p:spPr>
        <p:txBody>
          <a:bodyPr wrap="square" rtlCol="0">
            <a:spAutoFit/>
          </a:bodyPr>
          <a:lstStyle/>
          <a:p>
            <a:r>
              <a:rPr lang="en-GB" dirty="0" smtClean="0"/>
              <a:t>Source: Equation: Wikipedia</a:t>
            </a:r>
            <a:endParaRPr lang="en-GB" dirty="0"/>
          </a:p>
        </p:txBody>
      </p:sp>
    </p:spTree>
    <p:extLst>
      <p:ext uri="{BB962C8B-B14F-4D97-AF65-F5344CB8AC3E}">
        <p14:creationId xmlns:p14="http://schemas.microsoft.com/office/powerpoint/2010/main" val="193050906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Consumer Price Index Belgium</a:t>
            </a:r>
            <a:endParaRPr lang="en-GB" dirty="0"/>
          </a:p>
        </p:txBody>
      </p:sp>
      <p:sp>
        <p:nvSpPr>
          <p:cNvPr id="3" name="Content Placeholder 2"/>
          <p:cNvSpPr>
            <a:spLocks noGrp="1"/>
          </p:cNvSpPr>
          <p:nvPr>
            <p:ph idx="1"/>
          </p:nvPr>
        </p:nvSpPr>
        <p:spPr/>
        <p:txBody>
          <a:bodyPr>
            <a:normAutofit lnSpcReduction="10000"/>
          </a:bodyPr>
          <a:lstStyle/>
          <a:p>
            <a:r>
              <a:rPr lang="en-GB" dirty="0" smtClean="0"/>
              <a:t>Jevons Index:</a:t>
            </a:r>
          </a:p>
          <a:p>
            <a:endParaRPr lang="en-GB" dirty="0"/>
          </a:p>
          <a:p>
            <a:endParaRPr lang="en-GB" dirty="0" smtClean="0"/>
          </a:p>
          <a:p>
            <a:endParaRPr lang="en-GB" dirty="0"/>
          </a:p>
          <a:p>
            <a:endParaRPr lang="en-GB" dirty="0" smtClean="0"/>
          </a:p>
          <a:p>
            <a:endParaRPr lang="en-GB" dirty="0"/>
          </a:p>
          <a:p>
            <a:r>
              <a:rPr lang="en-GB" dirty="0" smtClean="0"/>
              <a:t>Each product same weight, but what if price falls to zero?</a:t>
            </a:r>
          </a:p>
          <a:p>
            <a:endParaRPr lang="en-GB" dirty="0" smtClean="0"/>
          </a:p>
          <a:p>
            <a:endParaRPr lang="en-GB"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7744" y="2483386"/>
            <a:ext cx="4234398" cy="17377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940152" y="6471931"/>
            <a:ext cx="2952328" cy="369332"/>
          </a:xfrm>
          <a:prstGeom prst="rect">
            <a:avLst/>
          </a:prstGeom>
          <a:noFill/>
        </p:spPr>
        <p:txBody>
          <a:bodyPr wrap="square" rtlCol="0">
            <a:spAutoFit/>
          </a:bodyPr>
          <a:lstStyle/>
          <a:p>
            <a:r>
              <a:rPr lang="en-GB" dirty="0" smtClean="0"/>
              <a:t>Source: Equation: Wikipedia</a:t>
            </a:r>
            <a:endParaRPr lang="en-GB" dirty="0"/>
          </a:p>
        </p:txBody>
      </p:sp>
    </p:spTree>
    <p:extLst>
      <p:ext uri="{BB962C8B-B14F-4D97-AF65-F5344CB8AC3E}">
        <p14:creationId xmlns:p14="http://schemas.microsoft.com/office/powerpoint/2010/main" val="94176478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Consumer price indices in Belgium</a:t>
            </a: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t>Consumer price index (CPI)</a:t>
            </a:r>
          </a:p>
          <a:p>
            <a:endParaRPr lang="en-GB" dirty="0" smtClean="0"/>
          </a:p>
          <a:p>
            <a:r>
              <a:rPr lang="en-GB" dirty="0" smtClean="0"/>
              <a:t>Health index (</a:t>
            </a:r>
            <a:r>
              <a:rPr lang="en-GB" dirty="0" err="1" smtClean="0"/>
              <a:t>gezondheidsindex</a:t>
            </a:r>
            <a:r>
              <a:rPr lang="en-GB" dirty="0" smtClean="0"/>
              <a:t>) </a:t>
            </a:r>
          </a:p>
          <a:p>
            <a:pPr lvl="1"/>
            <a:r>
              <a:rPr lang="en-GB" dirty="0" smtClean="0"/>
              <a:t>CPI - </a:t>
            </a:r>
            <a:r>
              <a:rPr lang="nl-BE" dirty="0"/>
              <a:t>alcoholische </a:t>
            </a:r>
            <a:r>
              <a:rPr lang="nl-BE" dirty="0" smtClean="0"/>
              <a:t>dranken, tabakswaren </a:t>
            </a:r>
            <a:r>
              <a:rPr lang="nl-BE" dirty="0"/>
              <a:t>en motorbrandstoffen, </a:t>
            </a:r>
            <a:r>
              <a:rPr lang="nl-BE" dirty="0" smtClean="0"/>
              <a:t>met uitzondering </a:t>
            </a:r>
            <a:r>
              <a:rPr lang="nl-BE" dirty="0"/>
              <a:t>van LPG</a:t>
            </a:r>
            <a:endParaRPr lang="en-GB" dirty="0" smtClean="0"/>
          </a:p>
          <a:p>
            <a:endParaRPr lang="en-GB" dirty="0" smtClean="0"/>
          </a:p>
          <a:p>
            <a:r>
              <a:rPr lang="en-GB" dirty="0" smtClean="0"/>
              <a:t>Averaged health index (</a:t>
            </a:r>
            <a:r>
              <a:rPr lang="en-GB" dirty="0" err="1" smtClean="0"/>
              <a:t>afgevlakte</a:t>
            </a:r>
            <a:r>
              <a:rPr lang="en-GB" dirty="0" smtClean="0"/>
              <a:t> </a:t>
            </a:r>
            <a:r>
              <a:rPr lang="en-GB" dirty="0" err="1" smtClean="0"/>
              <a:t>gezondheidsindex</a:t>
            </a:r>
            <a:r>
              <a:rPr lang="en-GB" dirty="0" smtClean="0"/>
              <a:t>)</a:t>
            </a:r>
          </a:p>
          <a:p>
            <a:endParaRPr lang="en-GB" dirty="0"/>
          </a:p>
          <a:p>
            <a:r>
              <a:rPr lang="en-GB" dirty="0" err="1" smtClean="0"/>
              <a:t>Spilindex</a:t>
            </a:r>
            <a:endParaRPr lang="en-GB" dirty="0" smtClean="0"/>
          </a:p>
        </p:txBody>
      </p:sp>
    </p:spTree>
    <p:extLst>
      <p:ext uri="{BB962C8B-B14F-4D97-AF65-F5344CB8AC3E}">
        <p14:creationId xmlns:p14="http://schemas.microsoft.com/office/powerpoint/2010/main" val="410837980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Consumer Price indices Belgium</a:t>
            </a:r>
            <a:endParaRPr lang="en-GB" dirty="0"/>
          </a:p>
        </p:txBody>
      </p:sp>
      <p:sp>
        <p:nvSpPr>
          <p:cNvPr id="3" name="Content Placeholder 2"/>
          <p:cNvSpPr>
            <a:spLocks noGrp="1"/>
          </p:cNvSpPr>
          <p:nvPr>
            <p:ph idx="1"/>
          </p:nvPr>
        </p:nvSpPr>
        <p:spPr>
          <a:xfrm>
            <a:off x="457200" y="5733256"/>
            <a:ext cx="8229600" cy="392907"/>
          </a:xfrm>
        </p:spPr>
        <p:txBody>
          <a:bodyPr>
            <a:normAutofit fontScale="70000" lnSpcReduction="20000"/>
          </a:bodyPr>
          <a:lstStyle/>
          <a:p>
            <a:pPr marL="0" indent="0">
              <a:buNone/>
            </a:pPr>
            <a:r>
              <a:rPr lang="en-GB" dirty="0" smtClean="0"/>
              <a:t>Source: FOD </a:t>
            </a:r>
            <a:r>
              <a:rPr lang="en-GB" dirty="0" err="1" smtClean="0"/>
              <a:t>Economie</a:t>
            </a:r>
            <a:r>
              <a:rPr lang="en-GB" dirty="0" smtClean="0"/>
              <a:t>, own calculations</a:t>
            </a:r>
            <a:endParaRPr lang="en-GB" dirty="0"/>
          </a:p>
        </p:txBody>
      </p:sp>
      <p:graphicFrame>
        <p:nvGraphicFramePr>
          <p:cNvPr id="4" name="Chart 3"/>
          <p:cNvGraphicFramePr>
            <a:graphicFrameLocks/>
          </p:cNvGraphicFramePr>
          <p:nvPr>
            <p:extLst>
              <p:ext uri="{D42A27DB-BD31-4B8C-83A1-F6EECF244321}">
                <p14:modId xmlns:p14="http://schemas.microsoft.com/office/powerpoint/2010/main" val="3441081437"/>
              </p:ext>
            </p:extLst>
          </p:nvPr>
        </p:nvGraphicFramePr>
        <p:xfrm>
          <a:off x="179512" y="1412776"/>
          <a:ext cx="8856984" cy="424847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082495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2. Measuring real changes over time</a:t>
            </a:r>
            <a:endParaRPr lang="en-GB" dirty="0"/>
          </a:p>
        </p:txBody>
      </p:sp>
      <p:sp>
        <p:nvSpPr>
          <p:cNvPr id="3" name="Content Placeholder 2"/>
          <p:cNvSpPr>
            <a:spLocks noGrp="1"/>
          </p:cNvSpPr>
          <p:nvPr>
            <p:ph idx="1"/>
          </p:nvPr>
        </p:nvSpPr>
        <p:spPr/>
        <p:txBody>
          <a:bodyPr/>
          <a:lstStyle/>
          <a:p>
            <a:r>
              <a:rPr lang="en-GB" dirty="0" smtClean="0"/>
              <a:t>Assignment: Calculate real trend in gross income, expressed in currency of 2013; and as index with 2010 = 100.</a:t>
            </a:r>
          </a:p>
          <a:p>
            <a:endParaRPr lang="en-GB" dirty="0" smtClean="0"/>
          </a:p>
          <a:p>
            <a:endParaRPr lang="en-GB" dirty="0"/>
          </a:p>
          <a:p>
            <a:endParaRPr lang="en-GB" dirty="0"/>
          </a:p>
        </p:txBody>
      </p:sp>
      <p:graphicFrame>
        <p:nvGraphicFramePr>
          <p:cNvPr id="4" name="Table 3"/>
          <p:cNvGraphicFramePr>
            <a:graphicFrameLocks noGrp="1"/>
          </p:cNvGraphicFramePr>
          <p:nvPr>
            <p:extLst>
              <p:ext uri="{D42A27DB-BD31-4B8C-83A1-F6EECF244321}">
                <p14:modId xmlns:p14="http://schemas.microsoft.com/office/powerpoint/2010/main" val="809294380"/>
              </p:ext>
            </p:extLst>
          </p:nvPr>
        </p:nvGraphicFramePr>
        <p:xfrm>
          <a:off x="179513" y="3429000"/>
          <a:ext cx="8712966" cy="2743200"/>
        </p:xfrm>
        <a:graphic>
          <a:graphicData uri="http://schemas.openxmlformats.org/drawingml/2006/table">
            <a:tbl>
              <a:tblPr firstRow="1" bandRow="1">
                <a:tableStyleId>{5C22544A-7EE6-4342-B048-85BDC9FD1C3A}</a:tableStyleId>
              </a:tblPr>
              <a:tblGrid>
                <a:gridCol w="2723206"/>
                <a:gridCol w="1497440"/>
                <a:gridCol w="1497440"/>
                <a:gridCol w="1497440"/>
                <a:gridCol w="1497440"/>
              </a:tblGrid>
              <a:tr h="351514">
                <a:tc>
                  <a:txBody>
                    <a:bodyPr/>
                    <a:lstStyle/>
                    <a:p>
                      <a:endParaRPr lang="en-GB" sz="1800" dirty="0">
                        <a:latin typeface="Arial" pitchFamily="34" charset="0"/>
                        <a:cs typeface="Arial" pitchFamily="34" charset="0"/>
                      </a:endParaRPr>
                    </a:p>
                  </a:txBody>
                  <a:tcPr/>
                </a:tc>
                <a:tc>
                  <a:txBody>
                    <a:bodyPr/>
                    <a:lstStyle/>
                    <a:p>
                      <a:r>
                        <a:rPr lang="en-GB" sz="1800" dirty="0" smtClean="0">
                          <a:latin typeface="Arial" pitchFamily="34" charset="0"/>
                          <a:cs typeface="Arial" pitchFamily="34" charset="0"/>
                        </a:rPr>
                        <a:t>2010</a:t>
                      </a:r>
                      <a:endParaRPr lang="en-GB" sz="1800" dirty="0">
                        <a:latin typeface="Arial" pitchFamily="34" charset="0"/>
                        <a:cs typeface="Arial" pitchFamily="34" charset="0"/>
                      </a:endParaRPr>
                    </a:p>
                  </a:txBody>
                  <a:tcPr/>
                </a:tc>
                <a:tc>
                  <a:txBody>
                    <a:bodyPr/>
                    <a:lstStyle/>
                    <a:p>
                      <a:r>
                        <a:rPr lang="en-GB" sz="1800" dirty="0" smtClean="0">
                          <a:latin typeface="Arial" pitchFamily="34" charset="0"/>
                          <a:cs typeface="Arial" pitchFamily="34" charset="0"/>
                        </a:rPr>
                        <a:t>2011</a:t>
                      </a:r>
                      <a:endParaRPr lang="en-GB" sz="1800" dirty="0">
                        <a:latin typeface="Arial" pitchFamily="34" charset="0"/>
                        <a:cs typeface="Arial" pitchFamily="34" charset="0"/>
                      </a:endParaRPr>
                    </a:p>
                  </a:txBody>
                  <a:tcPr/>
                </a:tc>
                <a:tc>
                  <a:txBody>
                    <a:bodyPr/>
                    <a:lstStyle/>
                    <a:p>
                      <a:r>
                        <a:rPr lang="en-GB" sz="1800" dirty="0" smtClean="0">
                          <a:latin typeface="Arial" pitchFamily="34" charset="0"/>
                          <a:cs typeface="Arial" pitchFamily="34" charset="0"/>
                        </a:rPr>
                        <a:t>2012</a:t>
                      </a:r>
                      <a:endParaRPr lang="en-GB" sz="1800" dirty="0">
                        <a:latin typeface="Arial" pitchFamily="34" charset="0"/>
                        <a:cs typeface="Arial" pitchFamily="34" charset="0"/>
                      </a:endParaRPr>
                    </a:p>
                  </a:txBody>
                  <a:tcPr/>
                </a:tc>
                <a:tc>
                  <a:txBody>
                    <a:bodyPr/>
                    <a:lstStyle/>
                    <a:p>
                      <a:r>
                        <a:rPr lang="en-GB" sz="1800" dirty="0" smtClean="0">
                          <a:latin typeface="Arial" pitchFamily="34" charset="0"/>
                          <a:cs typeface="Arial" pitchFamily="34" charset="0"/>
                        </a:rPr>
                        <a:t>2013</a:t>
                      </a:r>
                      <a:endParaRPr lang="en-GB" sz="1800" dirty="0">
                        <a:latin typeface="Arial" pitchFamily="34" charset="0"/>
                        <a:cs typeface="Arial" pitchFamily="34" charset="0"/>
                      </a:endParaRPr>
                    </a:p>
                  </a:txBody>
                  <a:tcPr/>
                </a:tc>
              </a:tr>
              <a:tr h="351514">
                <a:tc>
                  <a:txBody>
                    <a:bodyPr/>
                    <a:lstStyle/>
                    <a:p>
                      <a:r>
                        <a:rPr lang="en-GB" sz="1800" dirty="0" smtClean="0">
                          <a:latin typeface="Arial" pitchFamily="34" charset="0"/>
                          <a:cs typeface="Arial" pitchFamily="34" charset="0"/>
                        </a:rPr>
                        <a:t>Gross income (EUR)</a:t>
                      </a:r>
                      <a:endParaRPr lang="en-GB" sz="1800" dirty="0">
                        <a:latin typeface="Arial" pitchFamily="34" charset="0"/>
                        <a:cs typeface="Arial" pitchFamily="34" charset="0"/>
                      </a:endParaRPr>
                    </a:p>
                  </a:txBody>
                  <a:tcPr/>
                </a:tc>
                <a:tc>
                  <a:txBody>
                    <a:bodyPr/>
                    <a:lstStyle/>
                    <a:p>
                      <a:pPr algn="ctr"/>
                      <a:r>
                        <a:rPr lang="en-GB" sz="1800" dirty="0" smtClean="0">
                          <a:latin typeface="Arial" pitchFamily="34" charset="0"/>
                          <a:cs typeface="Arial" pitchFamily="34" charset="0"/>
                        </a:rPr>
                        <a:t>500</a:t>
                      </a:r>
                      <a:endParaRPr lang="en-GB" sz="1800" dirty="0">
                        <a:latin typeface="Arial" pitchFamily="34" charset="0"/>
                        <a:cs typeface="Arial" pitchFamily="34" charset="0"/>
                      </a:endParaRPr>
                    </a:p>
                  </a:txBody>
                  <a:tcPr/>
                </a:tc>
                <a:tc>
                  <a:txBody>
                    <a:bodyPr/>
                    <a:lstStyle/>
                    <a:p>
                      <a:pPr algn="ctr"/>
                      <a:r>
                        <a:rPr lang="en-GB" sz="1800" dirty="0" smtClean="0">
                          <a:latin typeface="Arial" pitchFamily="34" charset="0"/>
                          <a:cs typeface="Arial" pitchFamily="34" charset="0"/>
                        </a:rPr>
                        <a:t>520</a:t>
                      </a:r>
                      <a:endParaRPr lang="en-GB" sz="1800" dirty="0">
                        <a:latin typeface="Arial" pitchFamily="34" charset="0"/>
                        <a:cs typeface="Arial" pitchFamily="34" charset="0"/>
                      </a:endParaRPr>
                    </a:p>
                  </a:txBody>
                  <a:tcPr/>
                </a:tc>
                <a:tc>
                  <a:txBody>
                    <a:bodyPr/>
                    <a:lstStyle/>
                    <a:p>
                      <a:pPr algn="ctr"/>
                      <a:r>
                        <a:rPr lang="en-GB" sz="1800" dirty="0" smtClean="0">
                          <a:latin typeface="Arial" pitchFamily="34" charset="0"/>
                          <a:cs typeface="Arial" pitchFamily="34" charset="0"/>
                        </a:rPr>
                        <a:t>540</a:t>
                      </a:r>
                      <a:endParaRPr lang="en-GB" sz="1800" dirty="0">
                        <a:latin typeface="Arial" pitchFamily="34" charset="0"/>
                        <a:cs typeface="Arial" pitchFamily="34" charset="0"/>
                      </a:endParaRPr>
                    </a:p>
                  </a:txBody>
                  <a:tcPr/>
                </a:tc>
                <a:tc>
                  <a:txBody>
                    <a:bodyPr/>
                    <a:lstStyle/>
                    <a:p>
                      <a:pPr algn="ctr"/>
                      <a:r>
                        <a:rPr lang="en-GB" sz="1800" dirty="0" smtClean="0">
                          <a:latin typeface="Arial" pitchFamily="34" charset="0"/>
                          <a:cs typeface="Arial" pitchFamily="34" charset="0"/>
                        </a:rPr>
                        <a:t>550</a:t>
                      </a:r>
                      <a:endParaRPr lang="en-GB" sz="1800" dirty="0">
                        <a:latin typeface="Arial" pitchFamily="34" charset="0"/>
                        <a:cs typeface="Arial" pitchFamily="34" charset="0"/>
                      </a:endParaRPr>
                    </a:p>
                  </a:txBody>
                  <a:tcPr/>
                </a:tc>
              </a:tr>
              <a:tr h="606723">
                <a:tc>
                  <a:txBody>
                    <a:bodyPr/>
                    <a:lstStyle/>
                    <a:p>
                      <a:r>
                        <a:rPr lang="en-GB" sz="1800" dirty="0" smtClean="0">
                          <a:latin typeface="Arial" pitchFamily="34" charset="0"/>
                          <a:cs typeface="Arial" pitchFamily="34" charset="0"/>
                        </a:rPr>
                        <a:t>Health index (base</a:t>
                      </a:r>
                      <a:r>
                        <a:rPr lang="en-GB" sz="1800" baseline="0" dirty="0" smtClean="0">
                          <a:latin typeface="Arial" pitchFamily="34" charset="0"/>
                          <a:cs typeface="Arial" pitchFamily="34" charset="0"/>
                        </a:rPr>
                        <a:t> 2013 = 100)</a:t>
                      </a:r>
                      <a:endParaRPr lang="en-GB" sz="1800" dirty="0">
                        <a:latin typeface="Arial" pitchFamily="34" charset="0"/>
                        <a:cs typeface="Arial" pitchFamily="34" charset="0"/>
                      </a:endParaRPr>
                    </a:p>
                  </a:txBody>
                  <a:tcPr/>
                </a:tc>
                <a:tc>
                  <a:txBody>
                    <a:bodyPr/>
                    <a:lstStyle/>
                    <a:p>
                      <a:pPr algn="ctr"/>
                      <a:r>
                        <a:rPr lang="en-GB" sz="1800" dirty="0" smtClean="0">
                          <a:latin typeface="Arial" pitchFamily="34" charset="0"/>
                          <a:cs typeface="Arial" pitchFamily="34" charset="0"/>
                        </a:rPr>
                        <a:t>90</a:t>
                      </a:r>
                      <a:endParaRPr lang="en-GB" sz="1800" dirty="0">
                        <a:latin typeface="Arial" pitchFamily="34" charset="0"/>
                        <a:cs typeface="Arial" pitchFamily="34" charset="0"/>
                      </a:endParaRPr>
                    </a:p>
                  </a:txBody>
                  <a:tcPr/>
                </a:tc>
                <a:tc>
                  <a:txBody>
                    <a:bodyPr/>
                    <a:lstStyle/>
                    <a:p>
                      <a:pPr algn="ctr"/>
                      <a:r>
                        <a:rPr lang="en-GB" sz="1800" dirty="0" smtClean="0">
                          <a:latin typeface="Arial" pitchFamily="34" charset="0"/>
                          <a:cs typeface="Arial" pitchFamily="34" charset="0"/>
                        </a:rPr>
                        <a:t>92</a:t>
                      </a:r>
                      <a:endParaRPr lang="en-GB" sz="1800" dirty="0">
                        <a:latin typeface="Arial" pitchFamily="34" charset="0"/>
                        <a:cs typeface="Arial" pitchFamily="34" charset="0"/>
                      </a:endParaRPr>
                    </a:p>
                  </a:txBody>
                  <a:tcPr/>
                </a:tc>
                <a:tc>
                  <a:txBody>
                    <a:bodyPr/>
                    <a:lstStyle/>
                    <a:p>
                      <a:pPr algn="ctr"/>
                      <a:r>
                        <a:rPr lang="en-GB" sz="1800" dirty="0" smtClean="0">
                          <a:latin typeface="Arial" pitchFamily="34" charset="0"/>
                          <a:cs typeface="Arial" pitchFamily="34" charset="0"/>
                        </a:rPr>
                        <a:t>95</a:t>
                      </a:r>
                      <a:endParaRPr lang="en-GB" sz="1800" dirty="0">
                        <a:latin typeface="Arial" pitchFamily="34" charset="0"/>
                        <a:cs typeface="Arial" pitchFamily="34" charset="0"/>
                      </a:endParaRPr>
                    </a:p>
                  </a:txBody>
                  <a:tcPr/>
                </a:tc>
                <a:tc>
                  <a:txBody>
                    <a:bodyPr/>
                    <a:lstStyle/>
                    <a:p>
                      <a:pPr algn="ctr"/>
                      <a:r>
                        <a:rPr lang="en-GB" sz="1800" dirty="0" smtClean="0">
                          <a:latin typeface="Arial" pitchFamily="34" charset="0"/>
                          <a:cs typeface="Arial" pitchFamily="34" charset="0"/>
                        </a:rPr>
                        <a:t>100</a:t>
                      </a:r>
                      <a:endParaRPr lang="en-GB" sz="1800" dirty="0">
                        <a:latin typeface="Arial" pitchFamily="34" charset="0"/>
                        <a:cs typeface="Arial" pitchFamily="34" charset="0"/>
                      </a:endParaRPr>
                    </a:p>
                  </a:txBody>
                  <a:tcPr/>
                </a:tc>
              </a:tr>
              <a:tr h="351514">
                <a:tc>
                  <a:txBody>
                    <a:bodyPr/>
                    <a:lstStyle/>
                    <a:p>
                      <a:r>
                        <a:rPr lang="en-GB" sz="1800" dirty="0" smtClean="0">
                          <a:latin typeface="Arial" pitchFamily="34" charset="0"/>
                          <a:cs typeface="Arial" pitchFamily="34" charset="0"/>
                        </a:rPr>
                        <a:t>CPI (base 2005 = 100)</a:t>
                      </a:r>
                      <a:endParaRPr lang="en-GB" sz="1800" dirty="0">
                        <a:latin typeface="Arial" pitchFamily="34" charset="0"/>
                        <a:cs typeface="Arial" pitchFamily="34" charset="0"/>
                      </a:endParaRPr>
                    </a:p>
                  </a:txBody>
                  <a:tcPr/>
                </a:tc>
                <a:tc>
                  <a:txBody>
                    <a:bodyPr/>
                    <a:lstStyle/>
                    <a:p>
                      <a:pPr algn="ctr"/>
                      <a:r>
                        <a:rPr lang="en-GB" sz="1800" dirty="0" smtClean="0">
                          <a:latin typeface="Arial" pitchFamily="34" charset="0"/>
                          <a:cs typeface="Arial" pitchFamily="34" charset="0"/>
                        </a:rPr>
                        <a:t>120</a:t>
                      </a:r>
                      <a:endParaRPr lang="en-GB" sz="1800" dirty="0">
                        <a:latin typeface="Arial" pitchFamily="34" charset="0"/>
                        <a:cs typeface="Arial" pitchFamily="34" charset="0"/>
                      </a:endParaRPr>
                    </a:p>
                  </a:txBody>
                  <a:tcPr/>
                </a:tc>
                <a:tc>
                  <a:txBody>
                    <a:bodyPr/>
                    <a:lstStyle/>
                    <a:p>
                      <a:pPr algn="ctr"/>
                      <a:r>
                        <a:rPr lang="en-GB" sz="1800" dirty="0" smtClean="0">
                          <a:latin typeface="Arial" pitchFamily="34" charset="0"/>
                          <a:cs typeface="Arial" pitchFamily="34" charset="0"/>
                        </a:rPr>
                        <a:t>124</a:t>
                      </a:r>
                      <a:endParaRPr lang="en-GB" sz="1800" dirty="0">
                        <a:latin typeface="Arial" pitchFamily="34" charset="0"/>
                        <a:cs typeface="Arial" pitchFamily="34" charset="0"/>
                      </a:endParaRPr>
                    </a:p>
                  </a:txBody>
                  <a:tcPr/>
                </a:tc>
                <a:tc>
                  <a:txBody>
                    <a:bodyPr/>
                    <a:lstStyle/>
                    <a:p>
                      <a:pPr algn="ctr"/>
                      <a:r>
                        <a:rPr lang="en-GB" sz="1800" dirty="0" smtClean="0">
                          <a:latin typeface="Arial" pitchFamily="34" charset="0"/>
                          <a:cs typeface="Arial" pitchFamily="34" charset="0"/>
                        </a:rPr>
                        <a:t>130</a:t>
                      </a:r>
                      <a:endParaRPr lang="en-GB" sz="1800" dirty="0">
                        <a:latin typeface="Arial" pitchFamily="34" charset="0"/>
                        <a:cs typeface="Arial" pitchFamily="34" charset="0"/>
                      </a:endParaRPr>
                    </a:p>
                  </a:txBody>
                  <a:tcPr/>
                </a:tc>
                <a:tc>
                  <a:txBody>
                    <a:bodyPr/>
                    <a:lstStyle/>
                    <a:p>
                      <a:pPr algn="ctr"/>
                      <a:r>
                        <a:rPr lang="en-GB" sz="1800" dirty="0" smtClean="0">
                          <a:latin typeface="Arial" pitchFamily="34" charset="0"/>
                          <a:cs typeface="Arial" pitchFamily="34" charset="0"/>
                        </a:rPr>
                        <a:t>135</a:t>
                      </a:r>
                      <a:endParaRPr lang="en-GB" sz="1800" dirty="0">
                        <a:latin typeface="Arial" pitchFamily="34" charset="0"/>
                        <a:cs typeface="Arial" pitchFamily="34" charset="0"/>
                      </a:endParaRPr>
                    </a:p>
                  </a:txBody>
                  <a:tcPr/>
                </a:tc>
              </a:tr>
              <a:tr h="606723">
                <a:tc>
                  <a:txBody>
                    <a:bodyPr/>
                    <a:lstStyle/>
                    <a:p>
                      <a:r>
                        <a:rPr lang="en-GB" sz="1800" dirty="0" smtClean="0">
                          <a:latin typeface="Arial" pitchFamily="34" charset="0"/>
                          <a:cs typeface="Arial" pitchFamily="34" charset="0"/>
                        </a:rPr>
                        <a:t>Real trend in EUR (2013)</a:t>
                      </a:r>
                      <a:endParaRPr lang="en-GB" sz="1800" dirty="0">
                        <a:latin typeface="Arial" pitchFamily="34" charset="0"/>
                        <a:cs typeface="Arial" pitchFamily="34" charset="0"/>
                      </a:endParaRPr>
                    </a:p>
                  </a:txBody>
                  <a:tcPr/>
                </a:tc>
                <a:tc>
                  <a:txBody>
                    <a:bodyPr/>
                    <a:lstStyle/>
                    <a:p>
                      <a:pPr algn="ctr" fontAlgn="t"/>
                      <a:r>
                        <a:rPr lang="en-GB" sz="1800" b="0" i="0" u="none" strike="noStrike" dirty="0" smtClean="0">
                          <a:solidFill>
                            <a:srgbClr val="000000"/>
                          </a:solidFill>
                          <a:effectLst/>
                          <a:latin typeface="Arial" pitchFamily="34" charset="0"/>
                          <a:cs typeface="Arial" pitchFamily="34" charset="0"/>
                        </a:rPr>
                        <a:t>562</a:t>
                      </a:r>
                      <a:endParaRPr lang="en-GB" sz="1800" b="0" i="0" u="none" strike="noStrike" dirty="0">
                        <a:solidFill>
                          <a:srgbClr val="000000"/>
                        </a:solidFill>
                        <a:effectLst/>
                        <a:latin typeface="Arial" pitchFamily="34" charset="0"/>
                        <a:cs typeface="Arial" pitchFamily="34" charset="0"/>
                      </a:endParaRPr>
                    </a:p>
                  </a:txBody>
                  <a:tcPr marL="9525" marR="9525" marT="9525" marB="0"/>
                </a:tc>
                <a:tc>
                  <a:txBody>
                    <a:bodyPr/>
                    <a:lstStyle/>
                    <a:p>
                      <a:pPr algn="ctr" fontAlgn="t"/>
                      <a:r>
                        <a:rPr lang="en-GB" sz="1800" b="0" i="0" u="none" strike="noStrike" dirty="0" smtClean="0">
                          <a:solidFill>
                            <a:srgbClr val="000000"/>
                          </a:solidFill>
                          <a:effectLst/>
                          <a:latin typeface="Arial" pitchFamily="34" charset="0"/>
                          <a:cs typeface="Arial" pitchFamily="34" charset="0"/>
                        </a:rPr>
                        <a:t>566</a:t>
                      </a:r>
                      <a:endParaRPr lang="en-GB" sz="1800" b="0" i="0" u="none" strike="noStrike" dirty="0">
                        <a:solidFill>
                          <a:srgbClr val="000000"/>
                        </a:solidFill>
                        <a:effectLst/>
                        <a:latin typeface="Arial" pitchFamily="34" charset="0"/>
                        <a:cs typeface="Arial" pitchFamily="34" charset="0"/>
                      </a:endParaRPr>
                    </a:p>
                  </a:txBody>
                  <a:tcPr marL="9525" marR="9525" marT="9525" marB="0"/>
                </a:tc>
                <a:tc>
                  <a:txBody>
                    <a:bodyPr/>
                    <a:lstStyle/>
                    <a:p>
                      <a:pPr algn="ctr" fontAlgn="t"/>
                      <a:r>
                        <a:rPr lang="en-GB" sz="1800" b="0" i="0" u="none" strike="noStrike" dirty="0">
                          <a:solidFill>
                            <a:srgbClr val="000000"/>
                          </a:solidFill>
                          <a:effectLst/>
                          <a:latin typeface="Arial" pitchFamily="34" charset="0"/>
                          <a:cs typeface="Arial" pitchFamily="34" charset="0"/>
                        </a:rPr>
                        <a:t>561</a:t>
                      </a:r>
                    </a:p>
                  </a:txBody>
                  <a:tcPr marL="9525" marR="9525" marT="9525" marB="0"/>
                </a:tc>
                <a:tc>
                  <a:txBody>
                    <a:bodyPr/>
                    <a:lstStyle/>
                    <a:p>
                      <a:pPr algn="ctr" fontAlgn="t"/>
                      <a:r>
                        <a:rPr lang="en-GB" sz="1800" b="0" i="0" u="none" strike="noStrike" dirty="0" smtClean="0">
                          <a:solidFill>
                            <a:srgbClr val="000000"/>
                          </a:solidFill>
                          <a:effectLst/>
                          <a:latin typeface="Arial" pitchFamily="34" charset="0"/>
                          <a:cs typeface="Arial" pitchFamily="34" charset="0"/>
                        </a:rPr>
                        <a:t>550</a:t>
                      </a:r>
                    </a:p>
                    <a:p>
                      <a:pPr algn="ctr" fontAlgn="t"/>
                      <a:endParaRPr lang="en-GB" sz="1800" b="0" i="0" u="none" strike="noStrike" dirty="0" smtClean="0">
                        <a:solidFill>
                          <a:srgbClr val="000000"/>
                        </a:solidFill>
                        <a:effectLst/>
                        <a:latin typeface="Arial" pitchFamily="34" charset="0"/>
                        <a:cs typeface="Arial" pitchFamily="34" charset="0"/>
                      </a:endParaRPr>
                    </a:p>
                  </a:txBody>
                  <a:tcPr marL="9525" marR="9525" marT="9525" marB="0"/>
                </a:tc>
              </a:tr>
              <a:tr h="351514">
                <a:tc>
                  <a:txBody>
                    <a:bodyPr/>
                    <a:lstStyle/>
                    <a:p>
                      <a:r>
                        <a:rPr lang="en-GB" sz="1800" dirty="0" smtClean="0">
                          <a:latin typeface="Arial" pitchFamily="34" charset="0"/>
                          <a:cs typeface="Arial" pitchFamily="34" charset="0"/>
                        </a:rPr>
                        <a:t>Real</a:t>
                      </a:r>
                      <a:r>
                        <a:rPr lang="en-GB" sz="1800" baseline="0" dirty="0" smtClean="0">
                          <a:latin typeface="Arial" pitchFamily="34" charset="0"/>
                          <a:cs typeface="Arial" pitchFamily="34" charset="0"/>
                        </a:rPr>
                        <a:t> trend (2010 = 100)</a:t>
                      </a:r>
                      <a:endParaRPr lang="en-GB" sz="1800" dirty="0">
                        <a:latin typeface="Arial" pitchFamily="34" charset="0"/>
                        <a:cs typeface="Arial" pitchFamily="34" charset="0"/>
                      </a:endParaRPr>
                    </a:p>
                  </a:txBody>
                  <a:tcPr/>
                </a:tc>
                <a:tc>
                  <a:txBody>
                    <a:bodyPr/>
                    <a:lstStyle/>
                    <a:p>
                      <a:pPr algn="ctr" fontAlgn="b"/>
                      <a:r>
                        <a:rPr lang="en-GB" sz="1800" b="0" i="0" u="none" strike="noStrike" dirty="0">
                          <a:solidFill>
                            <a:srgbClr val="000000"/>
                          </a:solidFill>
                          <a:effectLst/>
                          <a:latin typeface="Arial" pitchFamily="34" charset="0"/>
                          <a:cs typeface="Arial" pitchFamily="34" charset="0"/>
                        </a:rPr>
                        <a:t>100.0</a:t>
                      </a:r>
                    </a:p>
                  </a:txBody>
                  <a:tcPr marL="9525" marR="9525" marT="9525" marB="0" anchor="b"/>
                </a:tc>
                <a:tc>
                  <a:txBody>
                    <a:bodyPr/>
                    <a:lstStyle/>
                    <a:p>
                      <a:pPr algn="ctr" fontAlgn="b"/>
                      <a:r>
                        <a:rPr lang="en-GB" sz="1800" b="0" i="0" u="none" strike="noStrike">
                          <a:solidFill>
                            <a:srgbClr val="000000"/>
                          </a:solidFill>
                          <a:effectLst/>
                          <a:latin typeface="Arial" pitchFamily="34" charset="0"/>
                          <a:cs typeface="Arial" pitchFamily="34" charset="0"/>
                        </a:rPr>
                        <a:t>100.6</a:t>
                      </a:r>
                    </a:p>
                  </a:txBody>
                  <a:tcPr marL="9525" marR="9525" marT="9525" marB="0" anchor="b"/>
                </a:tc>
                <a:tc>
                  <a:txBody>
                    <a:bodyPr/>
                    <a:lstStyle/>
                    <a:p>
                      <a:pPr algn="ctr" fontAlgn="b"/>
                      <a:r>
                        <a:rPr lang="en-GB" sz="1800" b="0" i="0" u="none" strike="noStrike" dirty="0">
                          <a:solidFill>
                            <a:srgbClr val="000000"/>
                          </a:solidFill>
                          <a:effectLst/>
                          <a:latin typeface="Arial" pitchFamily="34" charset="0"/>
                          <a:cs typeface="Arial" pitchFamily="34" charset="0"/>
                        </a:rPr>
                        <a:t>99.7</a:t>
                      </a:r>
                    </a:p>
                  </a:txBody>
                  <a:tcPr marL="9525" marR="9525" marT="9525" marB="0" anchor="b"/>
                </a:tc>
                <a:tc>
                  <a:txBody>
                    <a:bodyPr/>
                    <a:lstStyle/>
                    <a:p>
                      <a:pPr algn="ctr" fontAlgn="b"/>
                      <a:r>
                        <a:rPr lang="en-GB" sz="1800" b="0" i="0" u="none" strike="noStrike" dirty="0">
                          <a:solidFill>
                            <a:srgbClr val="000000"/>
                          </a:solidFill>
                          <a:effectLst/>
                          <a:latin typeface="Arial" pitchFamily="34" charset="0"/>
                          <a:cs typeface="Arial" pitchFamily="34" charset="0"/>
                        </a:rPr>
                        <a:t>97.8</a:t>
                      </a:r>
                    </a:p>
                  </a:txBody>
                  <a:tcPr marL="9525" marR="9525" marT="9525" marB="0" anchor="b"/>
                </a:tc>
              </a:tr>
            </a:tbl>
          </a:graphicData>
        </a:graphic>
      </p:graphicFrame>
      <p:sp>
        <p:nvSpPr>
          <p:cNvPr id="5" name="Rectangle 4"/>
          <p:cNvSpPr/>
          <p:nvPr/>
        </p:nvSpPr>
        <p:spPr>
          <a:xfrm>
            <a:off x="72008" y="5157192"/>
            <a:ext cx="8964488"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p:cNvSpPr/>
          <p:nvPr/>
        </p:nvSpPr>
        <p:spPr>
          <a:xfrm>
            <a:off x="72008" y="5805264"/>
            <a:ext cx="8964488"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38142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2. Measuring trends in real income levels</a:t>
            </a:r>
          </a:p>
        </p:txBody>
      </p:sp>
      <p:sp>
        <p:nvSpPr>
          <p:cNvPr id="3" name="Content Placeholder 2"/>
          <p:cNvSpPr>
            <a:spLocks noGrp="1"/>
          </p:cNvSpPr>
          <p:nvPr>
            <p:ph idx="1"/>
          </p:nvPr>
        </p:nvSpPr>
        <p:spPr/>
        <p:txBody>
          <a:bodyPr/>
          <a:lstStyle/>
          <a:p>
            <a:r>
              <a:rPr lang="en-GB" dirty="0" smtClean="0"/>
              <a:t>First express all prices as ratio of base year:</a:t>
            </a:r>
          </a:p>
          <a:p>
            <a:pPr lvl="1"/>
            <a:r>
              <a:rPr lang="en-GB" dirty="0" smtClean="0"/>
              <a:t>If 2013 is base year: divide price index of year x by price index of 2013</a:t>
            </a:r>
          </a:p>
          <a:p>
            <a:endParaRPr lang="en-GB" dirty="0" smtClean="0"/>
          </a:p>
          <a:p>
            <a:r>
              <a:rPr lang="en-GB" dirty="0" smtClean="0"/>
              <a:t>Divide value in current prices by ratio of indices</a:t>
            </a:r>
          </a:p>
          <a:p>
            <a:endParaRPr lang="en-GB" dirty="0"/>
          </a:p>
          <a:p>
            <a:r>
              <a:rPr lang="en-GB" dirty="0" smtClean="0"/>
              <a:t>Express value as % of base year 2010</a:t>
            </a:r>
          </a:p>
          <a:p>
            <a:pPr marL="457200" lvl="1" indent="0">
              <a:buNone/>
            </a:pPr>
            <a:endParaRPr lang="en-GB" dirty="0" smtClean="0"/>
          </a:p>
        </p:txBody>
      </p:sp>
    </p:spTree>
    <p:extLst>
      <p:ext uri="{BB962C8B-B14F-4D97-AF65-F5344CB8AC3E}">
        <p14:creationId xmlns:p14="http://schemas.microsoft.com/office/powerpoint/2010/main" val="27082783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Illustration</a:t>
            </a:r>
            <a:endParaRPr lang="en-GB" dirty="0"/>
          </a:p>
        </p:txBody>
      </p:sp>
      <p:sp>
        <p:nvSpPr>
          <p:cNvPr id="3" name="Content Placeholder 2"/>
          <p:cNvSpPr>
            <a:spLocks noGrp="1"/>
          </p:cNvSpPr>
          <p:nvPr>
            <p:ph idx="1"/>
          </p:nvPr>
        </p:nvSpPr>
        <p:spPr>
          <a:xfrm>
            <a:off x="457200" y="5661248"/>
            <a:ext cx="8229600" cy="464915"/>
          </a:xfrm>
        </p:spPr>
        <p:txBody>
          <a:bodyPr>
            <a:normAutofit fontScale="92500" lnSpcReduction="20000"/>
          </a:bodyPr>
          <a:lstStyle/>
          <a:p>
            <a:r>
              <a:rPr lang="en-GB" dirty="0" smtClean="0"/>
              <a:t>Cantillon and Goedemé, 2006</a:t>
            </a:r>
            <a:endParaRPr lang="en-GB" dirty="0"/>
          </a:p>
        </p:txBody>
      </p:sp>
      <p:pic>
        <p:nvPicPr>
          <p:cNvPr id="1024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35" y="1628800"/>
            <a:ext cx="9133528" cy="3600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5366855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Illustration</a:t>
            </a:r>
            <a:endParaRPr lang="en-GB" dirty="0"/>
          </a:p>
        </p:txBody>
      </p:sp>
      <p:sp>
        <p:nvSpPr>
          <p:cNvPr id="3" name="Content Placeholder 2"/>
          <p:cNvSpPr>
            <a:spLocks noGrp="1"/>
          </p:cNvSpPr>
          <p:nvPr>
            <p:ph idx="1"/>
          </p:nvPr>
        </p:nvSpPr>
        <p:spPr>
          <a:xfrm>
            <a:off x="251520" y="6093296"/>
            <a:ext cx="8229600" cy="464915"/>
          </a:xfrm>
        </p:spPr>
        <p:txBody>
          <a:bodyPr>
            <a:normAutofit fontScale="92500" lnSpcReduction="20000"/>
          </a:bodyPr>
          <a:lstStyle/>
          <a:p>
            <a:r>
              <a:rPr lang="en-GB" dirty="0" smtClean="0"/>
              <a:t>Cantillon and Goedemé, 2006</a:t>
            </a:r>
            <a:endParaRPr lang="en-GB"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1180513"/>
            <a:ext cx="7414592" cy="47249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8532709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2. Measuring real changes in income levels</a:t>
            </a:r>
            <a:endParaRPr lang="en-GB" dirty="0"/>
          </a:p>
        </p:txBody>
      </p:sp>
      <p:sp>
        <p:nvSpPr>
          <p:cNvPr id="3" name="Content Placeholder 2"/>
          <p:cNvSpPr>
            <a:spLocks noGrp="1"/>
          </p:cNvSpPr>
          <p:nvPr>
            <p:ph idx="1"/>
          </p:nvPr>
        </p:nvSpPr>
        <p:spPr>
          <a:xfrm>
            <a:off x="457200" y="1600200"/>
            <a:ext cx="8229600" cy="5141168"/>
          </a:xfrm>
        </p:spPr>
        <p:txBody>
          <a:bodyPr>
            <a:normAutofit lnSpcReduction="10000"/>
          </a:bodyPr>
          <a:lstStyle/>
          <a:p>
            <a:r>
              <a:rPr lang="en-GB" dirty="0" smtClean="0"/>
              <a:t>Challenges:</a:t>
            </a:r>
          </a:p>
          <a:p>
            <a:pPr lvl="1"/>
            <a:r>
              <a:rPr lang="en-GB" dirty="0" smtClean="0"/>
              <a:t>Substitution effects</a:t>
            </a:r>
          </a:p>
          <a:p>
            <a:pPr lvl="1"/>
            <a:r>
              <a:rPr lang="en-GB" dirty="0" smtClean="0"/>
              <a:t>New goods &amp; services / old goods and services</a:t>
            </a:r>
          </a:p>
          <a:p>
            <a:pPr lvl="1"/>
            <a:r>
              <a:rPr lang="en-GB" dirty="0" smtClean="0"/>
              <a:t>Changes in the quality of goods &amp; services</a:t>
            </a:r>
          </a:p>
          <a:p>
            <a:pPr lvl="1"/>
            <a:r>
              <a:rPr lang="en-GB" dirty="0" smtClean="0"/>
              <a:t>Heterogeneity of prices</a:t>
            </a:r>
          </a:p>
          <a:p>
            <a:pPr lvl="1"/>
            <a:r>
              <a:rPr lang="en-GB" dirty="0" smtClean="0"/>
              <a:t>Heterogeneity of consumption</a:t>
            </a:r>
          </a:p>
          <a:p>
            <a:endParaRPr lang="en-GB" dirty="0" smtClean="0"/>
          </a:p>
          <a:p>
            <a:r>
              <a:rPr lang="en-GB" dirty="0" smtClean="0"/>
              <a:t>Same challenges apply to computation of purchasing power parities (PPPs) for comparing real incomes across countries!</a:t>
            </a:r>
            <a:endParaRPr lang="en-GB" dirty="0"/>
          </a:p>
        </p:txBody>
      </p:sp>
    </p:spTree>
    <p:extLst>
      <p:ext uri="{BB962C8B-B14F-4D97-AF65-F5344CB8AC3E}">
        <p14:creationId xmlns:p14="http://schemas.microsoft.com/office/powerpoint/2010/main" val="327757171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3. Measuring the adequacy of income levels</a:t>
            </a:r>
            <a:endParaRPr lang="en-GB" dirty="0"/>
          </a:p>
        </p:txBody>
      </p:sp>
      <p:sp>
        <p:nvSpPr>
          <p:cNvPr id="3" name="Content Placeholder 2"/>
          <p:cNvSpPr>
            <a:spLocks noGrp="1"/>
          </p:cNvSpPr>
          <p:nvPr>
            <p:ph idx="1"/>
          </p:nvPr>
        </p:nvSpPr>
        <p:spPr/>
        <p:txBody>
          <a:bodyPr>
            <a:normAutofit fontScale="92500" lnSpcReduction="10000"/>
          </a:bodyPr>
          <a:lstStyle/>
          <a:p>
            <a:r>
              <a:rPr lang="en-GB" dirty="0" smtClean="0"/>
              <a:t>Two measures:</a:t>
            </a:r>
          </a:p>
          <a:p>
            <a:pPr lvl="1"/>
            <a:r>
              <a:rPr lang="en-GB" dirty="0" smtClean="0"/>
              <a:t>(net) income</a:t>
            </a:r>
          </a:p>
          <a:p>
            <a:pPr lvl="1"/>
            <a:endParaRPr lang="en-GB" dirty="0" smtClean="0"/>
          </a:p>
          <a:p>
            <a:pPr lvl="1"/>
            <a:r>
              <a:rPr lang="en-GB" dirty="0" smtClean="0"/>
              <a:t>Adequacy threshold</a:t>
            </a:r>
          </a:p>
          <a:p>
            <a:pPr lvl="1"/>
            <a:endParaRPr lang="en-GB" dirty="0"/>
          </a:p>
          <a:p>
            <a:r>
              <a:rPr lang="en-GB" dirty="0" smtClean="0"/>
              <a:t>4 approaches for identifying adequacy threshold:</a:t>
            </a:r>
          </a:p>
          <a:p>
            <a:pPr lvl="1"/>
            <a:r>
              <a:rPr lang="en-GB" dirty="0" smtClean="0"/>
              <a:t>Legal</a:t>
            </a:r>
          </a:p>
          <a:p>
            <a:pPr lvl="1"/>
            <a:r>
              <a:rPr lang="en-GB" dirty="0" smtClean="0"/>
              <a:t>Statistical</a:t>
            </a:r>
          </a:p>
          <a:p>
            <a:pPr lvl="1"/>
            <a:r>
              <a:rPr lang="en-GB" dirty="0" smtClean="0"/>
              <a:t>Subjective</a:t>
            </a:r>
          </a:p>
          <a:p>
            <a:pPr lvl="1"/>
            <a:r>
              <a:rPr lang="en-GB" dirty="0" smtClean="0"/>
              <a:t>Reference Budgets (Budget standards)</a:t>
            </a:r>
          </a:p>
          <a:p>
            <a:pPr lvl="1"/>
            <a:endParaRPr lang="en-GB" dirty="0"/>
          </a:p>
        </p:txBody>
      </p:sp>
    </p:spTree>
    <p:extLst>
      <p:ext uri="{BB962C8B-B14F-4D97-AF65-F5344CB8AC3E}">
        <p14:creationId xmlns:p14="http://schemas.microsoft.com/office/powerpoint/2010/main" val="389832751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3. Measuring the adequacy of income levels</a:t>
            </a:r>
          </a:p>
        </p:txBody>
      </p:sp>
      <p:sp>
        <p:nvSpPr>
          <p:cNvPr id="3" name="Content Placeholder 2"/>
          <p:cNvSpPr>
            <a:spLocks noGrp="1"/>
          </p:cNvSpPr>
          <p:nvPr>
            <p:ph idx="1"/>
          </p:nvPr>
        </p:nvSpPr>
        <p:spPr>
          <a:xfrm>
            <a:off x="633413" y="1412776"/>
            <a:ext cx="7870825" cy="5256583"/>
          </a:xfrm>
        </p:spPr>
        <p:txBody>
          <a:bodyPr>
            <a:normAutofit/>
          </a:bodyPr>
          <a:lstStyle/>
          <a:p>
            <a:endParaRPr lang="en-GB" dirty="0" smtClean="0"/>
          </a:p>
          <a:p>
            <a:r>
              <a:rPr lang="en-GB" dirty="0" smtClean="0"/>
              <a:t>Legal method</a:t>
            </a:r>
          </a:p>
          <a:p>
            <a:pPr lvl="1"/>
            <a:r>
              <a:rPr lang="en-GB" dirty="0" smtClean="0"/>
              <a:t>Minimum income support</a:t>
            </a:r>
          </a:p>
          <a:p>
            <a:pPr lvl="1"/>
            <a:r>
              <a:rPr lang="en-GB" dirty="0" smtClean="0"/>
              <a:t>Reflects social consensus?</a:t>
            </a:r>
          </a:p>
          <a:p>
            <a:pPr lvl="1"/>
            <a:r>
              <a:rPr lang="en-GB" dirty="0" smtClean="0"/>
              <a:t>But:</a:t>
            </a:r>
          </a:p>
          <a:p>
            <a:pPr lvl="2"/>
            <a:r>
              <a:rPr lang="en-GB" dirty="0" smtClean="0"/>
              <a:t>What if there is no social assistance</a:t>
            </a:r>
          </a:p>
          <a:p>
            <a:pPr lvl="2"/>
            <a:r>
              <a:rPr lang="en-GB" dirty="0"/>
              <a:t>Implicit equivalence scales differ strongly</a:t>
            </a:r>
          </a:p>
          <a:p>
            <a:pPr lvl="2"/>
            <a:r>
              <a:rPr lang="en-GB" dirty="0" smtClean="0"/>
              <a:t>Level is influenced by many factors</a:t>
            </a:r>
          </a:p>
          <a:p>
            <a:pPr lvl="2"/>
            <a:r>
              <a:rPr lang="en-GB" dirty="0" smtClean="0"/>
              <a:t>How to assess the adequacy of minimum income support in this case?</a:t>
            </a:r>
          </a:p>
          <a:p>
            <a:endParaRPr lang="en-GB" dirty="0" smtClean="0"/>
          </a:p>
        </p:txBody>
      </p:sp>
    </p:spTree>
    <p:extLst>
      <p:ext uri="{BB962C8B-B14F-4D97-AF65-F5344CB8AC3E}">
        <p14:creationId xmlns:p14="http://schemas.microsoft.com/office/powerpoint/2010/main" val="210000240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3. Measuring the adequacy of income levels</a:t>
            </a:r>
          </a:p>
        </p:txBody>
      </p:sp>
      <p:sp>
        <p:nvSpPr>
          <p:cNvPr id="3" name="Content Placeholder 2"/>
          <p:cNvSpPr>
            <a:spLocks noGrp="1"/>
          </p:cNvSpPr>
          <p:nvPr>
            <p:ph idx="1"/>
          </p:nvPr>
        </p:nvSpPr>
        <p:spPr>
          <a:xfrm>
            <a:off x="633413" y="1412777"/>
            <a:ext cx="7870825" cy="4512004"/>
          </a:xfrm>
        </p:spPr>
        <p:txBody>
          <a:bodyPr>
            <a:normAutofit fontScale="77500" lnSpcReduction="20000"/>
          </a:bodyPr>
          <a:lstStyle/>
          <a:p>
            <a:endParaRPr lang="en-GB" dirty="0" smtClean="0"/>
          </a:p>
          <a:p>
            <a:r>
              <a:rPr lang="en-GB" dirty="0" smtClean="0"/>
              <a:t>Legal method</a:t>
            </a:r>
          </a:p>
          <a:p>
            <a:endParaRPr lang="en-GB" dirty="0" smtClean="0"/>
          </a:p>
          <a:p>
            <a:r>
              <a:rPr lang="en-GB" dirty="0" smtClean="0"/>
              <a:t>Statistical approaches</a:t>
            </a:r>
          </a:p>
          <a:p>
            <a:pPr lvl="1"/>
            <a:r>
              <a:rPr lang="en-GB" dirty="0" smtClean="0"/>
              <a:t>% median or mean </a:t>
            </a:r>
          </a:p>
          <a:p>
            <a:pPr lvl="1"/>
            <a:r>
              <a:rPr lang="en-GB" dirty="0" smtClean="0"/>
              <a:t>-&gt; arbitrary</a:t>
            </a:r>
          </a:p>
          <a:p>
            <a:pPr lvl="1"/>
            <a:r>
              <a:rPr lang="en-GB" dirty="0" smtClean="0"/>
              <a:t>-&gt; consistent across countries?</a:t>
            </a:r>
          </a:p>
          <a:p>
            <a:pPr lvl="1"/>
            <a:endParaRPr lang="en-GB" dirty="0" smtClean="0"/>
          </a:p>
          <a:p>
            <a:pPr lvl="1"/>
            <a:r>
              <a:rPr lang="en-GB" dirty="0" smtClean="0"/>
              <a:t>Townsend: ‘disproportionate increase in deprivation’</a:t>
            </a:r>
          </a:p>
          <a:p>
            <a:pPr lvl="1"/>
            <a:r>
              <a:rPr lang="en-GB" dirty="0" smtClean="0"/>
              <a:t>Others: latent class analysis</a:t>
            </a:r>
          </a:p>
          <a:p>
            <a:pPr lvl="1"/>
            <a:r>
              <a:rPr lang="en-GB" dirty="0" smtClean="0"/>
              <a:t>-&gt; Consensus by ‘coincidence’?</a:t>
            </a:r>
          </a:p>
          <a:p>
            <a:pPr lvl="1"/>
            <a:r>
              <a:rPr lang="en-GB" dirty="0" smtClean="0"/>
              <a:t>-&gt; only impression of objectivity?</a:t>
            </a:r>
          </a:p>
        </p:txBody>
      </p:sp>
    </p:spTree>
    <p:extLst>
      <p:ext uri="{BB962C8B-B14F-4D97-AF65-F5344CB8AC3E}">
        <p14:creationId xmlns:p14="http://schemas.microsoft.com/office/powerpoint/2010/main" val="1496223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3. Measuring the adequacy of income levels</a:t>
            </a:r>
          </a:p>
        </p:txBody>
      </p:sp>
      <p:sp>
        <p:nvSpPr>
          <p:cNvPr id="3" name="Content Placeholder 2"/>
          <p:cNvSpPr>
            <a:spLocks noGrp="1"/>
          </p:cNvSpPr>
          <p:nvPr>
            <p:ph idx="1"/>
          </p:nvPr>
        </p:nvSpPr>
        <p:spPr>
          <a:xfrm>
            <a:off x="633413" y="1412777"/>
            <a:ext cx="7870825" cy="4118050"/>
          </a:xfrm>
        </p:spPr>
        <p:txBody>
          <a:bodyPr>
            <a:normAutofit fontScale="77500" lnSpcReduction="20000"/>
          </a:bodyPr>
          <a:lstStyle/>
          <a:p>
            <a:endParaRPr lang="en-GB" dirty="0" smtClean="0"/>
          </a:p>
          <a:p>
            <a:r>
              <a:rPr lang="en-GB" dirty="0" smtClean="0"/>
              <a:t>Legal method</a:t>
            </a:r>
          </a:p>
          <a:p>
            <a:r>
              <a:rPr lang="en-GB" dirty="0" smtClean="0"/>
              <a:t>Statistical approaches</a:t>
            </a:r>
          </a:p>
          <a:p>
            <a:endParaRPr lang="en-GB" dirty="0" smtClean="0"/>
          </a:p>
          <a:p>
            <a:r>
              <a:rPr lang="en-GB" dirty="0" smtClean="0"/>
              <a:t>Subjective measures</a:t>
            </a:r>
          </a:p>
          <a:p>
            <a:pPr lvl="1"/>
            <a:r>
              <a:rPr lang="en-GB" dirty="0"/>
              <a:t>‘What is the minimum income with which your household could make ends meet</a:t>
            </a:r>
            <a:r>
              <a:rPr lang="en-GB" dirty="0" smtClean="0"/>
              <a:t>?’</a:t>
            </a:r>
          </a:p>
          <a:p>
            <a:pPr lvl="1"/>
            <a:r>
              <a:rPr lang="en-GB" dirty="0" smtClean="0"/>
              <a:t>-&gt; correlates with income</a:t>
            </a:r>
          </a:p>
          <a:p>
            <a:pPr lvl="1"/>
            <a:r>
              <a:rPr lang="en-GB" dirty="0" smtClean="0"/>
              <a:t>-&gt; changes in wording strong effect</a:t>
            </a:r>
          </a:p>
          <a:p>
            <a:pPr lvl="1"/>
            <a:r>
              <a:rPr lang="en-GB" dirty="0" smtClean="0"/>
              <a:t>-&gt; patterns across countries difficult to understand</a:t>
            </a:r>
          </a:p>
          <a:p>
            <a:pPr lvl="1"/>
            <a:r>
              <a:rPr lang="en-GB" dirty="0" smtClean="0"/>
              <a:t>-&gt; ‘publicly-oriented evaluation’?</a:t>
            </a:r>
          </a:p>
        </p:txBody>
      </p:sp>
    </p:spTree>
    <p:extLst>
      <p:ext uri="{BB962C8B-B14F-4D97-AF65-F5344CB8AC3E}">
        <p14:creationId xmlns:p14="http://schemas.microsoft.com/office/powerpoint/2010/main" val="1736359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3. Measuring the adequacy of income levels</a:t>
            </a:r>
          </a:p>
        </p:txBody>
      </p:sp>
      <p:sp>
        <p:nvSpPr>
          <p:cNvPr id="3" name="Content Placeholder 2"/>
          <p:cNvSpPr>
            <a:spLocks noGrp="1"/>
          </p:cNvSpPr>
          <p:nvPr>
            <p:ph idx="1"/>
          </p:nvPr>
        </p:nvSpPr>
        <p:spPr>
          <a:xfrm>
            <a:off x="633413" y="1412777"/>
            <a:ext cx="7870825" cy="5226046"/>
          </a:xfrm>
        </p:spPr>
        <p:txBody>
          <a:bodyPr>
            <a:normAutofit lnSpcReduction="10000"/>
          </a:bodyPr>
          <a:lstStyle/>
          <a:p>
            <a:r>
              <a:rPr lang="en-GB" sz="2200" dirty="0" smtClean="0"/>
              <a:t>Legal method</a:t>
            </a:r>
          </a:p>
          <a:p>
            <a:r>
              <a:rPr lang="en-GB" sz="2200" dirty="0" smtClean="0"/>
              <a:t>Statistical approaches</a:t>
            </a:r>
          </a:p>
          <a:p>
            <a:r>
              <a:rPr lang="en-GB" sz="2200" dirty="0" smtClean="0"/>
              <a:t>Subjective measures</a:t>
            </a:r>
          </a:p>
          <a:p>
            <a:endParaRPr lang="en-GB" sz="1000" dirty="0"/>
          </a:p>
          <a:p>
            <a:r>
              <a:rPr lang="en-GB" dirty="0" smtClean="0"/>
              <a:t>Reference budgets:</a:t>
            </a:r>
          </a:p>
          <a:p>
            <a:pPr lvl="1"/>
            <a:r>
              <a:rPr lang="en-GB" dirty="0" smtClean="0"/>
              <a:t>Living standard – goods and services - price</a:t>
            </a:r>
          </a:p>
          <a:p>
            <a:pPr lvl="1"/>
            <a:r>
              <a:rPr lang="en-GB" dirty="0" smtClean="0"/>
              <a:t>Needs &amp; circumstances &amp; non-cash incomes</a:t>
            </a:r>
          </a:p>
          <a:p>
            <a:pPr lvl="1"/>
            <a:r>
              <a:rPr lang="en-GB" dirty="0" smtClean="0"/>
              <a:t>Fully-specified approaches</a:t>
            </a:r>
          </a:p>
          <a:p>
            <a:pPr lvl="2"/>
            <a:r>
              <a:rPr lang="en-GB" dirty="0" smtClean="0"/>
              <a:t>Ghastly chore</a:t>
            </a:r>
          </a:p>
          <a:p>
            <a:pPr lvl="2"/>
            <a:r>
              <a:rPr lang="en-GB" dirty="0" smtClean="0"/>
              <a:t>Always arbitrary, never fully robust?</a:t>
            </a:r>
          </a:p>
          <a:p>
            <a:pPr lvl="2"/>
            <a:r>
              <a:rPr lang="en-GB" dirty="0" smtClean="0"/>
              <a:t>Cross-country comparability possible?</a:t>
            </a:r>
          </a:p>
          <a:p>
            <a:pPr lvl="2"/>
            <a:r>
              <a:rPr lang="en-GB" dirty="0" smtClean="0"/>
              <a:t>Equivalence scales</a:t>
            </a:r>
          </a:p>
          <a:p>
            <a:pPr lvl="1"/>
            <a:endParaRPr lang="en-GB" dirty="0" smtClean="0"/>
          </a:p>
        </p:txBody>
      </p:sp>
    </p:spTree>
    <p:extLst>
      <p:ext uri="{BB962C8B-B14F-4D97-AF65-F5344CB8AC3E}">
        <p14:creationId xmlns:p14="http://schemas.microsoft.com/office/powerpoint/2010/main" val="4087157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3. Measuring the adequacy of income levels</a:t>
            </a:r>
          </a:p>
        </p:txBody>
      </p:sp>
      <p:sp>
        <p:nvSpPr>
          <p:cNvPr id="3" name="Content Placeholder 2"/>
          <p:cNvSpPr>
            <a:spLocks noGrp="1"/>
          </p:cNvSpPr>
          <p:nvPr>
            <p:ph idx="1"/>
          </p:nvPr>
        </p:nvSpPr>
        <p:spPr>
          <a:xfrm>
            <a:off x="633413" y="1412777"/>
            <a:ext cx="7870825" cy="4536503"/>
          </a:xfrm>
        </p:spPr>
        <p:txBody>
          <a:bodyPr>
            <a:normAutofit/>
          </a:bodyPr>
          <a:lstStyle/>
          <a:p>
            <a:r>
              <a:rPr lang="en-GB" sz="2600" dirty="0" smtClean="0"/>
              <a:t>The at-risk-of-poverty indicator: 60% of national median equivalent disposable household income</a:t>
            </a:r>
          </a:p>
          <a:p>
            <a:endParaRPr lang="en-GB" sz="2600" dirty="0"/>
          </a:p>
          <a:p>
            <a:pPr marL="514350" indent="-514350">
              <a:buFont typeface="+mj-lt"/>
              <a:buAutoNum type="arabicPeriod"/>
            </a:pPr>
            <a:r>
              <a:rPr lang="en-GB" sz="2600" dirty="0" smtClean="0"/>
              <a:t>Identify total disposable household income for each household</a:t>
            </a:r>
          </a:p>
          <a:p>
            <a:pPr marL="514350" indent="-514350">
              <a:buFont typeface="+mj-lt"/>
              <a:buAutoNum type="arabicPeriod"/>
            </a:pPr>
            <a:r>
              <a:rPr lang="en-GB" sz="2600" dirty="0" smtClean="0"/>
              <a:t>Divide by equivalent household size</a:t>
            </a:r>
          </a:p>
          <a:p>
            <a:pPr marL="514350" indent="-514350">
              <a:buFont typeface="+mj-lt"/>
              <a:buAutoNum type="arabicPeriod"/>
            </a:pPr>
            <a:r>
              <a:rPr lang="en-GB" sz="2600" dirty="0" smtClean="0"/>
              <a:t>Assign this to all household members</a:t>
            </a:r>
          </a:p>
          <a:p>
            <a:pPr marL="514350" indent="-514350">
              <a:buFont typeface="+mj-lt"/>
              <a:buAutoNum type="arabicPeriod"/>
            </a:pPr>
            <a:r>
              <a:rPr lang="en-GB" sz="2600" dirty="0" smtClean="0"/>
              <a:t>Identify median equivalent disposable household income</a:t>
            </a:r>
          </a:p>
          <a:p>
            <a:pPr marL="514350" indent="-514350">
              <a:buFont typeface="+mj-lt"/>
              <a:buAutoNum type="arabicPeriod"/>
            </a:pPr>
            <a:endParaRPr lang="en-GB" sz="2600" dirty="0" smtClean="0"/>
          </a:p>
          <a:p>
            <a:endParaRPr lang="en-GB" sz="2600" dirty="0" smtClean="0"/>
          </a:p>
          <a:p>
            <a:endParaRPr lang="en-GB" sz="2600" dirty="0"/>
          </a:p>
        </p:txBody>
      </p:sp>
    </p:spTree>
    <p:extLst>
      <p:ext uri="{BB962C8B-B14F-4D97-AF65-F5344CB8AC3E}">
        <p14:creationId xmlns:p14="http://schemas.microsoft.com/office/powerpoint/2010/main" val="94829169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3. Measuring the adequacy of income levels</a:t>
            </a:r>
          </a:p>
        </p:txBody>
      </p:sp>
      <p:sp>
        <p:nvSpPr>
          <p:cNvPr id="3" name="Content Placeholder 2"/>
          <p:cNvSpPr>
            <a:spLocks noGrp="1"/>
          </p:cNvSpPr>
          <p:nvPr>
            <p:ph idx="1"/>
          </p:nvPr>
        </p:nvSpPr>
        <p:spPr>
          <a:xfrm>
            <a:off x="633413" y="1412777"/>
            <a:ext cx="7870825" cy="1551194"/>
          </a:xfrm>
        </p:spPr>
        <p:txBody>
          <a:bodyPr>
            <a:normAutofit lnSpcReduction="10000"/>
          </a:bodyPr>
          <a:lstStyle/>
          <a:p>
            <a:pPr marL="0" indent="0">
              <a:buNone/>
            </a:pPr>
            <a:r>
              <a:rPr lang="en-GB" sz="1800" dirty="0" smtClean="0"/>
              <a:t>Compute equivalent household incomes using the modified OECD equivalence scale:</a:t>
            </a:r>
          </a:p>
          <a:p>
            <a:r>
              <a:rPr lang="en-GB" sz="1800" dirty="0" smtClean="0"/>
              <a:t>1 for first adult</a:t>
            </a:r>
          </a:p>
          <a:p>
            <a:r>
              <a:rPr lang="en-GB" sz="1800" dirty="0" smtClean="0"/>
              <a:t>0.5 for other household members aged 14 and over</a:t>
            </a:r>
          </a:p>
          <a:p>
            <a:r>
              <a:rPr lang="en-GB" sz="1800" dirty="0" smtClean="0"/>
              <a:t>0.3 for children younger than 14</a:t>
            </a:r>
            <a:endParaRPr lang="en-GB" sz="1800" dirty="0"/>
          </a:p>
        </p:txBody>
      </p:sp>
      <p:graphicFrame>
        <p:nvGraphicFramePr>
          <p:cNvPr id="4" name="Table 3"/>
          <p:cNvGraphicFramePr>
            <a:graphicFrameLocks noGrp="1"/>
          </p:cNvGraphicFramePr>
          <p:nvPr>
            <p:extLst>
              <p:ext uri="{D42A27DB-BD31-4B8C-83A1-F6EECF244321}">
                <p14:modId xmlns:p14="http://schemas.microsoft.com/office/powerpoint/2010/main" val="3517657217"/>
              </p:ext>
            </p:extLst>
          </p:nvPr>
        </p:nvGraphicFramePr>
        <p:xfrm>
          <a:off x="179512" y="3212976"/>
          <a:ext cx="6912768" cy="3265711"/>
        </p:xfrm>
        <a:graphic>
          <a:graphicData uri="http://schemas.openxmlformats.org/drawingml/2006/table">
            <a:tbl>
              <a:tblPr>
                <a:tableStyleId>{5C22544A-7EE6-4342-B048-85BDC9FD1C3A}</a:tableStyleId>
              </a:tblPr>
              <a:tblGrid>
                <a:gridCol w="1255112"/>
                <a:gridCol w="2008179"/>
                <a:gridCol w="926852"/>
                <a:gridCol w="2722625"/>
              </a:tblGrid>
              <a:tr h="512832">
                <a:tc>
                  <a:txBody>
                    <a:bodyPr/>
                    <a:lstStyle/>
                    <a:p>
                      <a:pPr algn="l" fontAlgn="b"/>
                      <a:endParaRPr lang="en-GB" sz="1500" b="0" i="0" u="none" strike="noStrike" dirty="0">
                        <a:solidFill>
                          <a:srgbClr val="000000"/>
                        </a:solidFill>
                        <a:effectLst/>
                        <a:latin typeface="Calibri"/>
                      </a:endParaRPr>
                    </a:p>
                  </a:txBody>
                  <a:tcPr marL="9525" marR="9525" marT="9525" marB="0" anchor="b"/>
                </a:tc>
                <a:tc>
                  <a:txBody>
                    <a:bodyPr/>
                    <a:lstStyle/>
                    <a:p>
                      <a:pPr algn="l" fontAlgn="b"/>
                      <a:r>
                        <a:rPr lang="en-GB" sz="1500" b="1" u="none" strike="noStrike" dirty="0">
                          <a:effectLst/>
                        </a:rPr>
                        <a:t>Composition</a:t>
                      </a:r>
                      <a:endParaRPr lang="en-GB" sz="1500" b="1" i="0" u="none" strike="noStrike" dirty="0">
                        <a:solidFill>
                          <a:srgbClr val="000000"/>
                        </a:solidFill>
                        <a:effectLst/>
                        <a:latin typeface="Calibri"/>
                      </a:endParaRPr>
                    </a:p>
                  </a:txBody>
                  <a:tcPr marL="9525" marR="9525" marT="9525" marB="0" anchor="b"/>
                </a:tc>
                <a:tc>
                  <a:txBody>
                    <a:bodyPr/>
                    <a:lstStyle/>
                    <a:p>
                      <a:pPr algn="l" fontAlgn="b"/>
                      <a:r>
                        <a:rPr lang="en-GB" sz="1500" b="1" u="none" strike="noStrike" dirty="0">
                          <a:effectLst/>
                        </a:rPr>
                        <a:t>Income</a:t>
                      </a:r>
                      <a:endParaRPr lang="en-GB" sz="1500" b="1" i="0" u="none" strike="noStrike" dirty="0">
                        <a:solidFill>
                          <a:srgbClr val="000000"/>
                        </a:solidFill>
                        <a:effectLst/>
                        <a:latin typeface="Calibri"/>
                      </a:endParaRPr>
                    </a:p>
                  </a:txBody>
                  <a:tcPr marL="9525" marR="9525" marT="9525" marB="0" anchor="b"/>
                </a:tc>
                <a:tc>
                  <a:txBody>
                    <a:bodyPr/>
                    <a:lstStyle/>
                    <a:p>
                      <a:pPr algn="r" fontAlgn="b"/>
                      <a:r>
                        <a:rPr lang="en-GB" sz="1500" b="1" u="none" strike="noStrike" dirty="0">
                          <a:effectLst/>
                        </a:rPr>
                        <a:t>Costs (all rent </a:t>
                      </a:r>
                      <a:r>
                        <a:rPr lang="en-GB" sz="1500" b="1" u="none" strike="noStrike" dirty="0" smtClean="0">
                          <a:effectLst/>
                        </a:rPr>
                        <a:t>apartment</a:t>
                      </a:r>
                      <a:r>
                        <a:rPr lang="en-GB" sz="1500" b="1" u="none" strike="noStrike" dirty="0">
                          <a:effectLst/>
                        </a:rPr>
                        <a:t>)</a:t>
                      </a:r>
                      <a:endParaRPr lang="en-GB" sz="1500" b="1" i="0" u="none" strike="noStrike" dirty="0">
                        <a:solidFill>
                          <a:srgbClr val="000000"/>
                        </a:solidFill>
                        <a:effectLst/>
                        <a:latin typeface="Calibri"/>
                      </a:endParaRPr>
                    </a:p>
                  </a:txBody>
                  <a:tcPr marL="9525" marR="9525" marT="9525" marB="0" anchor="b"/>
                </a:tc>
              </a:tr>
              <a:tr h="512832">
                <a:tc>
                  <a:txBody>
                    <a:bodyPr/>
                    <a:lstStyle/>
                    <a:p>
                      <a:pPr algn="l" fontAlgn="b"/>
                      <a:r>
                        <a:rPr lang="en-GB" sz="1500" b="1" u="none" strike="noStrike" dirty="0">
                          <a:effectLst/>
                        </a:rPr>
                        <a:t>A</a:t>
                      </a:r>
                      <a:endParaRPr lang="en-GB" sz="1500" b="1" i="0" u="none" strike="noStrike" dirty="0">
                        <a:solidFill>
                          <a:srgbClr val="000000"/>
                        </a:solidFill>
                        <a:effectLst/>
                        <a:latin typeface="Calibri"/>
                      </a:endParaRPr>
                    </a:p>
                  </a:txBody>
                  <a:tcPr marL="9525" marR="9525" marT="9525" marB="0" anchor="b"/>
                </a:tc>
                <a:tc>
                  <a:txBody>
                    <a:bodyPr/>
                    <a:lstStyle/>
                    <a:p>
                      <a:pPr algn="l" fontAlgn="b"/>
                      <a:r>
                        <a:rPr lang="en-GB" sz="1500" u="none" strike="noStrike">
                          <a:effectLst/>
                        </a:rPr>
                        <a:t>Single 20 years old</a:t>
                      </a:r>
                      <a:endParaRPr lang="en-GB" sz="1500" b="0" i="0" u="none" strike="noStrike">
                        <a:solidFill>
                          <a:srgbClr val="000000"/>
                        </a:solidFill>
                        <a:effectLst/>
                        <a:latin typeface="Calibri"/>
                      </a:endParaRPr>
                    </a:p>
                  </a:txBody>
                  <a:tcPr marL="9525" marR="9525" marT="9525" marB="0" anchor="b"/>
                </a:tc>
                <a:tc>
                  <a:txBody>
                    <a:bodyPr/>
                    <a:lstStyle/>
                    <a:p>
                      <a:pPr algn="r" fontAlgn="b"/>
                      <a:r>
                        <a:rPr lang="en-GB" sz="1500" u="none" strike="noStrike">
                          <a:effectLst/>
                        </a:rPr>
                        <a:t>1000</a:t>
                      </a:r>
                      <a:endParaRPr lang="en-GB" sz="1500" b="0" i="0" u="none" strike="noStrike">
                        <a:solidFill>
                          <a:srgbClr val="000000"/>
                        </a:solidFill>
                        <a:effectLst/>
                        <a:latin typeface="Calibri"/>
                      </a:endParaRPr>
                    </a:p>
                  </a:txBody>
                  <a:tcPr marL="9525" marR="9525" marT="9525" marB="0" anchor="b"/>
                </a:tc>
                <a:tc>
                  <a:txBody>
                    <a:bodyPr/>
                    <a:lstStyle/>
                    <a:p>
                      <a:pPr algn="r" fontAlgn="b"/>
                      <a:r>
                        <a:rPr lang="en-GB" sz="1500" u="none" strike="noStrike" dirty="0">
                          <a:effectLst/>
                        </a:rPr>
                        <a:t>Student</a:t>
                      </a:r>
                      <a:endParaRPr lang="en-GB" sz="1500" b="0" i="0" u="none" strike="noStrike" dirty="0">
                        <a:solidFill>
                          <a:srgbClr val="000000"/>
                        </a:solidFill>
                        <a:effectLst/>
                        <a:latin typeface="Calibri"/>
                      </a:endParaRPr>
                    </a:p>
                  </a:txBody>
                  <a:tcPr marL="9525" marR="9525" marT="9525" marB="0" anchor="b"/>
                </a:tc>
              </a:tr>
              <a:tr h="512832">
                <a:tc>
                  <a:txBody>
                    <a:bodyPr/>
                    <a:lstStyle/>
                    <a:p>
                      <a:pPr algn="l" fontAlgn="b"/>
                      <a:r>
                        <a:rPr lang="en-GB" sz="1500" b="1" u="none" strike="noStrike" dirty="0">
                          <a:effectLst/>
                        </a:rPr>
                        <a:t>B</a:t>
                      </a:r>
                      <a:endParaRPr lang="en-GB" sz="1500" b="1" i="0" u="none" strike="noStrike" dirty="0">
                        <a:solidFill>
                          <a:srgbClr val="000000"/>
                        </a:solidFill>
                        <a:effectLst/>
                        <a:latin typeface="Calibri"/>
                      </a:endParaRPr>
                    </a:p>
                  </a:txBody>
                  <a:tcPr marL="9525" marR="9525" marT="9525" marB="0" anchor="b"/>
                </a:tc>
                <a:tc>
                  <a:txBody>
                    <a:bodyPr/>
                    <a:lstStyle/>
                    <a:p>
                      <a:pPr algn="l" fontAlgn="b"/>
                      <a:r>
                        <a:rPr lang="en-GB" sz="1500" u="none" strike="noStrike">
                          <a:effectLst/>
                        </a:rPr>
                        <a:t>Couple, 22 years old</a:t>
                      </a:r>
                      <a:endParaRPr lang="en-GB" sz="1500" b="0" i="0" u="none" strike="noStrike">
                        <a:solidFill>
                          <a:srgbClr val="000000"/>
                        </a:solidFill>
                        <a:effectLst/>
                        <a:latin typeface="Calibri"/>
                      </a:endParaRPr>
                    </a:p>
                  </a:txBody>
                  <a:tcPr marL="9525" marR="9525" marT="9525" marB="0" anchor="b"/>
                </a:tc>
                <a:tc>
                  <a:txBody>
                    <a:bodyPr/>
                    <a:lstStyle/>
                    <a:p>
                      <a:pPr algn="r" fontAlgn="b"/>
                      <a:r>
                        <a:rPr lang="en-GB" sz="1500" u="none" strike="noStrike">
                          <a:effectLst/>
                        </a:rPr>
                        <a:t>2000</a:t>
                      </a:r>
                      <a:endParaRPr lang="en-GB" sz="1500" b="0" i="0" u="none" strike="noStrike">
                        <a:solidFill>
                          <a:srgbClr val="000000"/>
                        </a:solidFill>
                        <a:effectLst/>
                        <a:latin typeface="Calibri"/>
                      </a:endParaRPr>
                    </a:p>
                  </a:txBody>
                  <a:tcPr marL="9525" marR="9525" marT="9525" marB="0" anchor="b"/>
                </a:tc>
                <a:tc>
                  <a:txBody>
                    <a:bodyPr/>
                    <a:lstStyle/>
                    <a:p>
                      <a:pPr algn="r" fontAlgn="b"/>
                      <a:r>
                        <a:rPr lang="en-GB" sz="1500" u="none" strike="noStrike">
                          <a:effectLst/>
                        </a:rPr>
                        <a:t>Just working</a:t>
                      </a:r>
                      <a:endParaRPr lang="en-GB" sz="1500" b="0" i="0" u="none" strike="noStrike">
                        <a:solidFill>
                          <a:srgbClr val="000000"/>
                        </a:solidFill>
                        <a:effectLst/>
                        <a:latin typeface="Calibri"/>
                      </a:endParaRPr>
                    </a:p>
                  </a:txBody>
                  <a:tcPr marL="9525" marR="9525" marT="9525" marB="0" anchor="b"/>
                </a:tc>
              </a:tr>
              <a:tr h="512832">
                <a:tc>
                  <a:txBody>
                    <a:bodyPr/>
                    <a:lstStyle/>
                    <a:p>
                      <a:pPr algn="l" fontAlgn="b"/>
                      <a:r>
                        <a:rPr lang="en-GB" sz="1500" b="1" u="none" strike="noStrike" dirty="0">
                          <a:effectLst/>
                        </a:rPr>
                        <a:t>C</a:t>
                      </a:r>
                      <a:endParaRPr lang="en-GB" sz="1500" b="1" i="0" u="none" strike="noStrike" dirty="0">
                        <a:solidFill>
                          <a:srgbClr val="000000"/>
                        </a:solidFill>
                        <a:effectLst/>
                        <a:latin typeface="Calibri"/>
                      </a:endParaRPr>
                    </a:p>
                  </a:txBody>
                  <a:tcPr marL="9525" marR="9525" marT="9525" marB="0" anchor="b"/>
                </a:tc>
                <a:tc>
                  <a:txBody>
                    <a:bodyPr/>
                    <a:lstStyle/>
                    <a:p>
                      <a:pPr algn="l" fontAlgn="b"/>
                      <a:r>
                        <a:rPr lang="en-GB" sz="1500" u="none" strike="noStrike">
                          <a:effectLst/>
                        </a:rPr>
                        <a:t>Couple, 22 years old</a:t>
                      </a:r>
                      <a:endParaRPr lang="en-GB" sz="1500" b="0" i="0" u="none" strike="noStrike">
                        <a:solidFill>
                          <a:srgbClr val="000000"/>
                        </a:solidFill>
                        <a:effectLst/>
                        <a:latin typeface="Calibri"/>
                      </a:endParaRPr>
                    </a:p>
                  </a:txBody>
                  <a:tcPr marL="9525" marR="9525" marT="9525" marB="0" anchor="b"/>
                </a:tc>
                <a:tc>
                  <a:txBody>
                    <a:bodyPr/>
                    <a:lstStyle/>
                    <a:p>
                      <a:pPr algn="r" fontAlgn="b"/>
                      <a:r>
                        <a:rPr lang="en-GB" sz="1500" u="none" strike="noStrike">
                          <a:effectLst/>
                        </a:rPr>
                        <a:t>1500</a:t>
                      </a:r>
                      <a:endParaRPr lang="en-GB" sz="1500" b="0" i="0" u="none" strike="noStrike">
                        <a:solidFill>
                          <a:srgbClr val="000000"/>
                        </a:solidFill>
                        <a:effectLst/>
                        <a:latin typeface="Calibri"/>
                      </a:endParaRPr>
                    </a:p>
                  </a:txBody>
                  <a:tcPr marL="9525" marR="9525" marT="9525" marB="0" anchor="b"/>
                </a:tc>
                <a:tc>
                  <a:txBody>
                    <a:bodyPr/>
                    <a:lstStyle/>
                    <a:p>
                      <a:pPr algn="r" fontAlgn="b"/>
                      <a:r>
                        <a:rPr lang="en-GB" sz="1500" u="none" strike="noStrike">
                          <a:effectLst/>
                        </a:rPr>
                        <a:t>Just working</a:t>
                      </a:r>
                      <a:endParaRPr lang="en-GB" sz="1500" b="0" i="0" u="none" strike="noStrike">
                        <a:solidFill>
                          <a:srgbClr val="000000"/>
                        </a:solidFill>
                        <a:effectLst/>
                        <a:latin typeface="Calibri"/>
                      </a:endParaRPr>
                    </a:p>
                  </a:txBody>
                  <a:tcPr marL="9525" marR="9525" marT="9525" marB="0" anchor="b"/>
                </a:tc>
              </a:tr>
              <a:tr h="512832">
                <a:tc>
                  <a:txBody>
                    <a:bodyPr/>
                    <a:lstStyle/>
                    <a:p>
                      <a:pPr algn="l" fontAlgn="b"/>
                      <a:r>
                        <a:rPr lang="en-GB" sz="1500" b="1" u="none" strike="noStrike" dirty="0">
                          <a:effectLst/>
                        </a:rPr>
                        <a:t>D</a:t>
                      </a:r>
                      <a:endParaRPr lang="en-GB" sz="1500" b="1" i="0" u="none" strike="noStrike" dirty="0">
                        <a:solidFill>
                          <a:srgbClr val="000000"/>
                        </a:solidFill>
                        <a:effectLst/>
                        <a:latin typeface="Calibri"/>
                      </a:endParaRPr>
                    </a:p>
                  </a:txBody>
                  <a:tcPr marL="9525" marR="9525" marT="9525" marB="0" anchor="b"/>
                </a:tc>
                <a:tc>
                  <a:txBody>
                    <a:bodyPr/>
                    <a:lstStyle/>
                    <a:p>
                      <a:pPr algn="l" fontAlgn="b"/>
                      <a:r>
                        <a:rPr lang="en-GB" sz="1500" u="none" strike="noStrike">
                          <a:effectLst/>
                        </a:rPr>
                        <a:t>Single, 20 years old</a:t>
                      </a:r>
                      <a:endParaRPr lang="en-GB" sz="1500" b="0" i="0" u="none" strike="noStrike">
                        <a:solidFill>
                          <a:srgbClr val="000000"/>
                        </a:solidFill>
                        <a:effectLst/>
                        <a:latin typeface="Calibri"/>
                      </a:endParaRPr>
                    </a:p>
                  </a:txBody>
                  <a:tcPr marL="9525" marR="9525" marT="9525" marB="0" anchor="b"/>
                </a:tc>
                <a:tc>
                  <a:txBody>
                    <a:bodyPr/>
                    <a:lstStyle/>
                    <a:p>
                      <a:pPr algn="r" fontAlgn="b"/>
                      <a:r>
                        <a:rPr lang="en-GB" sz="1500" u="none" strike="noStrike">
                          <a:effectLst/>
                        </a:rPr>
                        <a:t>1500</a:t>
                      </a:r>
                      <a:endParaRPr lang="en-GB" sz="1500" b="0" i="0" u="none" strike="noStrike">
                        <a:solidFill>
                          <a:srgbClr val="000000"/>
                        </a:solidFill>
                        <a:effectLst/>
                        <a:latin typeface="Calibri"/>
                      </a:endParaRPr>
                    </a:p>
                  </a:txBody>
                  <a:tcPr marL="9525" marR="9525" marT="9525" marB="0" anchor="b"/>
                </a:tc>
                <a:tc>
                  <a:txBody>
                    <a:bodyPr/>
                    <a:lstStyle/>
                    <a:p>
                      <a:pPr algn="r" fontAlgn="b"/>
                      <a:r>
                        <a:rPr lang="en-GB" sz="1500" u="none" strike="noStrike">
                          <a:effectLst/>
                        </a:rPr>
                        <a:t>Student, wheelchair</a:t>
                      </a:r>
                      <a:endParaRPr lang="en-GB" sz="1500" b="0" i="0" u="none" strike="noStrike">
                        <a:solidFill>
                          <a:srgbClr val="000000"/>
                        </a:solidFill>
                        <a:effectLst/>
                        <a:latin typeface="Calibri"/>
                      </a:endParaRPr>
                    </a:p>
                  </a:txBody>
                  <a:tcPr marL="9525" marR="9525" marT="9525" marB="0" anchor="b"/>
                </a:tc>
              </a:tr>
              <a:tr h="701551">
                <a:tc>
                  <a:txBody>
                    <a:bodyPr/>
                    <a:lstStyle/>
                    <a:p>
                      <a:pPr algn="l" fontAlgn="b"/>
                      <a:r>
                        <a:rPr lang="en-GB" sz="1500" b="1" u="none" strike="noStrike" dirty="0">
                          <a:effectLst/>
                        </a:rPr>
                        <a:t>E</a:t>
                      </a:r>
                      <a:endParaRPr lang="en-GB" sz="1500" b="1" i="0" u="none" strike="noStrike" dirty="0">
                        <a:solidFill>
                          <a:srgbClr val="000000"/>
                        </a:solidFill>
                        <a:effectLst/>
                        <a:latin typeface="Calibri"/>
                      </a:endParaRPr>
                    </a:p>
                  </a:txBody>
                  <a:tcPr marL="9525" marR="9525" marT="9525" marB="0" anchor="b"/>
                </a:tc>
                <a:tc>
                  <a:txBody>
                    <a:bodyPr/>
                    <a:lstStyle/>
                    <a:p>
                      <a:pPr algn="l" fontAlgn="b"/>
                      <a:r>
                        <a:rPr lang="en-GB" sz="1500" u="none" strike="noStrike" dirty="0">
                          <a:effectLst/>
                        </a:rPr>
                        <a:t>Couple, 2 children (8 &amp; 14 years old)</a:t>
                      </a:r>
                      <a:endParaRPr lang="en-GB" sz="1500" b="0" i="0" u="none" strike="noStrike" dirty="0">
                        <a:solidFill>
                          <a:srgbClr val="000000"/>
                        </a:solidFill>
                        <a:effectLst/>
                        <a:latin typeface="Calibri"/>
                      </a:endParaRPr>
                    </a:p>
                  </a:txBody>
                  <a:tcPr marL="9525" marR="9525" marT="9525" marB="0" anchor="b"/>
                </a:tc>
                <a:tc>
                  <a:txBody>
                    <a:bodyPr/>
                    <a:lstStyle/>
                    <a:p>
                      <a:pPr algn="r" fontAlgn="b"/>
                      <a:r>
                        <a:rPr lang="en-GB" sz="1500" u="none" strike="noStrike">
                          <a:effectLst/>
                        </a:rPr>
                        <a:t>2200</a:t>
                      </a:r>
                      <a:endParaRPr lang="en-GB" sz="1500" b="0" i="0" u="none" strike="noStrike">
                        <a:solidFill>
                          <a:srgbClr val="000000"/>
                        </a:solidFill>
                        <a:effectLst/>
                        <a:latin typeface="Calibri"/>
                      </a:endParaRPr>
                    </a:p>
                  </a:txBody>
                  <a:tcPr marL="9525" marR="9525" marT="9525" marB="0" anchor="b"/>
                </a:tc>
                <a:tc>
                  <a:txBody>
                    <a:bodyPr/>
                    <a:lstStyle/>
                    <a:p>
                      <a:pPr algn="r" fontAlgn="b"/>
                      <a:r>
                        <a:rPr lang="en-GB" sz="1500" u="none" strike="noStrike" dirty="0">
                          <a:effectLst/>
                        </a:rPr>
                        <a:t>working, education</a:t>
                      </a:r>
                      <a:endParaRPr lang="en-GB" sz="1500" b="0" i="0" u="none" strike="noStrike" dirty="0">
                        <a:solidFill>
                          <a:srgbClr val="000000"/>
                        </a:solidFill>
                        <a:effectLst/>
                        <a:latin typeface="Calibri"/>
                      </a:endParaRPr>
                    </a:p>
                  </a:txBody>
                  <a:tcPr marL="9525" marR="9525" marT="9525" marB="0" anchor="b"/>
                </a:tc>
              </a:tr>
            </a:tbl>
          </a:graphicData>
        </a:graphic>
      </p:graphicFrame>
    </p:spTree>
    <p:extLst>
      <p:ext uri="{BB962C8B-B14F-4D97-AF65-F5344CB8AC3E}">
        <p14:creationId xmlns:p14="http://schemas.microsoft.com/office/powerpoint/2010/main" val="193345779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3. Measuring the adequacy of income levels</a:t>
            </a:r>
          </a:p>
        </p:txBody>
      </p:sp>
      <p:sp>
        <p:nvSpPr>
          <p:cNvPr id="3" name="Content Placeholder 2"/>
          <p:cNvSpPr>
            <a:spLocks noGrp="1"/>
          </p:cNvSpPr>
          <p:nvPr>
            <p:ph idx="1"/>
          </p:nvPr>
        </p:nvSpPr>
        <p:spPr>
          <a:xfrm>
            <a:off x="633413" y="1412777"/>
            <a:ext cx="7870825" cy="1551194"/>
          </a:xfrm>
        </p:spPr>
        <p:txBody>
          <a:bodyPr>
            <a:normAutofit lnSpcReduction="10000"/>
          </a:bodyPr>
          <a:lstStyle/>
          <a:p>
            <a:pPr marL="0" indent="0">
              <a:buNone/>
            </a:pPr>
            <a:r>
              <a:rPr lang="en-GB" sz="1800" dirty="0" smtClean="0"/>
              <a:t>Compute equivalent household incomes using the modified OECD equivalence scale:</a:t>
            </a:r>
          </a:p>
          <a:p>
            <a:r>
              <a:rPr lang="en-GB" sz="1800" dirty="0" smtClean="0"/>
              <a:t>1 for first adult</a:t>
            </a:r>
          </a:p>
          <a:p>
            <a:r>
              <a:rPr lang="en-GB" sz="1800" dirty="0" smtClean="0"/>
              <a:t>0.5 for other household members aged 14 and over</a:t>
            </a:r>
          </a:p>
          <a:p>
            <a:r>
              <a:rPr lang="en-GB" sz="1800" dirty="0" smtClean="0"/>
              <a:t>0.3 for children younger than 14</a:t>
            </a:r>
            <a:endParaRPr lang="en-GB" sz="1800" dirty="0"/>
          </a:p>
        </p:txBody>
      </p:sp>
      <p:graphicFrame>
        <p:nvGraphicFramePr>
          <p:cNvPr id="5" name="Table 4"/>
          <p:cNvGraphicFramePr>
            <a:graphicFrameLocks noGrp="1"/>
          </p:cNvGraphicFramePr>
          <p:nvPr>
            <p:extLst>
              <p:ext uri="{D42A27DB-BD31-4B8C-83A1-F6EECF244321}">
                <p14:modId xmlns:p14="http://schemas.microsoft.com/office/powerpoint/2010/main" val="739287663"/>
              </p:ext>
            </p:extLst>
          </p:nvPr>
        </p:nvGraphicFramePr>
        <p:xfrm>
          <a:off x="179512" y="3068958"/>
          <a:ext cx="8064896" cy="3096346"/>
        </p:xfrm>
        <a:graphic>
          <a:graphicData uri="http://schemas.openxmlformats.org/drawingml/2006/table">
            <a:tbl>
              <a:tblPr>
                <a:tableStyleId>{5C22544A-7EE6-4342-B048-85BDC9FD1C3A}</a:tableStyleId>
              </a:tblPr>
              <a:tblGrid>
                <a:gridCol w="835942"/>
                <a:gridCol w="2424232"/>
                <a:gridCol w="1086724"/>
                <a:gridCol w="1943370"/>
                <a:gridCol w="1774628"/>
              </a:tblGrid>
              <a:tr h="477110">
                <a:tc>
                  <a:txBody>
                    <a:bodyPr/>
                    <a:lstStyle/>
                    <a:p>
                      <a:pPr algn="l" fontAlgn="b"/>
                      <a:endParaRPr lang="en-GB" sz="1500" b="1" i="0" u="none" strike="noStrike" dirty="0">
                        <a:solidFill>
                          <a:srgbClr val="000000"/>
                        </a:solidFill>
                        <a:effectLst/>
                        <a:latin typeface="Calibri"/>
                      </a:endParaRPr>
                    </a:p>
                  </a:txBody>
                  <a:tcPr marL="9525" marR="9525" marT="9525" marB="0" anchor="b"/>
                </a:tc>
                <a:tc>
                  <a:txBody>
                    <a:bodyPr/>
                    <a:lstStyle/>
                    <a:p>
                      <a:pPr algn="l" fontAlgn="b"/>
                      <a:r>
                        <a:rPr lang="en-GB" sz="1500" b="1" u="none" strike="noStrike" dirty="0">
                          <a:effectLst/>
                        </a:rPr>
                        <a:t>Composition</a:t>
                      </a:r>
                      <a:endParaRPr lang="en-GB" sz="1500" b="1" i="0" u="none" strike="noStrike" dirty="0">
                        <a:solidFill>
                          <a:srgbClr val="000000"/>
                        </a:solidFill>
                        <a:effectLst/>
                        <a:latin typeface="Calibri"/>
                      </a:endParaRPr>
                    </a:p>
                  </a:txBody>
                  <a:tcPr marL="9525" marR="9525" marT="9525" marB="0" anchor="b"/>
                </a:tc>
                <a:tc>
                  <a:txBody>
                    <a:bodyPr/>
                    <a:lstStyle/>
                    <a:p>
                      <a:pPr algn="l" fontAlgn="b"/>
                      <a:r>
                        <a:rPr lang="en-GB" sz="1500" b="1" u="none" strike="noStrike">
                          <a:effectLst/>
                        </a:rPr>
                        <a:t>Income</a:t>
                      </a:r>
                      <a:endParaRPr lang="en-GB" sz="1500" b="1" i="0" u="none" strike="noStrike">
                        <a:solidFill>
                          <a:srgbClr val="000000"/>
                        </a:solidFill>
                        <a:effectLst/>
                        <a:latin typeface="Calibri"/>
                      </a:endParaRPr>
                    </a:p>
                  </a:txBody>
                  <a:tcPr marL="9525" marR="9525" marT="9525" marB="0" anchor="b"/>
                </a:tc>
                <a:tc>
                  <a:txBody>
                    <a:bodyPr/>
                    <a:lstStyle/>
                    <a:p>
                      <a:pPr algn="r" fontAlgn="b"/>
                      <a:r>
                        <a:rPr lang="en-GB" sz="1500" b="1" u="none" strike="noStrike" dirty="0">
                          <a:effectLst/>
                        </a:rPr>
                        <a:t>Costs (all rent </a:t>
                      </a:r>
                      <a:r>
                        <a:rPr lang="en-GB" sz="1500" b="1" u="none" strike="noStrike" dirty="0" smtClean="0">
                          <a:effectLst/>
                        </a:rPr>
                        <a:t>apartment</a:t>
                      </a:r>
                      <a:r>
                        <a:rPr lang="en-GB" sz="1500" b="1" u="none" strike="noStrike" dirty="0">
                          <a:effectLst/>
                        </a:rPr>
                        <a:t>)</a:t>
                      </a:r>
                      <a:endParaRPr lang="en-GB" sz="1500" b="1" i="0" u="none" strike="noStrike" dirty="0">
                        <a:solidFill>
                          <a:srgbClr val="000000"/>
                        </a:solidFill>
                        <a:effectLst/>
                        <a:latin typeface="Calibri"/>
                      </a:endParaRPr>
                    </a:p>
                  </a:txBody>
                  <a:tcPr marL="9525" marR="9525" marT="9525" marB="0" anchor="b"/>
                </a:tc>
                <a:tc>
                  <a:txBody>
                    <a:bodyPr/>
                    <a:lstStyle/>
                    <a:p>
                      <a:pPr algn="r" fontAlgn="b"/>
                      <a:r>
                        <a:rPr lang="en-GB" sz="1500" b="1" u="none" strike="noStrike" dirty="0" err="1">
                          <a:effectLst/>
                        </a:rPr>
                        <a:t>Eq</a:t>
                      </a:r>
                      <a:r>
                        <a:rPr lang="en-GB" sz="1500" b="1" u="none" strike="noStrike" dirty="0">
                          <a:effectLst/>
                        </a:rPr>
                        <a:t> income</a:t>
                      </a:r>
                      <a:endParaRPr lang="en-GB" sz="1500" b="1" i="0" u="none" strike="noStrike" dirty="0">
                        <a:solidFill>
                          <a:srgbClr val="000000"/>
                        </a:solidFill>
                        <a:effectLst/>
                        <a:latin typeface="Calibri"/>
                      </a:endParaRPr>
                    </a:p>
                  </a:txBody>
                  <a:tcPr marL="9525" marR="9525" marT="9525" marB="0" anchor="b"/>
                </a:tc>
              </a:tr>
              <a:tr h="477110">
                <a:tc>
                  <a:txBody>
                    <a:bodyPr/>
                    <a:lstStyle/>
                    <a:p>
                      <a:pPr algn="l" fontAlgn="b"/>
                      <a:r>
                        <a:rPr lang="en-GB" sz="1500" b="1" u="none" strike="noStrike" dirty="0">
                          <a:effectLst/>
                        </a:rPr>
                        <a:t>A</a:t>
                      </a:r>
                      <a:endParaRPr lang="en-GB" sz="1500" b="1" i="0" u="none" strike="noStrike" dirty="0">
                        <a:solidFill>
                          <a:srgbClr val="000000"/>
                        </a:solidFill>
                        <a:effectLst/>
                        <a:latin typeface="Calibri"/>
                      </a:endParaRPr>
                    </a:p>
                  </a:txBody>
                  <a:tcPr marL="9525" marR="9525" marT="9525" marB="0" anchor="b"/>
                </a:tc>
                <a:tc>
                  <a:txBody>
                    <a:bodyPr/>
                    <a:lstStyle/>
                    <a:p>
                      <a:pPr algn="l" fontAlgn="b"/>
                      <a:r>
                        <a:rPr lang="en-GB" sz="1500" u="none" strike="noStrike">
                          <a:effectLst/>
                        </a:rPr>
                        <a:t>Single 20 years old</a:t>
                      </a:r>
                      <a:endParaRPr lang="en-GB" sz="1500" b="0" i="0" u="none" strike="noStrike">
                        <a:solidFill>
                          <a:srgbClr val="000000"/>
                        </a:solidFill>
                        <a:effectLst/>
                        <a:latin typeface="Calibri"/>
                      </a:endParaRPr>
                    </a:p>
                  </a:txBody>
                  <a:tcPr marL="9525" marR="9525" marT="9525" marB="0" anchor="b"/>
                </a:tc>
                <a:tc>
                  <a:txBody>
                    <a:bodyPr/>
                    <a:lstStyle/>
                    <a:p>
                      <a:pPr algn="r" fontAlgn="b"/>
                      <a:r>
                        <a:rPr lang="en-GB" sz="1500" u="none" strike="noStrike">
                          <a:effectLst/>
                        </a:rPr>
                        <a:t>1000</a:t>
                      </a:r>
                      <a:endParaRPr lang="en-GB" sz="1500" b="0" i="0" u="none" strike="noStrike">
                        <a:solidFill>
                          <a:srgbClr val="000000"/>
                        </a:solidFill>
                        <a:effectLst/>
                        <a:latin typeface="Calibri"/>
                      </a:endParaRPr>
                    </a:p>
                  </a:txBody>
                  <a:tcPr marL="9525" marR="9525" marT="9525" marB="0" anchor="b"/>
                </a:tc>
                <a:tc>
                  <a:txBody>
                    <a:bodyPr/>
                    <a:lstStyle/>
                    <a:p>
                      <a:pPr algn="r" fontAlgn="b"/>
                      <a:r>
                        <a:rPr lang="en-GB" sz="1500" u="none" strike="noStrike" dirty="0">
                          <a:effectLst/>
                        </a:rPr>
                        <a:t>Student</a:t>
                      </a:r>
                      <a:endParaRPr lang="en-GB" sz="1500" b="0" i="0" u="none" strike="noStrike" dirty="0">
                        <a:solidFill>
                          <a:srgbClr val="000000"/>
                        </a:solidFill>
                        <a:effectLst/>
                        <a:latin typeface="Calibri"/>
                      </a:endParaRPr>
                    </a:p>
                  </a:txBody>
                  <a:tcPr marL="9525" marR="9525" marT="9525" marB="0" anchor="b"/>
                </a:tc>
                <a:tc>
                  <a:txBody>
                    <a:bodyPr/>
                    <a:lstStyle/>
                    <a:p>
                      <a:pPr algn="r" fontAlgn="b"/>
                      <a:r>
                        <a:rPr lang="en-GB" sz="1500" u="none" strike="noStrike" dirty="0">
                          <a:effectLst/>
                        </a:rPr>
                        <a:t>1000</a:t>
                      </a:r>
                      <a:endParaRPr lang="en-GB" sz="1500" b="0" i="0" u="none" strike="noStrike" dirty="0">
                        <a:solidFill>
                          <a:srgbClr val="000000"/>
                        </a:solidFill>
                        <a:effectLst/>
                        <a:latin typeface="Calibri"/>
                      </a:endParaRPr>
                    </a:p>
                  </a:txBody>
                  <a:tcPr marL="9525" marR="9525" marT="9525" marB="0" anchor="b"/>
                </a:tc>
              </a:tr>
              <a:tr h="477110">
                <a:tc>
                  <a:txBody>
                    <a:bodyPr/>
                    <a:lstStyle/>
                    <a:p>
                      <a:pPr algn="l" fontAlgn="b"/>
                      <a:r>
                        <a:rPr lang="en-GB" sz="1500" b="1" u="none" strike="noStrike" dirty="0">
                          <a:effectLst/>
                        </a:rPr>
                        <a:t>B</a:t>
                      </a:r>
                      <a:endParaRPr lang="en-GB" sz="1500" b="1" i="0" u="none" strike="noStrike" dirty="0">
                        <a:solidFill>
                          <a:srgbClr val="000000"/>
                        </a:solidFill>
                        <a:effectLst/>
                        <a:latin typeface="Calibri"/>
                      </a:endParaRPr>
                    </a:p>
                  </a:txBody>
                  <a:tcPr marL="9525" marR="9525" marT="9525" marB="0" anchor="b"/>
                </a:tc>
                <a:tc>
                  <a:txBody>
                    <a:bodyPr/>
                    <a:lstStyle/>
                    <a:p>
                      <a:pPr algn="l" fontAlgn="b"/>
                      <a:r>
                        <a:rPr lang="en-GB" sz="1500" u="none" strike="noStrike">
                          <a:effectLst/>
                        </a:rPr>
                        <a:t>Couple, 22 years old</a:t>
                      </a:r>
                      <a:endParaRPr lang="en-GB" sz="1500" b="0" i="0" u="none" strike="noStrike">
                        <a:solidFill>
                          <a:srgbClr val="000000"/>
                        </a:solidFill>
                        <a:effectLst/>
                        <a:latin typeface="Calibri"/>
                      </a:endParaRPr>
                    </a:p>
                  </a:txBody>
                  <a:tcPr marL="9525" marR="9525" marT="9525" marB="0" anchor="b"/>
                </a:tc>
                <a:tc>
                  <a:txBody>
                    <a:bodyPr/>
                    <a:lstStyle/>
                    <a:p>
                      <a:pPr algn="r" fontAlgn="b"/>
                      <a:r>
                        <a:rPr lang="en-GB" sz="1500" u="none" strike="noStrike">
                          <a:effectLst/>
                        </a:rPr>
                        <a:t>2000</a:t>
                      </a:r>
                      <a:endParaRPr lang="en-GB" sz="1500" b="0" i="0" u="none" strike="noStrike">
                        <a:solidFill>
                          <a:srgbClr val="000000"/>
                        </a:solidFill>
                        <a:effectLst/>
                        <a:latin typeface="Calibri"/>
                      </a:endParaRPr>
                    </a:p>
                  </a:txBody>
                  <a:tcPr marL="9525" marR="9525" marT="9525" marB="0" anchor="b"/>
                </a:tc>
                <a:tc>
                  <a:txBody>
                    <a:bodyPr/>
                    <a:lstStyle/>
                    <a:p>
                      <a:pPr algn="r" fontAlgn="b"/>
                      <a:r>
                        <a:rPr lang="en-GB" sz="1500" u="none" strike="noStrike">
                          <a:effectLst/>
                        </a:rPr>
                        <a:t>Just working</a:t>
                      </a:r>
                      <a:endParaRPr lang="en-GB" sz="1500" b="0" i="0" u="none" strike="noStrike">
                        <a:solidFill>
                          <a:srgbClr val="000000"/>
                        </a:solidFill>
                        <a:effectLst/>
                        <a:latin typeface="Calibri"/>
                      </a:endParaRPr>
                    </a:p>
                  </a:txBody>
                  <a:tcPr marL="9525" marR="9525" marT="9525" marB="0" anchor="b"/>
                </a:tc>
                <a:tc>
                  <a:txBody>
                    <a:bodyPr/>
                    <a:lstStyle/>
                    <a:p>
                      <a:pPr algn="r" fontAlgn="b"/>
                      <a:r>
                        <a:rPr lang="en-GB" sz="1500" u="none" strike="noStrike">
                          <a:effectLst/>
                        </a:rPr>
                        <a:t>1333</a:t>
                      </a:r>
                      <a:endParaRPr lang="en-GB" sz="1500" b="0" i="0" u="none" strike="noStrike">
                        <a:solidFill>
                          <a:srgbClr val="000000"/>
                        </a:solidFill>
                        <a:effectLst/>
                        <a:latin typeface="Calibri"/>
                      </a:endParaRPr>
                    </a:p>
                  </a:txBody>
                  <a:tcPr marL="9525" marR="9525" marT="9525" marB="0" anchor="b"/>
                </a:tc>
              </a:tr>
              <a:tr h="477110">
                <a:tc>
                  <a:txBody>
                    <a:bodyPr/>
                    <a:lstStyle/>
                    <a:p>
                      <a:pPr algn="l" fontAlgn="b"/>
                      <a:r>
                        <a:rPr lang="en-GB" sz="1500" b="1" u="none" strike="noStrike" dirty="0">
                          <a:effectLst/>
                        </a:rPr>
                        <a:t>C</a:t>
                      </a:r>
                      <a:endParaRPr lang="en-GB" sz="1500" b="1" i="0" u="none" strike="noStrike" dirty="0">
                        <a:solidFill>
                          <a:srgbClr val="000000"/>
                        </a:solidFill>
                        <a:effectLst/>
                        <a:latin typeface="Calibri"/>
                      </a:endParaRPr>
                    </a:p>
                  </a:txBody>
                  <a:tcPr marL="9525" marR="9525" marT="9525" marB="0" anchor="b"/>
                </a:tc>
                <a:tc>
                  <a:txBody>
                    <a:bodyPr/>
                    <a:lstStyle/>
                    <a:p>
                      <a:pPr algn="l" fontAlgn="b"/>
                      <a:r>
                        <a:rPr lang="en-GB" sz="1500" u="none" strike="noStrike">
                          <a:effectLst/>
                        </a:rPr>
                        <a:t>Couple, 22 years old</a:t>
                      </a:r>
                      <a:endParaRPr lang="en-GB" sz="1500" b="0" i="0" u="none" strike="noStrike">
                        <a:solidFill>
                          <a:srgbClr val="000000"/>
                        </a:solidFill>
                        <a:effectLst/>
                        <a:latin typeface="Calibri"/>
                      </a:endParaRPr>
                    </a:p>
                  </a:txBody>
                  <a:tcPr marL="9525" marR="9525" marT="9525" marB="0" anchor="b"/>
                </a:tc>
                <a:tc>
                  <a:txBody>
                    <a:bodyPr/>
                    <a:lstStyle/>
                    <a:p>
                      <a:pPr algn="r" fontAlgn="b"/>
                      <a:r>
                        <a:rPr lang="en-GB" sz="1500" u="none" strike="noStrike">
                          <a:effectLst/>
                        </a:rPr>
                        <a:t>1500</a:t>
                      </a:r>
                      <a:endParaRPr lang="en-GB" sz="1500" b="0" i="0" u="none" strike="noStrike">
                        <a:solidFill>
                          <a:srgbClr val="000000"/>
                        </a:solidFill>
                        <a:effectLst/>
                        <a:latin typeface="Calibri"/>
                      </a:endParaRPr>
                    </a:p>
                  </a:txBody>
                  <a:tcPr marL="9525" marR="9525" marT="9525" marB="0" anchor="b"/>
                </a:tc>
                <a:tc>
                  <a:txBody>
                    <a:bodyPr/>
                    <a:lstStyle/>
                    <a:p>
                      <a:pPr algn="r" fontAlgn="b"/>
                      <a:r>
                        <a:rPr lang="en-GB" sz="1500" u="none" strike="noStrike">
                          <a:effectLst/>
                        </a:rPr>
                        <a:t>Just working</a:t>
                      </a:r>
                      <a:endParaRPr lang="en-GB" sz="1500" b="0" i="0" u="none" strike="noStrike">
                        <a:solidFill>
                          <a:srgbClr val="000000"/>
                        </a:solidFill>
                        <a:effectLst/>
                        <a:latin typeface="Calibri"/>
                      </a:endParaRPr>
                    </a:p>
                  </a:txBody>
                  <a:tcPr marL="9525" marR="9525" marT="9525" marB="0" anchor="b"/>
                </a:tc>
                <a:tc>
                  <a:txBody>
                    <a:bodyPr/>
                    <a:lstStyle/>
                    <a:p>
                      <a:pPr algn="r" fontAlgn="b"/>
                      <a:r>
                        <a:rPr lang="en-GB" sz="1500" u="none" strike="noStrike">
                          <a:effectLst/>
                        </a:rPr>
                        <a:t>1000</a:t>
                      </a:r>
                      <a:endParaRPr lang="en-GB" sz="1500" b="0" i="0" u="none" strike="noStrike">
                        <a:solidFill>
                          <a:srgbClr val="000000"/>
                        </a:solidFill>
                        <a:effectLst/>
                        <a:latin typeface="Calibri"/>
                      </a:endParaRPr>
                    </a:p>
                  </a:txBody>
                  <a:tcPr marL="9525" marR="9525" marT="9525" marB="0" anchor="b"/>
                </a:tc>
              </a:tr>
              <a:tr h="477110">
                <a:tc>
                  <a:txBody>
                    <a:bodyPr/>
                    <a:lstStyle/>
                    <a:p>
                      <a:pPr algn="l" fontAlgn="b"/>
                      <a:r>
                        <a:rPr lang="en-GB" sz="1500" b="1" u="none" strike="noStrike" dirty="0">
                          <a:effectLst/>
                        </a:rPr>
                        <a:t>D</a:t>
                      </a:r>
                      <a:endParaRPr lang="en-GB" sz="1500" b="1" i="0" u="none" strike="noStrike" dirty="0">
                        <a:solidFill>
                          <a:srgbClr val="000000"/>
                        </a:solidFill>
                        <a:effectLst/>
                        <a:latin typeface="Calibri"/>
                      </a:endParaRPr>
                    </a:p>
                  </a:txBody>
                  <a:tcPr marL="9525" marR="9525" marT="9525" marB="0" anchor="b"/>
                </a:tc>
                <a:tc>
                  <a:txBody>
                    <a:bodyPr/>
                    <a:lstStyle/>
                    <a:p>
                      <a:pPr algn="l" fontAlgn="b"/>
                      <a:r>
                        <a:rPr lang="en-GB" sz="1500" u="none" strike="noStrike">
                          <a:effectLst/>
                        </a:rPr>
                        <a:t>Single, 20 years old</a:t>
                      </a:r>
                      <a:endParaRPr lang="en-GB" sz="1500" b="0" i="0" u="none" strike="noStrike">
                        <a:solidFill>
                          <a:srgbClr val="000000"/>
                        </a:solidFill>
                        <a:effectLst/>
                        <a:latin typeface="Calibri"/>
                      </a:endParaRPr>
                    </a:p>
                  </a:txBody>
                  <a:tcPr marL="9525" marR="9525" marT="9525" marB="0" anchor="b"/>
                </a:tc>
                <a:tc>
                  <a:txBody>
                    <a:bodyPr/>
                    <a:lstStyle/>
                    <a:p>
                      <a:pPr algn="r" fontAlgn="b"/>
                      <a:r>
                        <a:rPr lang="en-GB" sz="1500" u="none" strike="noStrike">
                          <a:effectLst/>
                        </a:rPr>
                        <a:t>1500</a:t>
                      </a:r>
                      <a:endParaRPr lang="en-GB" sz="1500" b="0" i="0" u="none" strike="noStrike">
                        <a:solidFill>
                          <a:srgbClr val="000000"/>
                        </a:solidFill>
                        <a:effectLst/>
                        <a:latin typeface="Calibri"/>
                      </a:endParaRPr>
                    </a:p>
                  </a:txBody>
                  <a:tcPr marL="9525" marR="9525" marT="9525" marB="0" anchor="b"/>
                </a:tc>
                <a:tc>
                  <a:txBody>
                    <a:bodyPr/>
                    <a:lstStyle/>
                    <a:p>
                      <a:pPr algn="r" fontAlgn="b"/>
                      <a:r>
                        <a:rPr lang="en-GB" sz="1500" u="none" strike="noStrike">
                          <a:effectLst/>
                        </a:rPr>
                        <a:t>Student, wheelchair</a:t>
                      </a:r>
                      <a:endParaRPr lang="en-GB" sz="1500" b="0" i="0" u="none" strike="noStrike">
                        <a:solidFill>
                          <a:srgbClr val="000000"/>
                        </a:solidFill>
                        <a:effectLst/>
                        <a:latin typeface="Calibri"/>
                      </a:endParaRPr>
                    </a:p>
                  </a:txBody>
                  <a:tcPr marL="9525" marR="9525" marT="9525" marB="0" anchor="b"/>
                </a:tc>
                <a:tc>
                  <a:txBody>
                    <a:bodyPr/>
                    <a:lstStyle/>
                    <a:p>
                      <a:pPr algn="r" fontAlgn="b"/>
                      <a:r>
                        <a:rPr lang="en-GB" sz="1500" u="none" strike="noStrike">
                          <a:effectLst/>
                        </a:rPr>
                        <a:t>1500</a:t>
                      </a:r>
                      <a:endParaRPr lang="en-GB" sz="1500" b="0" i="0" u="none" strike="noStrike">
                        <a:solidFill>
                          <a:srgbClr val="000000"/>
                        </a:solidFill>
                        <a:effectLst/>
                        <a:latin typeface="Calibri"/>
                      </a:endParaRPr>
                    </a:p>
                  </a:txBody>
                  <a:tcPr marL="9525" marR="9525" marT="9525" marB="0" anchor="b"/>
                </a:tc>
              </a:tr>
              <a:tr h="710796">
                <a:tc>
                  <a:txBody>
                    <a:bodyPr/>
                    <a:lstStyle/>
                    <a:p>
                      <a:pPr algn="l" fontAlgn="b"/>
                      <a:r>
                        <a:rPr lang="en-GB" sz="1500" b="1" u="none" strike="noStrike" dirty="0">
                          <a:effectLst/>
                        </a:rPr>
                        <a:t>E</a:t>
                      </a:r>
                      <a:endParaRPr lang="en-GB" sz="1500" b="1" i="0" u="none" strike="noStrike" dirty="0">
                        <a:solidFill>
                          <a:srgbClr val="000000"/>
                        </a:solidFill>
                        <a:effectLst/>
                        <a:latin typeface="Calibri"/>
                      </a:endParaRPr>
                    </a:p>
                  </a:txBody>
                  <a:tcPr marL="9525" marR="9525" marT="9525" marB="0" anchor="b"/>
                </a:tc>
                <a:tc>
                  <a:txBody>
                    <a:bodyPr/>
                    <a:lstStyle/>
                    <a:p>
                      <a:pPr algn="l" fontAlgn="b"/>
                      <a:r>
                        <a:rPr lang="en-GB" sz="1500" u="none" strike="noStrike">
                          <a:effectLst/>
                        </a:rPr>
                        <a:t>Couple, 2 children (8 &amp; 14 years old)</a:t>
                      </a:r>
                      <a:endParaRPr lang="en-GB" sz="1500" b="0" i="0" u="none" strike="noStrike">
                        <a:solidFill>
                          <a:srgbClr val="000000"/>
                        </a:solidFill>
                        <a:effectLst/>
                        <a:latin typeface="Calibri"/>
                      </a:endParaRPr>
                    </a:p>
                  </a:txBody>
                  <a:tcPr marL="9525" marR="9525" marT="9525" marB="0" anchor="b"/>
                </a:tc>
                <a:tc>
                  <a:txBody>
                    <a:bodyPr/>
                    <a:lstStyle/>
                    <a:p>
                      <a:pPr algn="r" fontAlgn="b"/>
                      <a:r>
                        <a:rPr lang="en-GB" sz="1500" u="none" strike="noStrike">
                          <a:effectLst/>
                        </a:rPr>
                        <a:t>2200</a:t>
                      </a:r>
                      <a:endParaRPr lang="en-GB" sz="1500" b="0" i="0" u="none" strike="noStrike">
                        <a:solidFill>
                          <a:srgbClr val="000000"/>
                        </a:solidFill>
                        <a:effectLst/>
                        <a:latin typeface="Calibri"/>
                      </a:endParaRPr>
                    </a:p>
                  </a:txBody>
                  <a:tcPr marL="9525" marR="9525" marT="9525" marB="0" anchor="b"/>
                </a:tc>
                <a:tc>
                  <a:txBody>
                    <a:bodyPr/>
                    <a:lstStyle/>
                    <a:p>
                      <a:pPr algn="r" fontAlgn="b"/>
                      <a:r>
                        <a:rPr lang="en-GB" sz="1500" u="none" strike="noStrike">
                          <a:effectLst/>
                        </a:rPr>
                        <a:t>working, education</a:t>
                      </a:r>
                      <a:endParaRPr lang="en-GB" sz="1500" b="0" i="0" u="none" strike="noStrike">
                        <a:solidFill>
                          <a:srgbClr val="000000"/>
                        </a:solidFill>
                        <a:effectLst/>
                        <a:latin typeface="Calibri"/>
                      </a:endParaRPr>
                    </a:p>
                  </a:txBody>
                  <a:tcPr marL="9525" marR="9525" marT="9525" marB="0" anchor="b"/>
                </a:tc>
                <a:tc>
                  <a:txBody>
                    <a:bodyPr/>
                    <a:lstStyle/>
                    <a:p>
                      <a:pPr algn="r" fontAlgn="b"/>
                      <a:r>
                        <a:rPr lang="en-GB" sz="1500" u="none" strike="noStrike" dirty="0">
                          <a:effectLst/>
                        </a:rPr>
                        <a:t>957</a:t>
                      </a:r>
                      <a:endParaRPr lang="en-GB" sz="1500" b="0" i="0" u="none" strike="noStrike" dirty="0">
                        <a:solidFill>
                          <a:srgbClr val="000000"/>
                        </a:solidFill>
                        <a:effectLst/>
                        <a:latin typeface="Calibri"/>
                      </a:endParaRPr>
                    </a:p>
                  </a:txBody>
                  <a:tcPr marL="9525" marR="9525" marT="9525" marB="0" anchor="b"/>
                </a:tc>
              </a:tr>
            </a:tbl>
          </a:graphicData>
        </a:graphic>
      </p:graphicFrame>
      <p:sp>
        <p:nvSpPr>
          <p:cNvPr id="6" name="Rectangle 5"/>
          <p:cNvSpPr/>
          <p:nvPr/>
        </p:nvSpPr>
        <p:spPr bwMode="auto">
          <a:xfrm>
            <a:off x="6588224" y="5517232"/>
            <a:ext cx="2880320" cy="720080"/>
          </a:xfrm>
          <a:prstGeom prst="rect">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25000" smtClean="0">
              <a:ln>
                <a:noFill/>
              </a:ln>
              <a:solidFill>
                <a:schemeClr val="tx1"/>
              </a:solidFill>
              <a:effectLst/>
              <a:latin typeface="Times New Roman" pitchFamily="1" charset="0"/>
            </a:endParaRPr>
          </a:p>
        </p:txBody>
      </p:sp>
      <p:sp>
        <p:nvSpPr>
          <p:cNvPr id="7" name="Rectangle 6"/>
          <p:cNvSpPr/>
          <p:nvPr/>
        </p:nvSpPr>
        <p:spPr bwMode="auto">
          <a:xfrm>
            <a:off x="6588224" y="4949552"/>
            <a:ext cx="2880320" cy="720080"/>
          </a:xfrm>
          <a:prstGeom prst="rect">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25000" smtClean="0">
              <a:ln>
                <a:noFill/>
              </a:ln>
              <a:solidFill>
                <a:schemeClr val="tx1"/>
              </a:solidFill>
              <a:effectLst/>
              <a:latin typeface="Times New Roman" pitchFamily="1" charset="0"/>
            </a:endParaRPr>
          </a:p>
        </p:txBody>
      </p:sp>
      <p:sp>
        <p:nvSpPr>
          <p:cNvPr id="8" name="Rectangle 7"/>
          <p:cNvSpPr/>
          <p:nvPr/>
        </p:nvSpPr>
        <p:spPr bwMode="auto">
          <a:xfrm>
            <a:off x="6588224" y="4509120"/>
            <a:ext cx="2880320" cy="720080"/>
          </a:xfrm>
          <a:prstGeom prst="rect">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25000" smtClean="0">
              <a:ln>
                <a:noFill/>
              </a:ln>
              <a:solidFill>
                <a:schemeClr val="tx1"/>
              </a:solidFill>
              <a:effectLst/>
              <a:latin typeface="Times New Roman" pitchFamily="1" charset="0"/>
            </a:endParaRPr>
          </a:p>
        </p:txBody>
      </p:sp>
      <p:sp>
        <p:nvSpPr>
          <p:cNvPr id="9" name="Rectangle 8"/>
          <p:cNvSpPr/>
          <p:nvPr/>
        </p:nvSpPr>
        <p:spPr bwMode="auto">
          <a:xfrm>
            <a:off x="6596608" y="4077072"/>
            <a:ext cx="2880320" cy="720080"/>
          </a:xfrm>
          <a:prstGeom prst="rect">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25000" smtClean="0">
              <a:ln>
                <a:noFill/>
              </a:ln>
              <a:solidFill>
                <a:schemeClr val="tx1"/>
              </a:solidFill>
              <a:effectLst/>
              <a:latin typeface="Times New Roman" pitchFamily="1" charset="0"/>
            </a:endParaRPr>
          </a:p>
        </p:txBody>
      </p:sp>
      <p:sp>
        <p:nvSpPr>
          <p:cNvPr id="10" name="Rectangle 9"/>
          <p:cNvSpPr/>
          <p:nvPr/>
        </p:nvSpPr>
        <p:spPr bwMode="auto">
          <a:xfrm>
            <a:off x="6596608" y="3573016"/>
            <a:ext cx="2880320" cy="720080"/>
          </a:xfrm>
          <a:prstGeom prst="rect">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25000" smtClean="0">
              <a:ln>
                <a:noFill/>
              </a:ln>
              <a:solidFill>
                <a:schemeClr val="tx1"/>
              </a:solidFill>
              <a:effectLst/>
              <a:latin typeface="Times New Roman" pitchFamily="1" charset="0"/>
            </a:endParaRPr>
          </a:p>
        </p:txBody>
      </p:sp>
    </p:spTree>
    <p:extLst>
      <p:ext uri="{BB962C8B-B14F-4D97-AF65-F5344CB8AC3E}">
        <p14:creationId xmlns:p14="http://schemas.microsoft.com/office/powerpoint/2010/main" val="3072938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hart 11"/>
          <p:cNvGraphicFramePr>
            <a:graphicFrameLocks/>
          </p:cNvGraphicFramePr>
          <p:nvPr>
            <p:extLst>
              <p:ext uri="{D42A27DB-BD31-4B8C-83A1-F6EECF244321}">
                <p14:modId xmlns:p14="http://schemas.microsoft.com/office/powerpoint/2010/main" val="790625476"/>
              </p:ext>
            </p:extLst>
          </p:nvPr>
        </p:nvGraphicFramePr>
        <p:xfrm>
          <a:off x="0" y="1412776"/>
          <a:ext cx="9144000" cy="5445224"/>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normAutofit fontScale="90000"/>
          </a:bodyPr>
          <a:lstStyle/>
          <a:p>
            <a:r>
              <a:rPr lang="en-GB" dirty="0"/>
              <a:t>3. Measuring the adequacy of income levels</a:t>
            </a:r>
          </a:p>
        </p:txBody>
      </p:sp>
      <p:cxnSp>
        <p:nvCxnSpPr>
          <p:cNvPr id="7" name="Straight Connector 6"/>
          <p:cNvCxnSpPr/>
          <p:nvPr/>
        </p:nvCxnSpPr>
        <p:spPr bwMode="auto">
          <a:xfrm flipV="1">
            <a:off x="1331640" y="1988840"/>
            <a:ext cx="0" cy="3606510"/>
          </a:xfrm>
          <a:prstGeom prst="line">
            <a:avLst/>
          </a:prstGeom>
          <a:solidFill>
            <a:schemeClr val="accent1"/>
          </a:solidFill>
          <a:ln w="57150" cap="flat" cmpd="sng" algn="ctr">
            <a:solidFill>
              <a:schemeClr val="tx1">
                <a:lumMod val="10000"/>
              </a:schemeClr>
            </a:solidFill>
            <a:prstDash val="solid"/>
            <a:round/>
            <a:headEnd type="none" w="med" len="med"/>
            <a:tailEnd type="none" w="med" len="med"/>
          </a:ln>
          <a:effectLst/>
        </p:spPr>
      </p:cxnSp>
      <p:cxnSp>
        <p:nvCxnSpPr>
          <p:cNvPr id="9" name="Straight Connector 8"/>
          <p:cNvCxnSpPr/>
          <p:nvPr/>
        </p:nvCxnSpPr>
        <p:spPr bwMode="auto">
          <a:xfrm flipV="1">
            <a:off x="3131840" y="1988840"/>
            <a:ext cx="0" cy="3606510"/>
          </a:xfrm>
          <a:prstGeom prst="line">
            <a:avLst/>
          </a:prstGeom>
          <a:solidFill>
            <a:schemeClr val="accent1"/>
          </a:solidFill>
          <a:ln w="57150" cap="flat" cmpd="sng" algn="ctr">
            <a:solidFill>
              <a:schemeClr val="tx1">
                <a:lumMod val="10000"/>
              </a:schemeClr>
            </a:solidFill>
            <a:prstDash val="solid"/>
            <a:round/>
            <a:headEnd type="none" w="med" len="med"/>
            <a:tailEnd type="none" w="med" len="med"/>
          </a:ln>
          <a:effectLst/>
        </p:spPr>
      </p:cxnSp>
      <p:cxnSp>
        <p:nvCxnSpPr>
          <p:cNvPr id="10" name="Straight Connector 9"/>
          <p:cNvCxnSpPr/>
          <p:nvPr/>
        </p:nvCxnSpPr>
        <p:spPr bwMode="auto">
          <a:xfrm flipV="1">
            <a:off x="3563888" y="1988840"/>
            <a:ext cx="0" cy="3606510"/>
          </a:xfrm>
          <a:prstGeom prst="line">
            <a:avLst/>
          </a:prstGeom>
          <a:solidFill>
            <a:schemeClr val="accent1"/>
          </a:solidFill>
          <a:ln w="57150" cap="flat" cmpd="sng" algn="ctr">
            <a:solidFill>
              <a:schemeClr val="tx1">
                <a:lumMod val="10000"/>
              </a:schemeClr>
            </a:solidFill>
            <a:prstDash val="solid"/>
            <a:round/>
            <a:headEnd type="none" w="med" len="med"/>
            <a:tailEnd type="none" w="med" len="med"/>
          </a:ln>
          <a:effectLst/>
        </p:spPr>
      </p:cxnSp>
      <p:cxnSp>
        <p:nvCxnSpPr>
          <p:cNvPr id="11" name="Straight Connector 10"/>
          <p:cNvCxnSpPr/>
          <p:nvPr/>
        </p:nvCxnSpPr>
        <p:spPr bwMode="auto">
          <a:xfrm flipV="1">
            <a:off x="5004048" y="1988840"/>
            <a:ext cx="0" cy="3606510"/>
          </a:xfrm>
          <a:prstGeom prst="line">
            <a:avLst/>
          </a:prstGeom>
          <a:solidFill>
            <a:schemeClr val="accent1"/>
          </a:solidFill>
          <a:ln w="57150" cap="flat" cmpd="sng" algn="ctr">
            <a:solidFill>
              <a:schemeClr val="tx1">
                <a:lumMod val="10000"/>
              </a:schemeClr>
            </a:solidFill>
            <a:prstDash val="solid"/>
            <a:round/>
            <a:headEnd type="none" w="med" len="med"/>
            <a:tailEnd type="none" w="med" len="med"/>
          </a:ln>
          <a:effectLst/>
        </p:spPr>
      </p:cxnSp>
      <p:sp>
        <p:nvSpPr>
          <p:cNvPr id="13" name="TextBox 1"/>
          <p:cNvSpPr txBox="1"/>
          <p:nvPr/>
        </p:nvSpPr>
        <p:spPr>
          <a:xfrm>
            <a:off x="2771800" y="1700808"/>
            <a:ext cx="828092" cy="36004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nl-BE" sz="1500" b="1" dirty="0" smtClean="0">
                <a:solidFill>
                  <a:schemeClr val="tx1">
                    <a:lumMod val="10000"/>
                  </a:schemeClr>
                </a:solidFill>
              </a:rPr>
              <a:t>EU27</a:t>
            </a:r>
            <a:endParaRPr lang="en-GB" sz="1500" b="1" dirty="0">
              <a:solidFill>
                <a:schemeClr val="tx1">
                  <a:lumMod val="10000"/>
                </a:schemeClr>
              </a:solidFill>
            </a:endParaRPr>
          </a:p>
        </p:txBody>
      </p:sp>
      <p:sp>
        <p:nvSpPr>
          <p:cNvPr id="14" name="TextBox 1"/>
          <p:cNvSpPr txBox="1"/>
          <p:nvPr/>
        </p:nvSpPr>
        <p:spPr>
          <a:xfrm>
            <a:off x="1133618" y="1700808"/>
            <a:ext cx="558062" cy="36004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nl-BE" sz="1500" b="1" dirty="0" smtClean="0">
                <a:solidFill>
                  <a:schemeClr val="tx1">
                    <a:lumMod val="10000"/>
                  </a:schemeClr>
                </a:solidFill>
              </a:rPr>
              <a:t>RO</a:t>
            </a:r>
            <a:endParaRPr lang="en-GB" sz="1500" b="1" dirty="0">
              <a:solidFill>
                <a:schemeClr val="tx1">
                  <a:lumMod val="10000"/>
                </a:schemeClr>
              </a:solidFill>
            </a:endParaRPr>
          </a:p>
        </p:txBody>
      </p:sp>
      <p:sp>
        <p:nvSpPr>
          <p:cNvPr id="15" name="TextBox 1"/>
          <p:cNvSpPr txBox="1"/>
          <p:nvPr/>
        </p:nvSpPr>
        <p:spPr>
          <a:xfrm>
            <a:off x="4788024" y="1772816"/>
            <a:ext cx="558062" cy="36004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nl-BE" sz="1500" b="1" dirty="0" smtClean="0">
                <a:solidFill>
                  <a:schemeClr val="tx1">
                    <a:lumMod val="10000"/>
                  </a:schemeClr>
                </a:solidFill>
              </a:rPr>
              <a:t>LU</a:t>
            </a:r>
            <a:endParaRPr lang="en-GB" sz="1500" b="1" dirty="0">
              <a:solidFill>
                <a:schemeClr val="tx1">
                  <a:lumMod val="10000"/>
                </a:schemeClr>
              </a:solidFill>
            </a:endParaRPr>
          </a:p>
        </p:txBody>
      </p:sp>
      <p:sp>
        <p:nvSpPr>
          <p:cNvPr id="16" name="TextBox 1"/>
          <p:cNvSpPr txBox="1"/>
          <p:nvPr/>
        </p:nvSpPr>
        <p:spPr>
          <a:xfrm>
            <a:off x="3338897" y="1710138"/>
            <a:ext cx="792088" cy="36004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nl-BE" sz="1500" b="1" dirty="0" smtClean="0">
                <a:solidFill>
                  <a:schemeClr val="tx1">
                    <a:lumMod val="10000"/>
                  </a:schemeClr>
                </a:solidFill>
              </a:rPr>
              <a:t>BE</a:t>
            </a:r>
            <a:endParaRPr lang="en-GB" sz="1500" b="1" dirty="0">
              <a:solidFill>
                <a:schemeClr val="tx1">
                  <a:lumMod val="10000"/>
                </a:schemeClr>
              </a:solidFill>
            </a:endParaRPr>
          </a:p>
        </p:txBody>
      </p:sp>
      <p:cxnSp>
        <p:nvCxnSpPr>
          <p:cNvPr id="17" name="Straight Connector 16"/>
          <p:cNvCxnSpPr/>
          <p:nvPr/>
        </p:nvCxnSpPr>
        <p:spPr bwMode="auto">
          <a:xfrm flipV="1">
            <a:off x="2483768" y="1988840"/>
            <a:ext cx="0" cy="3606510"/>
          </a:xfrm>
          <a:prstGeom prst="line">
            <a:avLst/>
          </a:prstGeom>
          <a:solidFill>
            <a:schemeClr val="accent1"/>
          </a:solidFill>
          <a:ln w="57150" cap="flat" cmpd="sng" algn="ctr">
            <a:solidFill>
              <a:srgbClr val="FF0000"/>
            </a:solidFill>
            <a:prstDash val="dash"/>
            <a:round/>
            <a:headEnd type="none" w="med" len="med"/>
            <a:tailEnd type="none" w="med" len="med"/>
          </a:ln>
          <a:effectLst/>
        </p:spPr>
      </p:cxnSp>
      <p:sp>
        <p:nvSpPr>
          <p:cNvPr id="18" name="TextBox 1"/>
          <p:cNvSpPr txBox="1"/>
          <p:nvPr/>
        </p:nvSpPr>
        <p:spPr>
          <a:xfrm>
            <a:off x="2483768" y="2669355"/>
            <a:ext cx="3168351" cy="360040"/>
          </a:xfrm>
          <a:prstGeom prst="rect">
            <a:avLst/>
          </a:prstGeom>
          <a:solidFill>
            <a:schemeClr val="bg1"/>
          </a:solidFill>
          <a:ln>
            <a:solidFill>
              <a:srgbClr val="FF0000"/>
            </a:solidFill>
          </a:ln>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nl-BE" sz="1500" b="1" dirty="0" smtClean="0">
                <a:solidFill>
                  <a:schemeClr val="tx1">
                    <a:lumMod val="10000"/>
                  </a:schemeClr>
                </a:solidFill>
              </a:rPr>
              <a:t>60% </a:t>
            </a:r>
            <a:r>
              <a:rPr lang="nl-BE" sz="1500" b="1" dirty="0" err="1" smtClean="0">
                <a:solidFill>
                  <a:schemeClr val="tx1">
                    <a:lumMod val="10000"/>
                  </a:schemeClr>
                </a:solidFill>
              </a:rPr>
              <a:t>poverty</a:t>
            </a:r>
            <a:r>
              <a:rPr lang="nl-BE" sz="1500" b="1" dirty="0" smtClean="0">
                <a:solidFill>
                  <a:schemeClr val="tx1">
                    <a:lumMod val="10000"/>
                  </a:schemeClr>
                </a:solidFill>
              </a:rPr>
              <a:t> </a:t>
            </a:r>
            <a:r>
              <a:rPr lang="nl-BE" sz="1500" b="1" dirty="0" err="1" smtClean="0">
                <a:solidFill>
                  <a:schemeClr val="tx1">
                    <a:lumMod val="10000"/>
                  </a:schemeClr>
                </a:solidFill>
              </a:rPr>
              <a:t>threshold</a:t>
            </a:r>
            <a:r>
              <a:rPr lang="nl-BE" sz="1500" b="1" dirty="0" smtClean="0">
                <a:solidFill>
                  <a:schemeClr val="tx1">
                    <a:lumMod val="10000"/>
                  </a:schemeClr>
                </a:solidFill>
              </a:rPr>
              <a:t> BE</a:t>
            </a:r>
            <a:endParaRPr lang="en-GB" sz="1500" b="1" dirty="0">
              <a:solidFill>
                <a:schemeClr val="tx1">
                  <a:lumMod val="10000"/>
                </a:schemeClr>
              </a:solidFill>
            </a:endParaRPr>
          </a:p>
        </p:txBody>
      </p:sp>
      <p:sp>
        <p:nvSpPr>
          <p:cNvPr id="19" name="TextBox 1"/>
          <p:cNvSpPr txBox="1"/>
          <p:nvPr/>
        </p:nvSpPr>
        <p:spPr>
          <a:xfrm>
            <a:off x="1412648" y="4005064"/>
            <a:ext cx="3168351" cy="432534"/>
          </a:xfrm>
          <a:prstGeom prst="rect">
            <a:avLst/>
          </a:prstGeom>
          <a:solidFill>
            <a:schemeClr val="bg1"/>
          </a:solidFill>
          <a:ln>
            <a:solidFill>
              <a:schemeClr val="tx1">
                <a:lumMod val="10000"/>
              </a:schemeClr>
            </a:solidFill>
          </a:ln>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nl-BE" sz="1500" b="1" dirty="0" smtClean="0">
                <a:solidFill>
                  <a:schemeClr val="tx1">
                    <a:lumMod val="10000"/>
                  </a:schemeClr>
                </a:solidFill>
              </a:rPr>
              <a:t>+/- 97% of RO below </a:t>
            </a:r>
            <a:r>
              <a:rPr lang="nl-BE" sz="1500" b="1" dirty="0" err="1" smtClean="0">
                <a:solidFill>
                  <a:schemeClr val="tx1">
                    <a:lumMod val="10000"/>
                  </a:schemeClr>
                </a:solidFill>
              </a:rPr>
              <a:t>poverty</a:t>
            </a:r>
            <a:r>
              <a:rPr lang="nl-BE" sz="1500" b="1" dirty="0" smtClean="0">
                <a:solidFill>
                  <a:schemeClr val="tx1">
                    <a:lumMod val="10000"/>
                  </a:schemeClr>
                </a:solidFill>
              </a:rPr>
              <a:t> </a:t>
            </a:r>
            <a:r>
              <a:rPr lang="nl-BE" sz="1500" b="1" dirty="0" err="1" smtClean="0">
                <a:solidFill>
                  <a:schemeClr val="tx1">
                    <a:lumMod val="10000"/>
                  </a:schemeClr>
                </a:solidFill>
              </a:rPr>
              <a:t>threshold</a:t>
            </a:r>
            <a:r>
              <a:rPr lang="nl-BE" sz="1500" b="1" dirty="0" smtClean="0">
                <a:solidFill>
                  <a:schemeClr val="tx1">
                    <a:lumMod val="10000"/>
                  </a:schemeClr>
                </a:solidFill>
              </a:rPr>
              <a:t> BE</a:t>
            </a:r>
            <a:endParaRPr lang="en-GB" sz="1500" b="1" dirty="0">
              <a:solidFill>
                <a:schemeClr val="tx1">
                  <a:lumMod val="10000"/>
                </a:schemeClr>
              </a:solidFill>
            </a:endParaRPr>
          </a:p>
        </p:txBody>
      </p:sp>
      <p:cxnSp>
        <p:nvCxnSpPr>
          <p:cNvPr id="5" name="Straight Arrow Connector 4"/>
          <p:cNvCxnSpPr/>
          <p:nvPr/>
        </p:nvCxnSpPr>
        <p:spPr bwMode="auto">
          <a:xfrm flipH="1">
            <a:off x="1547664" y="4437598"/>
            <a:ext cx="504056" cy="935618"/>
          </a:xfrm>
          <a:prstGeom prst="straightConnector1">
            <a:avLst/>
          </a:prstGeom>
          <a:solidFill>
            <a:schemeClr val="accent1"/>
          </a:solidFill>
          <a:ln w="38100" cap="flat" cmpd="sng" algn="ctr">
            <a:solidFill>
              <a:schemeClr val="tx1">
                <a:lumMod val="10000"/>
              </a:schemeClr>
            </a:solidFill>
            <a:prstDash val="solid"/>
            <a:round/>
            <a:headEnd type="none" w="med" len="med"/>
            <a:tailEnd type="arrow"/>
          </a:ln>
          <a:effectLst/>
        </p:spPr>
      </p:cxnSp>
    </p:spTree>
    <p:extLst>
      <p:ext uri="{BB962C8B-B14F-4D97-AF65-F5344CB8AC3E}">
        <p14:creationId xmlns:p14="http://schemas.microsoft.com/office/powerpoint/2010/main" val="715816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2">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graphicEl>
                                              <a:chart seriesIdx="2" categoryIdx="-4" bldStep="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0"/>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8"/>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2">
                                            <p:graphicEl>
                                              <a:chart seriesIdx="3" categoryIdx="-4" bldStep="series"/>
                                            </p:graphic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19"/>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2" grpId="0">
        <p:bldSub>
          <a:bldChart bld="series"/>
        </p:bldSub>
      </p:bldGraphic>
      <p:bldP spid="18" grpId="0" animBg="1"/>
      <p:bldP spid="19"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3. Measuring the adequacy of income levels</a:t>
            </a:r>
          </a:p>
        </p:txBody>
      </p:sp>
      <p:graphicFrame>
        <p:nvGraphicFramePr>
          <p:cNvPr id="6" name="Chart 5"/>
          <p:cNvGraphicFramePr>
            <a:graphicFrameLocks/>
          </p:cNvGraphicFramePr>
          <p:nvPr>
            <p:extLst>
              <p:ext uri="{D42A27DB-BD31-4B8C-83A1-F6EECF244321}">
                <p14:modId xmlns:p14="http://schemas.microsoft.com/office/powerpoint/2010/main" val="3546948658"/>
              </p:ext>
            </p:extLst>
          </p:nvPr>
        </p:nvGraphicFramePr>
        <p:xfrm>
          <a:off x="0" y="1700808"/>
          <a:ext cx="9143999" cy="460851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333200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graphicEl>
                                              <a:chart seriesIdx="1" categoryIdx="-4" bldStep="series"/>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Chart bld="series"/>
        </p:bldSub>
      </p:bldGraphic>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3. Measuring the adequacy of income levels</a:t>
            </a:r>
          </a:p>
        </p:txBody>
      </p:sp>
      <p:graphicFrame>
        <p:nvGraphicFramePr>
          <p:cNvPr id="18" name="Chart 17"/>
          <p:cNvGraphicFramePr>
            <a:graphicFrameLocks/>
          </p:cNvGraphicFramePr>
          <p:nvPr>
            <p:extLst>
              <p:ext uri="{D42A27DB-BD31-4B8C-83A1-F6EECF244321}">
                <p14:modId xmlns:p14="http://schemas.microsoft.com/office/powerpoint/2010/main" val="4150425169"/>
              </p:ext>
            </p:extLst>
          </p:nvPr>
        </p:nvGraphicFramePr>
        <p:xfrm>
          <a:off x="539552" y="1700808"/>
          <a:ext cx="8208911" cy="4032448"/>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p:cNvSpPr txBox="1"/>
          <p:nvPr/>
        </p:nvSpPr>
        <p:spPr>
          <a:xfrm>
            <a:off x="1" y="1196752"/>
            <a:ext cx="9144000" cy="328295"/>
          </a:xfrm>
          <a:prstGeom prst="rect">
            <a:avLst/>
          </a:prstGeom>
          <a:noFill/>
        </p:spPr>
        <p:txBody>
          <a:bodyPr wrap="square" rtlCol="0">
            <a:spAutoFit/>
          </a:bodyPr>
          <a:lstStyle/>
          <a:p>
            <a:pPr algn="ctr"/>
            <a:r>
              <a:rPr lang="en-GB" sz="2300" b="1" dirty="0" smtClean="0">
                <a:latin typeface="+mj-lt"/>
              </a:rPr>
              <a:t>Two-yearly ratio of median equivalent household income</a:t>
            </a:r>
            <a:endParaRPr lang="nl-BE" sz="2300" b="1" dirty="0">
              <a:latin typeface="+mj-lt"/>
            </a:endParaRPr>
          </a:p>
        </p:txBody>
      </p:sp>
    </p:spTree>
    <p:extLst>
      <p:ext uri="{BB962C8B-B14F-4D97-AF65-F5344CB8AC3E}">
        <p14:creationId xmlns:p14="http://schemas.microsoft.com/office/powerpoint/2010/main" val="3471975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graphicEl>
                                              <a:chart seriesIdx="-4" categoryIdx="0" bldStep="category"/>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graphicEl>
                                              <a:chart seriesIdx="-4" categoryIdx="1" bldStep="category"/>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graphicEl>
                                              <a:chart seriesIdx="-4" categoryIdx="2" bldStep="category"/>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graphicEl>
                                              <a:chart seriesIdx="-4" categoryIdx="3" bldStep="category"/>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8">
                                            <p:graphicEl>
                                              <a:chart seriesIdx="-4" categoryIdx="4" bldStep="category"/>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8">
                                            <p:graphicEl>
                                              <a:chart seriesIdx="-4" categoryIdx="5" bldStep="category"/>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8">
                                            <p:graphicEl>
                                              <a:chart seriesIdx="-4" categoryIdx="6" bldStep="category"/>
                                            </p:graphic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8">
                                            <p:graphicEl>
                                              <a:chart seriesIdx="-4" categoryIdx="7" bldStep="category"/>
                                            </p:graphic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8">
                                            <p:graphicEl>
                                              <a:chart seriesIdx="-4" categoryIdx="8" bldStep="category"/>
                                            </p:graphic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8">
                                            <p:graphicEl>
                                              <a:chart seriesIdx="-4" categoryIdx="9" bldStep="category"/>
                                            </p:graphic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8">
                                            <p:graphicEl>
                                              <a:chart seriesIdx="-4" categoryIdx="10" bldStep="category"/>
                                            </p:graphic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8">
                                            <p:graphicEl>
                                              <a:chart seriesIdx="-4" categoryIdx="11" bldStep="category"/>
                                            </p:graphic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8">
                                            <p:graphicEl>
                                              <a:chart seriesIdx="-4" categoryIdx="12" bldStep="category"/>
                                            </p:graphic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8">
                                            <p:graphicEl>
                                              <a:chart seriesIdx="-4" categoryIdx="13" bldStep="category"/>
                                            </p:graphic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18">
                                            <p:graphicEl>
                                              <a:chart seriesIdx="-4" categoryIdx="14" bldStep="category"/>
                                            </p:graphic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18">
                                            <p:graphicEl>
                                              <a:chart seriesIdx="-4" categoryIdx="15" bldStep="category"/>
                                            </p:graphic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18">
                                            <p:graphicEl>
                                              <a:chart seriesIdx="-4" categoryIdx="16" bldStep="category"/>
                                            </p:graphicEl>
                                          </p:spTgt>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18">
                                            <p:graphicEl>
                                              <a:chart seriesIdx="-4" categoryIdx="17" bldStep="category"/>
                                            </p:graphicEl>
                                          </p:spTgt>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18">
                                            <p:graphicEl>
                                              <a:chart seriesIdx="-4" categoryIdx="18" bldStep="category"/>
                                            </p:graphicEl>
                                          </p:spTgt>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18">
                                            <p:graphicEl>
                                              <a:chart seriesIdx="-4" categoryIdx="19" bldStep="category"/>
                                            </p:graphicEl>
                                          </p:spTgt>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18">
                                            <p:graphicEl>
                                              <a:chart seriesIdx="-4" categoryIdx="20" bldStep="category"/>
                                            </p:graphicEl>
                                          </p:spTgt>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18">
                                            <p:graphicEl>
                                              <a:chart seriesIdx="-4" categoryIdx="21" bldStep="category"/>
                                            </p:graphicEl>
                                          </p:spTgt>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18">
                                            <p:graphicEl>
                                              <a:chart seriesIdx="-4" categoryIdx="22" bldStep="category"/>
                                            </p:graphicEl>
                                          </p:spTgt>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grpId="0" nodeType="clickEffect">
                                  <p:stCondLst>
                                    <p:cond delay="0"/>
                                  </p:stCondLst>
                                  <p:childTnLst>
                                    <p:set>
                                      <p:cBhvr>
                                        <p:cTn id="102" dur="1" fill="hold">
                                          <p:stCondLst>
                                            <p:cond delay="0"/>
                                          </p:stCondLst>
                                        </p:cTn>
                                        <p:tgtEl>
                                          <p:spTgt spid="18">
                                            <p:graphicEl>
                                              <a:chart seriesIdx="-4" categoryIdx="23" bldStep="category"/>
                                            </p:graphicEl>
                                          </p:spTgt>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grpId="0" nodeType="clickEffect">
                                  <p:stCondLst>
                                    <p:cond delay="0"/>
                                  </p:stCondLst>
                                  <p:childTnLst>
                                    <p:set>
                                      <p:cBhvr>
                                        <p:cTn id="106" dur="1" fill="hold">
                                          <p:stCondLst>
                                            <p:cond delay="0"/>
                                          </p:stCondLst>
                                        </p:cTn>
                                        <p:tgtEl>
                                          <p:spTgt spid="18">
                                            <p:graphicEl>
                                              <a:chart seriesIdx="-4" categoryIdx="24" bldStep="category"/>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8" grpId="0">
        <p:bldSub>
          <a:bldChart bld="category"/>
        </p:bldSub>
      </p:bldGraphic>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Constructing new indicators</a:t>
            </a:r>
            <a:endParaRPr lang="en-GB" dirty="0"/>
          </a:p>
        </p:txBody>
      </p:sp>
      <p:sp>
        <p:nvSpPr>
          <p:cNvPr id="3" name="Content Placeholder 2"/>
          <p:cNvSpPr>
            <a:spLocks noGrp="1"/>
          </p:cNvSpPr>
          <p:nvPr>
            <p:ph idx="1"/>
          </p:nvPr>
        </p:nvSpPr>
        <p:spPr/>
        <p:txBody>
          <a:bodyPr>
            <a:normAutofit fontScale="77500" lnSpcReduction="20000"/>
          </a:bodyPr>
          <a:lstStyle/>
          <a:p>
            <a:pPr marL="514350" indent="-514350">
              <a:spcBef>
                <a:spcPts val="1800"/>
              </a:spcBef>
              <a:spcAft>
                <a:spcPts val="1800"/>
              </a:spcAft>
              <a:buFont typeface="+mj-lt"/>
              <a:buAutoNum type="arabicPeriod"/>
            </a:pPr>
            <a:r>
              <a:rPr lang="en-GB" dirty="0" smtClean="0"/>
              <a:t>Identify purpose of indicator</a:t>
            </a:r>
          </a:p>
          <a:p>
            <a:pPr marL="514350" indent="-514350">
              <a:spcBef>
                <a:spcPts val="1800"/>
              </a:spcBef>
              <a:spcAft>
                <a:spcPts val="1800"/>
              </a:spcAft>
              <a:buFont typeface="+mj-lt"/>
              <a:buAutoNum type="arabicPeriod"/>
            </a:pPr>
            <a:r>
              <a:rPr lang="en-GB" dirty="0" smtClean="0"/>
              <a:t>Identify concept that should be measured</a:t>
            </a:r>
          </a:p>
          <a:p>
            <a:pPr marL="514350" indent="-514350">
              <a:spcBef>
                <a:spcPts val="1800"/>
              </a:spcBef>
              <a:spcAft>
                <a:spcPts val="1800"/>
              </a:spcAft>
              <a:buFont typeface="+mj-lt"/>
              <a:buAutoNum type="arabicPeriod"/>
            </a:pPr>
            <a:r>
              <a:rPr lang="en-GB" dirty="0" smtClean="0"/>
              <a:t>Review literature and existing methods in light of quality criteria</a:t>
            </a:r>
          </a:p>
          <a:p>
            <a:pPr marL="514350" indent="-514350">
              <a:spcBef>
                <a:spcPts val="1800"/>
              </a:spcBef>
              <a:spcAft>
                <a:spcPts val="1800"/>
              </a:spcAft>
              <a:buFont typeface="+mj-lt"/>
              <a:buAutoNum type="arabicPeriod"/>
            </a:pPr>
            <a:r>
              <a:rPr lang="en-GB" dirty="0" smtClean="0"/>
              <a:t>Test case</a:t>
            </a:r>
          </a:p>
          <a:p>
            <a:pPr marL="514350" indent="-514350">
              <a:spcBef>
                <a:spcPts val="1800"/>
              </a:spcBef>
              <a:spcAft>
                <a:spcPts val="1800"/>
              </a:spcAft>
              <a:buFont typeface="+mj-lt"/>
              <a:buAutoNum type="arabicPeriod"/>
            </a:pPr>
            <a:r>
              <a:rPr lang="en-GB" dirty="0" smtClean="0"/>
              <a:t>Evaluation</a:t>
            </a:r>
          </a:p>
          <a:p>
            <a:pPr marL="514350" indent="-514350">
              <a:spcBef>
                <a:spcPts val="1800"/>
              </a:spcBef>
              <a:spcAft>
                <a:spcPts val="1800"/>
              </a:spcAft>
              <a:buFont typeface="+mj-lt"/>
              <a:buAutoNum type="arabicPeriod"/>
            </a:pPr>
            <a:r>
              <a:rPr lang="en-GB" dirty="0" smtClean="0"/>
              <a:t>Methodological and policy conclusions</a:t>
            </a:r>
            <a:endParaRPr lang="en-GB" dirty="0"/>
          </a:p>
        </p:txBody>
      </p:sp>
    </p:spTree>
    <p:extLst>
      <p:ext uri="{BB962C8B-B14F-4D97-AF65-F5344CB8AC3E}">
        <p14:creationId xmlns:p14="http://schemas.microsoft.com/office/powerpoint/2010/main" val="252105093"/>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Constructing new indicators</a:t>
            </a:r>
            <a:endParaRPr lang="en-GB" dirty="0"/>
          </a:p>
        </p:txBody>
      </p:sp>
      <p:sp>
        <p:nvSpPr>
          <p:cNvPr id="3" name="Content Placeholder 2"/>
          <p:cNvSpPr>
            <a:spLocks noGrp="1"/>
          </p:cNvSpPr>
          <p:nvPr>
            <p:ph idx="1"/>
          </p:nvPr>
        </p:nvSpPr>
        <p:spPr/>
        <p:txBody>
          <a:bodyPr/>
          <a:lstStyle/>
          <a:p>
            <a:r>
              <a:rPr lang="en-GB" dirty="0" smtClean="0"/>
              <a:t>Example of </a:t>
            </a:r>
            <a:r>
              <a:rPr lang="en-GB" dirty="0"/>
              <a:t>the ‘Pilot project for the development of a common methodology on reference budgets in Europe</a:t>
            </a:r>
            <a:r>
              <a:rPr lang="en-GB" dirty="0" smtClean="0"/>
              <a:t>’, financed by DG EMPL</a:t>
            </a:r>
          </a:p>
          <a:p>
            <a:endParaRPr lang="en-GB" dirty="0"/>
          </a:p>
          <a:p>
            <a:r>
              <a:rPr lang="en-GB" dirty="0" smtClean="0">
                <a:hlinkClick r:id="rId2"/>
              </a:rPr>
              <a:t>http://referencebudgets.eu</a:t>
            </a:r>
            <a:r>
              <a:rPr lang="en-GB" dirty="0" smtClean="0"/>
              <a:t>.</a:t>
            </a:r>
          </a:p>
          <a:p>
            <a:r>
              <a:rPr lang="en-GB" dirty="0">
                <a:hlinkClick r:id="rId3"/>
              </a:rPr>
              <a:t>http://</a:t>
            </a:r>
            <a:r>
              <a:rPr lang="en-GB" dirty="0" smtClean="0">
                <a:hlinkClick r:id="rId3"/>
              </a:rPr>
              <a:t>ec.europa.eu/social/main.jsp?catId=1092&amp;intPageId=2312&amp;langId=en</a:t>
            </a:r>
            <a:r>
              <a:rPr lang="en-GB" dirty="0" smtClean="0"/>
              <a:t>. </a:t>
            </a:r>
            <a:endParaRPr lang="en-GB" dirty="0"/>
          </a:p>
        </p:txBody>
      </p:sp>
    </p:spTree>
    <p:extLst>
      <p:ext uri="{BB962C8B-B14F-4D97-AF65-F5344CB8AC3E}">
        <p14:creationId xmlns:p14="http://schemas.microsoft.com/office/powerpoint/2010/main" val="122543866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Some points to remember</a:t>
            </a:r>
            <a:endParaRPr lang="en-GB" dirty="0"/>
          </a:p>
        </p:txBody>
      </p:sp>
      <p:sp>
        <p:nvSpPr>
          <p:cNvPr id="3" name="Content Placeholder 2"/>
          <p:cNvSpPr>
            <a:spLocks noGrp="1"/>
          </p:cNvSpPr>
          <p:nvPr>
            <p:ph idx="1"/>
          </p:nvPr>
        </p:nvSpPr>
        <p:spPr>
          <a:xfrm>
            <a:off x="457200" y="1600200"/>
            <a:ext cx="8229600" cy="5141168"/>
          </a:xfrm>
        </p:spPr>
        <p:txBody>
          <a:bodyPr>
            <a:normAutofit/>
          </a:bodyPr>
          <a:lstStyle/>
          <a:p>
            <a:pPr>
              <a:spcBef>
                <a:spcPts val="1200"/>
              </a:spcBef>
              <a:spcAft>
                <a:spcPts val="1200"/>
              </a:spcAft>
            </a:pPr>
            <a:r>
              <a:rPr lang="en-GB" sz="2800" dirty="0" smtClean="0"/>
              <a:t>Do indicators really measure what they try to measure?</a:t>
            </a:r>
          </a:p>
          <a:p>
            <a:pPr>
              <a:spcBef>
                <a:spcPts val="1200"/>
              </a:spcBef>
              <a:spcAft>
                <a:spcPts val="1200"/>
              </a:spcAft>
            </a:pPr>
            <a:r>
              <a:rPr lang="en-GB" sz="2800" dirty="0" smtClean="0"/>
              <a:t>Measurement error is everywhere</a:t>
            </a:r>
          </a:p>
          <a:p>
            <a:r>
              <a:rPr lang="en-GB" dirty="0" smtClean="0"/>
              <a:t>Measuring trends in real incomes within and between countries is extremely relevant, but fraught with difficulties</a:t>
            </a:r>
          </a:p>
          <a:p>
            <a:r>
              <a:rPr lang="en-GB" dirty="0" smtClean="0"/>
              <a:t>This is even more so, if ‘adequacy’ is to be evaluated</a:t>
            </a:r>
          </a:p>
          <a:p>
            <a:pPr marL="0" indent="0">
              <a:buNone/>
            </a:pPr>
            <a:endParaRPr lang="en-GB" dirty="0" smtClean="0"/>
          </a:p>
          <a:p>
            <a:endParaRPr lang="en-GB" dirty="0" smtClean="0"/>
          </a:p>
          <a:p>
            <a:endParaRPr lang="en-GB" dirty="0"/>
          </a:p>
        </p:txBody>
      </p:sp>
    </p:spTree>
    <p:extLst>
      <p:ext uri="{BB962C8B-B14F-4D97-AF65-F5344CB8AC3E}">
        <p14:creationId xmlns:p14="http://schemas.microsoft.com/office/powerpoint/2010/main" val="1052964044"/>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References</a:t>
            </a:r>
            <a:endParaRPr lang="en-GB" dirty="0"/>
          </a:p>
        </p:txBody>
      </p:sp>
      <p:sp>
        <p:nvSpPr>
          <p:cNvPr id="3" name="Content Placeholder 2"/>
          <p:cNvSpPr>
            <a:spLocks noGrp="1"/>
          </p:cNvSpPr>
          <p:nvPr>
            <p:ph idx="1"/>
          </p:nvPr>
        </p:nvSpPr>
        <p:spPr>
          <a:xfrm>
            <a:off x="457200" y="1340768"/>
            <a:ext cx="8229600" cy="5517232"/>
          </a:xfrm>
        </p:spPr>
        <p:txBody>
          <a:bodyPr>
            <a:normAutofit fontScale="85000" lnSpcReduction="10000"/>
          </a:bodyPr>
          <a:lstStyle/>
          <a:p>
            <a:r>
              <a:rPr lang="en-GB" sz="2000" dirty="0"/>
              <a:t>Atkinson, A. B. (2015), Inequality. What can be done?, Cambridge: Harvard University Press</a:t>
            </a:r>
            <a:r>
              <a:rPr lang="en-GB" sz="2000" dirty="0" smtClean="0"/>
              <a:t>.</a:t>
            </a:r>
          </a:p>
          <a:p>
            <a:r>
              <a:rPr lang="nl-BE" sz="2000" dirty="0"/>
              <a:t>Cantillon, B., and Goedemé, T. (2006), 'De kinderbijslag in het werknemersstelsel: een terugblik in de toekomst: reflecties bij 75 jaar kinderbijslag' in </a:t>
            </a:r>
            <a:r>
              <a:rPr lang="nl-BE" sz="2000" i="1" dirty="0"/>
              <a:t>Belgisch Tijdschrift voor Sociale Zekerheid, </a:t>
            </a:r>
            <a:r>
              <a:rPr lang="nl-BE" sz="2000" dirty="0"/>
              <a:t>48(1): 7-34.</a:t>
            </a:r>
            <a:endParaRPr lang="en-GB" sz="2000" dirty="0" smtClean="0"/>
          </a:p>
          <a:p>
            <a:r>
              <a:rPr lang="en-GB" sz="2000" dirty="0" smtClean="0"/>
              <a:t>Goedemé</a:t>
            </a:r>
            <a:r>
              <a:rPr lang="en-GB" sz="2000" dirty="0"/>
              <a:t>, T., and Marchal, S. (2015), 'Exploring a blind spot in comparative pension reform research: Long-term trends in non-contributory pensions in Europe' in </a:t>
            </a:r>
            <a:r>
              <a:rPr lang="en-GB" sz="2000" i="1" dirty="0"/>
              <a:t>International Journal of Social </a:t>
            </a:r>
            <a:r>
              <a:rPr lang="en-GB" sz="2000" i="1" dirty="0" smtClean="0"/>
              <a:t>Welfare</a:t>
            </a:r>
            <a:r>
              <a:rPr lang="en-GB" sz="2000" dirty="0" smtClean="0"/>
              <a:t>. </a:t>
            </a:r>
            <a:r>
              <a:rPr lang="en-GB" sz="2000" dirty="0" err="1"/>
              <a:t>doi</a:t>
            </a:r>
            <a:r>
              <a:rPr lang="en-GB" sz="2000" dirty="0"/>
              <a:t>: 10.1111/ijsw.12189</a:t>
            </a:r>
            <a:r>
              <a:rPr lang="en-GB" sz="2000" dirty="0" smtClean="0"/>
              <a:t>.</a:t>
            </a:r>
          </a:p>
          <a:p>
            <a:r>
              <a:rPr lang="en-GB" sz="2000" dirty="0"/>
              <a:t>Goedemé, T. (2013), 'Minimum Income Protection for Europe's Elderly: What and How Much has been Guaranteed during the 2000s?', in Marx, I. and Nelson, K. (eds.), </a:t>
            </a:r>
            <a:r>
              <a:rPr lang="en-GB" sz="2000" i="1" dirty="0"/>
              <a:t>Minimum Income Protection in Flux</a:t>
            </a:r>
            <a:r>
              <a:rPr lang="en-GB" sz="2000" dirty="0"/>
              <a:t>, Hampshire: Palgrave Macmillan, pp. 108-136.</a:t>
            </a:r>
          </a:p>
          <a:p>
            <a:r>
              <a:rPr lang="en-GB" sz="2000" dirty="0"/>
              <a:t>Goedemé, T., Storms, B., Stockman, S., Penne, T., and Van den Bosch, K. (2015), 'Towards Cross-country Comparable Reference Budgets in Europe: First Results of a Concerted Effort' in </a:t>
            </a:r>
            <a:r>
              <a:rPr lang="en-GB" sz="2000" i="1" dirty="0"/>
              <a:t>European Journal of Social Security (EJSS), </a:t>
            </a:r>
            <a:r>
              <a:rPr lang="en-GB" sz="2000" dirty="0"/>
              <a:t>17(1): 3-31.</a:t>
            </a:r>
            <a:endParaRPr lang="en-GB" sz="2000" dirty="0" smtClean="0"/>
          </a:p>
          <a:p>
            <a:r>
              <a:rPr lang="en-GB" sz="2000" dirty="0" smtClean="0"/>
              <a:t>Hufkens</a:t>
            </a:r>
            <a:r>
              <a:rPr lang="en-GB" sz="2000" dirty="0"/>
              <a:t>, T., </a:t>
            </a:r>
            <a:r>
              <a:rPr lang="en-GB" sz="2000" dirty="0" err="1"/>
              <a:t>Spiritus</a:t>
            </a:r>
            <a:r>
              <a:rPr lang="en-GB" sz="2000" dirty="0"/>
              <a:t>, K., and Vanhille, J. (2014), EUROMOD Country report Belgium (BE), 2009-2013, Colchester: ISER, 90p</a:t>
            </a:r>
            <a:r>
              <a:rPr lang="en-GB" sz="2000" dirty="0" smtClean="0"/>
              <a:t>.</a:t>
            </a:r>
          </a:p>
          <a:p>
            <a:r>
              <a:rPr lang="en-GB" sz="2000" dirty="0"/>
              <a:t>Van Mechelen, N., Marchal, S., Goedemé, T., Marx, I., and Cantillon, B. (2011), </a:t>
            </a:r>
            <a:r>
              <a:rPr lang="en-GB" sz="2000" i="1" dirty="0"/>
              <a:t>The CSB-Minimum Income Protection Indicators dataset (CSB-MIPI)</a:t>
            </a:r>
            <a:r>
              <a:rPr lang="en-GB" sz="2000" dirty="0"/>
              <a:t>, CSB Working Paper Series, CSB WP 11/05, Antwerp: Herman </a:t>
            </a:r>
            <a:r>
              <a:rPr lang="en-GB" sz="2000" dirty="0" err="1"/>
              <a:t>Deleeck</a:t>
            </a:r>
            <a:r>
              <a:rPr lang="en-GB" sz="2000" dirty="0"/>
              <a:t> Centre for Social Policy, University of Antwerp, 104p.</a:t>
            </a:r>
          </a:p>
          <a:p>
            <a:endParaRPr lang="en-GB" sz="2000" dirty="0"/>
          </a:p>
          <a:p>
            <a:endParaRPr lang="en-GB" sz="2000" dirty="0"/>
          </a:p>
          <a:p>
            <a:endParaRPr lang="en-GB" sz="2000" dirty="0"/>
          </a:p>
        </p:txBody>
      </p:sp>
    </p:spTree>
    <p:extLst>
      <p:ext uri="{BB962C8B-B14F-4D97-AF65-F5344CB8AC3E}">
        <p14:creationId xmlns:p14="http://schemas.microsoft.com/office/powerpoint/2010/main" val="410992069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16472</TotalTime>
  <Words>3444</Words>
  <Application>Microsoft Office PowerPoint</Application>
  <PresentationFormat>On-screen Show (4:3)</PresentationFormat>
  <Paragraphs>547</Paragraphs>
  <Slides>65</Slides>
  <Notes>4</Notes>
  <HiddenSlides>0</HiddenSlides>
  <MMClips>0</MMClips>
  <ScaleCrop>false</ScaleCrop>
  <HeadingPairs>
    <vt:vector size="4" baseType="variant">
      <vt:variant>
        <vt:lpstr>Theme</vt:lpstr>
      </vt:variant>
      <vt:variant>
        <vt:i4>1</vt:i4>
      </vt:variant>
      <vt:variant>
        <vt:lpstr>Slide Titles</vt:lpstr>
      </vt:variant>
      <vt:variant>
        <vt:i4>65</vt:i4>
      </vt:variant>
    </vt:vector>
  </HeadingPairs>
  <TitlesOfParts>
    <vt:vector size="66" baseType="lpstr">
      <vt:lpstr>Office Theme</vt:lpstr>
      <vt:lpstr>Maatschappij, Beleid en Evaluatie</vt:lpstr>
      <vt:lpstr>Lecture 6</vt:lpstr>
      <vt:lpstr>Main questions</vt:lpstr>
      <vt:lpstr>Background texts</vt:lpstr>
      <vt:lpstr>Measuring trends in the adequacy of benefits</vt:lpstr>
      <vt:lpstr>1. Measuring benefit levels</vt:lpstr>
      <vt:lpstr>1. Measuring benefit levels</vt:lpstr>
      <vt:lpstr>1. Measuring benefit levels</vt:lpstr>
      <vt:lpstr>1. Measuring benefit levels</vt:lpstr>
      <vt:lpstr>1. Measuring benefit levels</vt:lpstr>
      <vt:lpstr>Model Family Simulations</vt:lpstr>
      <vt:lpstr>Model Family Simulations</vt:lpstr>
      <vt:lpstr>Model Family Simulations</vt:lpstr>
      <vt:lpstr>Model family simulations</vt:lpstr>
      <vt:lpstr>Model family simulations</vt:lpstr>
      <vt:lpstr>PowerPoint Presentation</vt:lpstr>
      <vt:lpstr>1. Measuring benefit levels</vt:lpstr>
      <vt:lpstr>Model Family Simulations</vt:lpstr>
      <vt:lpstr>Model Family Simulations</vt:lpstr>
      <vt:lpstr>EUROMOD - HHOT</vt:lpstr>
      <vt:lpstr>EUROMOD - HHOT</vt:lpstr>
      <vt:lpstr>EUROMOD - HHOT</vt:lpstr>
      <vt:lpstr>Hypothetical simulations: Limitations </vt:lpstr>
      <vt:lpstr>Representativeness</vt:lpstr>
      <vt:lpstr>Representativeness</vt:lpstr>
      <vt:lpstr>Data &amp; tools</vt:lpstr>
      <vt:lpstr>MOTYFF</vt:lpstr>
      <vt:lpstr>Assignment</vt:lpstr>
      <vt:lpstr>2. Measuring trends in real income levels</vt:lpstr>
      <vt:lpstr>2. Measuring trends in real income levels</vt:lpstr>
      <vt:lpstr>2. Measuring trends in real income levels</vt:lpstr>
      <vt:lpstr>2. Measuring trends in real income levels</vt:lpstr>
      <vt:lpstr>2. Measuring trends in real income levels</vt:lpstr>
      <vt:lpstr>2. Measuring trends in real income levels</vt:lpstr>
      <vt:lpstr>2. Measuring trends in real income levels</vt:lpstr>
      <vt:lpstr>2. Measuring trends in real income levels</vt:lpstr>
      <vt:lpstr>2. Measuring trends in real income levels</vt:lpstr>
      <vt:lpstr>2. Measuring trends in real income levels</vt:lpstr>
      <vt:lpstr>2. Measuring trends in real income levels</vt:lpstr>
      <vt:lpstr>Consumer price index Belgium</vt:lpstr>
      <vt:lpstr>Consumer price index Belgium</vt:lpstr>
      <vt:lpstr>Consumer Price Index Belgium</vt:lpstr>
      <vt:lpstr>Consumer Price Index Belgium</vt:lpstr>
      <vt:lpstr>Consumer price indices in Belgium</vt:lpstr>
      <vt:lpstr>Consumer Price indices Belgium</vt:lpstr>
      <vt:lpstr>2. Measuring real changes over time</vt:lpstr>
      <vt:lpstr>2. Measuring trends in real income levels</vt:lpstr>
      <vt:lpstr>Illustration</vt:lpstr>
      <vt:lpstr>Illustration</vt:lpstr>
      <vt:lpstr>2. Measuring real changes in income levels</vt:lpstr>
      <vt:lpstr>3. Measuring the adequacy of income levels</vt:lpstr>
      <vt:lpstr>3. Measuring the adequacy of income levels</vt:lpstr>
      <vt:lpstr>3. Measuring the adequacy of income levels</vt:lpstr>
      <vt:lpstr>3. Measuring the adequacy of income levels</vt:lpstr>
      <vt:lpstr>3. Measuring the adequacy of income levels</vt:lpstr>
      <vt:lpstr>3. Measuring the adequacy of income levels</vt:lpstr>
      <vt:lpstr>3. Measuring the adequacy of income levels</vt:lpstr>
      <vt:lpstr>3. Measuring the adequacy of income levels</vt:lpstr>
      <vt:lpstr>3. Measuring the adequacy of income levels</vt:lpstr>
      <vt:lpstr>3. Measuring the adequacy of income levels</vt:lpstr>
      <vt:lpstr>3. Measuring the adequacy of income levels</vt:lpstr>
      <vt:lpstr>Constructing new indicators</vt:lpstr>
      <vt:lpstr>Constructing new indicators</vt:lpstr>
      <vt:lpstr>Some points to remember</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Goedemé Tim</dc:creator>
  <cp:lastModifiedBy>TGoedeme</cp:lastModifiedBy>
  <cp:revision>442</cp:revision>
  <dcterms:created xsi:type="dcterms:W3CDTF">2015-09-25T18:41:52Z</dcterms:created>
  <dcterms:modified xsi:type="dcterms:W3CDTF">2015-11-03T16:21:15Z</dcterms:modified>
</cp:coreProperties>
</file>