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73"/>
  </p:notesMasterIdLst>
  <p:sldIdLst>
    <p:sldId id="256" r:id="rId2"/>
    <p:sldId id="366" r:id="rId3"/>
    <p:sldId id="367" r:id="rId4"/>
    <p:sldId id="267" r:id="rId5"/>
    <p:sldId id="378" r:id="rId6"/>
    <p:sldId id="381" r:id="rId7"/>
    <p:sldId id="382" r:id="rId8"/>
    <p:sldId id="383" r:id="rId9"/>
    <p:sldId id="385" r:id="rId10"/>
    <p:sldId id="386" r:id="rId11"/>
    <p:sldId id="384" r:id="rId12"/>
    <p:sldId id="447" r:id="rId13"/>
    <p:sldId id="387" r:id="rId14"/>
    <p:sldId id="388" r:id="rId15"/>
    <p:sldId id="389" r:id="rId16"/>
    <p:sldId id="379" r:id="rId17"/>
    <p:sldId id="380" r:id="rId18"/>
    <p:sldId id="435" r:id="rId19"/>
    <p:sldId id="393" r:id="rId20"/>
    <p:sldId id="394" r:id="rId21"/>
    <p:sldId id="395" r:id="rId22"/>
    <p:sldId id="396" r:id="rId23"/>
    <p:sldId id="397" r:id="rId24"/>
    <p:sldId id="398" r:id="rId25"/>
    <p:sldId id="399" r:id="rId26"/>
    <p:sldId id="400" r:id="rId27"/>
    <p:sldId id="401" r:id="rId28"/>
    <p:sldId id="402" r:id="rId29"/>
    <p:sldId id="403" r:id="rId30"/>
    <p:sldId id="404" r:id="rId31"/>
    <p:sldId id="405" r:id="rId32"/>
    <p:sldId id="406" r:id="rId33"/>
    <p:sldId id="407" r:id="rId34"/>
    <p:sldId id="408" r:id="rId35"/>
    <p:sldId id="409" r:id="rId36"/>
    <p:sldId id="410" r:id="rId37"/>
    <p:sldId id="411" r:id="rId38"/>
    <p:sldId id="412" r:id="rId39"/>
    <p:sldId id="413" r:id="rId40"/>
    <p:sldId id="414" r:id="rId41"/>
    <p:sldId id="415" r:id="rId42"/>
    <p:sldId id="416" r:id="rId43"/>
    <p:sldId id="417" r:id="rId44"/>
    <p:sldId id="418" r:id="rId45"/>
    <p:sldId id="419" r:id="rId46"/>
    <p:sldId id="420" r:id="rId47"/>
    <p:sldId id="421" r:id="rId48"/>
    <p:sldId id="422" r:id="rId49"/>
    <p:sldId id="423" r:id="rId50"/>
    <p:sldId id="424" r:id="rId51"/>
    <p:sldId id="425" r:id="rId52"/>
    <p:sldId id="426" r:id="rId53"/>
    <p:sldId id="427" r:id="rId54"/>
    <p:sldId id="428" r:id="rId55"/>
    <p:sldId id="429" r:id="rId56"/>
    <p:sldId id="433" r:id="rId57"/>
    <p:sldId id="434" r:id="rId58"/>
    <p:sldId id="430" r:id="rId59"/>
    <p:sldId id="437" r:id="rId60"/>
    <p:sldId id="440" r:id="rId61"/>
    <p:sldId id="441" r:id="rId62"/>
    <p:sldId id="442" r:id="rId63"/>
    <p:sldId id="436" r:id="rId64"/>
    <p:sldId id="443" r:id="rId65"/>
    <p:sldId id="438" r:id="rId66"/>
    <p:sldId id="439" r:id="rId67"/>
    <p:sldId id="444" r:id="rId68"/>
    <p:sldId id="445" r:id="rId69"/>
    <p:sldId id="390" r:id="rId70"/>
    <p:sldId id="365" r:id="rId71"/>
    <p:sldId id="371" r:id="rId72"/>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CEC"/>
    <a:srgbClr val="3F3B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4" autoAdjust="0"/>
    <p:restoredTop sz="85957" autoAdjust="0"/>
  </p:normalViewPr>
  <p:slideViewPr>
    <p:cSldViewPr>
      <p:cViewPr varScale="1">
        <p:scale>
          <a:sx n="76" d="100"/>
          <a:sy n="76" d="100"/>
        </p:scale>
        <p:origin x="-1314" y="-90"/>
      </p:cViewPr>
      <p:guideLst>
        <p:guide orient="horz" pos="2160"/>
        <p:guide pos="2880"/>
      </p:guideLst>
    </p:cSldViewPr>
  </p:slideViewPr>
  <p:outlineViewPr>
    <p:cViewPr>
      <p:scale>
        <a:sx n="33" d="100"/>
        <a:sy n="33" d="100"/>
      </p:scale>
      <p:origin x="0" y="4872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oleObject" Target="Chart%20in%20Microsoft%20PowerPoint"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a:t>95% Confidence interval of</a:t>
            </a:r>
            <a:r>
              <a:rPr lang="en-GB" baseline="0"/>
              <a:t> % in severe material deprivation, BE, EU-SILC 2010</a:t>
            </a:r>
            <a:endParaRPr lang="en-GB"/>
          </a:p>
        </c:rich>
      </c:tx>
      <c:layout/>
      <c:overlay val="0"/>
    </c:title>
    <c:autoTitleDeleted val="0"/>
    <c:plotArea>
      <c:layout>
        <c:manualLayout>
          <c:layoutTarget val="inner"/>
          <c:xMode val="edge"/>
          <c:yMode val="edge"/>
          <c:x val="7.3876202974628186E-2"/>
          <c:y val="0.16553201254493999"/>
          <c:w val="0.8858460192475941"/>
          <c:h val="0.7254166985389735"/>
        </c:manualLayout>
      </c:layout>
      <c:barChart>
        <c:barDir val="col"/>
        <c:grouping val="clustered"/>
        <c:varyColors val="0"/>
        <c:ser>
          <c:idx val="0"/>
          <c:order val="0"/>
          <c:spPr>
            <a:solidFill>
              <a:schemeClr val="bg1">
                <a:lumMod val="85000"/>
              </a:schemeClr>
            </a:solidFill>
            <a:ln>
              <a:solidFill>
                <a:schemeClr val="tx1"/>
              </a:solidFill>
            </a:ln>
          </c:spPr>
          <c:invertIfNegative val="0"/>
          <c:errBars>
            <c:errBarType val="both"/>
            <c:errValType val="cust"/>
            <c:noEndCap val="0"/>
            <c:plus>
              <c:numRef>
                <c:f>'[Chart in Microsoft PowerPoint]depBE'!$H$21:$H$23</c:f>
                <c:numCache>
                  <c:formatCode>General</c:formatCode>
                  <c:ptCount val="3"/>
                  <c:pt idx="0">
                    <c:v>0.42690300000000025</c:v>
                  </c:pt>
                  <c:pt idx="1">
                    <c:v>1.2605257999999999</c:v>
                  </c:pt>
                  <c:pt idx="2">
                    <c:v>1.0952690999999994</c:v>
                  </c:pt>
                </c:numCache>
              </c:numRef>
            </c:plus>
            <c:minus>
              <c:numRef>
                <c:f>'[Chart in Microsoft PowerPoint]depBE'!$H$21:$H$23</c:f>
                <c:numCache>
                  <c:formatCode>General</c:formatCode>
                  <c:ptCount val="3"/>
                  <c:pt idx="0">
                    <c:v>0.42690300000000025</c:v>
                  </c:pt>
                  <c:pt idx="1">
                    <c:v>1.2605257999999999</c:v>
                  </c:pt>
                  <c:pt idx="2">
                    <c:v>1.0952690999999994</c:v>
                  </c:pt>
                </c:numCache>
              </c:numRef>
            </c:minus>
            <c:spPr>
              <a:ln w="28575">
                <a:solidFill>
                  <a:sysClr val="windowText" lastClr="000000"/>
                </a:solidFill>
              </a:ln>
            </c:spPr>
          </c:errBars>
          <c:cat>
            <c:strRef>
              <c:f>'[Chart in Microsoft PowerPoint]depBE'!$A$21:$A$23</c:f>
              <c:strCache>
                <c:ptCount val="3"/>
                <c:pt idx="0">
                  <c:v>persons</c:v>
                </c:pt>
                <c:pt idx="1">
                  <c:v>postcode sectors</c:v>
                </c:pt>
                <c:pt idx="2">
                  <c:v>full sample design</c:v>
                </c:pt>
              </c:strCache>
            </c:strRef>
          </c:cat>
          <c:val>
            <c:numRef>
              <c:f>'[Chart in Microsoft PowerPoint]depBE'!$B$21:$B$23</c:f>
              <c:numCache>
                <c:formatCode>General</c:formatCode>
                <c:ptCount val="3"/>
                <c:pt idx="0">
                  <c:v>5.8568907000000001</c:v>
                </c:pt>
                <c:pt idx="1">
                  <c:v>5.8568907000000001</c:v>
                </c:pt>
                <c:pt idx="2">
                  <c:v>5.8568907000000001</c:v>
                </c:pt>
              </c:numCache>
            </c:numRef>
          </c:val>
        </c:ser>
        <c:dLbls>
          <c:showLegendKey val="0"/>
          <c:showVal val="0"/>
          <c:showCatName val="0"/>
          <c:showSerName val="0"/>
          <c:showPercent val="0"/>
          <c:showBubbleSize val="0"/>
        </c:dLbls>
        <c:gapWidth val="150"/>
        <c:axId val="88425984"/>
        <c:axId val="88433024"/>
      </c:barChart>
      <c:catAx>
        <c:axId val="88425984"/>
        <c:scaling>
          <c:orientation val="minMax"/>
        </c:scaling>
        <c:delete val="0"/>
        <c:axPos val="b"/>
        <c:majorTickMark val="out"/>
        <c:minorTickMark val="none"/>
        <c:tickLblPos val="nextTo"/>
        <c:txPr>
          <a:bodyPr/>
          <a:lstStyle/>
          <a:p>
            <a:pPr>
              <a:defRPr sz="1800"/>
            </a:pPr>
            <a:endParaRPr lang="en-US"/>
          </a:p>
        </c:txPr>
        <c:crossAx val="88433024"/>
        <c:crosses val="autoZero"/>
        <c:auto val="1"/>
        <c:lblAlgn val="ctr"/>
        <c:lblOffset val="100"/>
        <c:noMultiLvlLbl val="0"/>
      </c:catAx>
      <c:valAx>
        <c:axId val="88433024"/>
        <c:scaling>
          <c:orientation val="minMax"/>
        </c:scaling>
        <c:delete val="0"/>
        <c:axPos val="l"/>
        <c:majorGridlines/>
        <c:numFmt formatCode="General" sourceLinked="1"/>
        <c:majorTickMark val="out"/>
        <c:minorTickMark val="none"/>
        <c:tickLblPos val="nextTo"/>
        <c:txPr>
          <a:bodyPr/>
          <a:lstStyle/>
          <a:p>
            <a:pPr>
              <a:defRPr sz="2000"/>
            </a:pPr>
            <a:endParaRPr lang="en-US"/>
          </a:p>
        </c:txPr>
        <c:crossAx val="88425984"/>
        <c:crosses val="autoZero"/>
        <c:crossBetween val="between"/>
      </c:valAx>
    </c:plotArea>
    <c:plotVisOnly val="1"/>
    <c:dispBlanksAs val="gap"/>
    <c:showDLblsOverMax val="0"/>
  </c:chart>
  <c:spPr>
    <a:solidFill>
      <a:sysClr val="window" lastClr="FFFFFF"/>
    </a:solidFill>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defRPr/>
            </a:pPr>
            <a:r>
              <a:rPr lang="en-GB"/>
              <a:t>Number of proxy interviews as a percentage of the number of individual records, EU-SILC 2009</a:t>
            </a:r>
          </a:p>
        </c:rich>
      </c:tx>
      <c:layout/>
      <c:overlay val="0"/>
    </c:title>
    <c:autoTitleDeleted val="0"/>
    <c:plotArea>
      <c:layout/>
      <c:barChart>
        <c:barDir val="col"/>
        <c:grouping val="clustered"/>
        <c:varyColors val="0"/>
        <c:ser>
          <c:idx val="0"/>
          <c:order val="0"/>
          <c:tx>
            <c:strRef>
              <c:f>'Proxy rate'!$D$6</c:f>
              <c:strCache>
                <c:ptCount val="1"/>
                <c:pt idx="0">
                  <c:v>Proxy rate</c:v>
                </c:pt>
              </c:strCache>
            </c:strRef>
          </c:tx>
          <c:spPr>
            <a:solidFill>
              <a:sysClr val="window" lastClr="FFFFFF"/>
            </a:solidFill>
            <a:ln>
              <a:solidFill>
                <a:schemeClr val="tx1"/>
              </a:solidFill>
            </a:ln>
          </c:spPr>
          <c:invertIfNegative val="0"/>
          <c:errBars>
            <c:errBarType val="both"/>
            <c:errValType val="cust"/>
            <c:noEndCap val="0"/>
            <c:plus>
              <c:numLit>
                <c:ptCount val="0"/>
              </c:numLit>
            </c:plus>
            <c:minus>
              <c:numLit>
                <c:ptCount val="0"/>
              </c:numLit>
            </c:minus>
          </c:errBars>
          <c:cat>
            <c:strRef>
              <c:f>'Proxy rate'!$C$7:$C$36</c:f>
              <c:strCache>
                <c:ptCount val="30"/>
                <c:pt idx="0">
                  <c:v>DK</c:v>
                </c:pt>
                <c:pt idx="1">
                  <c:v>FI</c:v>
                </c:pt>
                <c:pt idx="2">
                  <c:v>ES</c:v>
                </c:pt>
                <c:pt idx="3">
                  <c:v>MT</c:v>
                </c:pt>
                <c:pt idx="4">
                  <c:v>FR</c:v>
                </c:pt>
                <c:pt idx="5">
                  <c:v>IE</c:v>
                </c:pt>
                <c:pt idx="6">
                  <c:v>NO</c:v>
                </c:pt>
                <c:pt idx="7">
                  <c:v>SI</c:v>
                </c:pt>
                <c:pt idx="8">
                  <c:v>AT</c:v>
                </c:pt>
                <c:pt idx="9">
                  <c:v>EE</c:v>
                </c:pt>
                <c:pt idx="10">
                  <c:v>LV</c:v>
                </c:pt>
                <c:pt idx="11">
                  <c:v>CY</c:v>
                </c:pt>
                <c:pt idx="12">
                  <c:v>DE</c:v>
                </c:pt>
                <c:pt idx="13">
                  <c:v>BG</c:v>
                </c:pt>
                <c:pt idx="14">
                  <c:v>IT</c:v>
                </c:pt>
                <c:pt idx="15">
                  <c:v>LU</c:v>
                </c:pt>
                <c:pt idx="16">
                  <c:v>PL</c:v>
                </c:pt>
                <c:pt idx="17">
                  <c:v>PT</c:v>
                </c:pt>
                <c:pt idx="18">
                  <c:v>CZ</c:v>
                </c:pt>
                <c:pt idx="19">
                  <c:v>LT</c:v>
                </c:pt>
                <c:pt idx="20">
                  <c:v>RO</c:v>
                </c:pt>
                <c:pt idx="21">
                  <c:v>BE</c:v>
                </c:pt>
                <c:pt idx="22">
                  <c:v>HU</c:v>
                </c:pt>
                <c:pt idx="23">
                  <c:v>UK</c:v>
                </c:pt>
                <c:pt idx="24">
                  <c:v>EL</c:v>
                </c:pt>
                <c:pt idx="25">
                  <c:v>SK</c:v>
                </c:pt>
                <c:pt idx="26">
                  <c:v>CH</c:v>
                </c:pt>
                <c:pt idx="27">
                  <c:v>SE</c:v>
                </c:pt>
                <c:pt idx="28">
                  <c:v>NL</c:v>
                </c:pt>
                <c:pt idx="29">
                  <c:v>IS</c:v>
                </c:pt>
              </c:strCache>
            </c:strRef>
          </c:cat>
          <c:val>
            <c:numRef>
              <c:f>'Proxy rate'!$D$7:$D$36</c:f>
              <c:numCache>
                <c:formatCode>General</c:formatCode>
                <c:ptCount val="30"/>
                <c:pt idx="0">
                  <c:v>49</c:v>
                </c:pt>
                <c:pt idx="1">
                  <c:v>42.7</c:v>
                </c:pt>
                <c:pt idx="2">
                  <c:v>39.9</c:v>
                </c:pt>
                <c:pt idx="3">
                  <c:v>31.2</c:v>
                </c:pt>
                <c:pt idx="4">
                  <c:v>27.5</c:v>
                </c:pt>
                <c:pt idx="5">
                  <c:v>27.5</c:v>
                </c:pt>
                <c:pt idx="6">
                  <c:v>25.1</c:v>
                </c:pt>
                <c:pt idx="7">
                  <c:v>24.2</c:v>
                </c:pt>
                <c:pt idx="8">
                  <c:v>22.6</c:v>
                </c:pt>
                <c:pt idx="9">
                  <c:v>22.2</c:v>
                </c:pt>
                <c:pt idx="10">
                  <c:v>21.5</c:v>
                </c:pt>
                <c:pt idx="11">
                  <c:v>21</c:v>
                </c:pt>
                <c:pt idx="12">
                  <c:v>19.8</c:v>
                </c:pt>
                <c:pt idx="13">
                  <c:v>19.5</c:v>
                </c:pt>
                <c:pt idx="14">
                  <c:v>18.8</c:v>
                </c:pt>
                <c:pt idx="15">
                  <c:v>18.600000000000001</c:v>
                </c:pt>
                <c:pt idx="16">
                  <c:v>18.5</c:v>
                </c:pt>
                <c:pt idx="17">
                  <c:v>18.399999999999999</c:v>
                </c:pt>
                <c:pt idx="18">
                  <c:v>14.9</c:v>
                </c:pt>
                <c:pt idx="19">
                  <c:v>14.1</c:v>
                </c:pt>
                <c:pt idx="20">
                  <c:v>13.6</c:v>
                </c:pt>
                <c:pt idx="21">
                  <c:v>12.9</c:v>
                </c:pt>
                <c:pt idx="22">
                  <c:v>11.1</c:v>
                </c:pt>
                <c:pt idx="23">
                  <c:v>10.4</c:v>
                </c:pt>
                <c:pt idx="24">
                  <c:v>7.6</c:v>
                </c:pt>
                <c:pt idx="25">
                  <c:v>4.5999999999999996</c:v>
                </c:pt>
                <c:pt idx="26">
                  <c:v>3.4</c:v>
                </c:pt>
                <c:pt idx="27">
                  <c:v>2.7</c:v>
                </c:pt>
                <c:pt idx="28">
                  <c:v>1.5</c:v>
                </c:pt>
                <c:pt idx="29">
                  <c:v>0</c:v>
                </c:pt>
              </c:numCache>
            </c:numRef>
          </c:val>
        </c:ser>
        <c:dLbls>
          <c:showLegendKey val="0"/>
          <c:showVal val="0"/>
          <c:showCatName val="0"/>
          <c:showSerName val="0"/>
          <c:showPercent val="0"/>
          <c:showBubbleSize val="0"/>
        </c:dLbls>
        <c:gapWidth val="121"/>
        <c:axId val="89247744"/>
        <c:axId val="89250048"/>
      </c:barChart>
      <c:catAx>
        <c:axId val="89247744"/>
        <c:scaling>
          <c:orientation val="minMax"/>
        </c:scaling>
        <c:delete val="0"/>
        <c:axPos val="b"/>
        <c:numFmt formatCode="0_ ;\-0\ " sourceLinked="1"/>
        <c:majorTickMark val="out"/>
        <c:minorTickMark val="none"/>
        <c:tickLblPos val="nextTo"/>
        <c:crossAx val="89250048"/>
        <c:crosses val="autoZero"/>
        <c:auto val="1"/>
        <c:lblAlgn val="ctr"/>
        <c:lblOffset val="100"/>
        <c:noMultiLvlLbl val="0"/>
      </c:catAx>
      <c:valAx>
        <c:axId val="89250048"/>
        <c:scaling>
          <c:orientation val="minMax"/>
        </c:scaling>
        <c:delete val="0"/>
        <c:axPos val="l"/>
        <c:majorGridlines/>
        <c:numFmt formatCode="#,##0" sourceLinked="0"/>
        <c:majorTickMark val="out"/>
        <c:minorTickMark val="none"/>
        <c:tickLblPos val="nextTo"/>
        <c:crossAx val="89247744"/>
        <c:crosses val="autoZero"/>
        <c:crossBetween val="between"/>
      </c:valAx>
    </c:plotArea>
    <c:plotVisOnly val="1"/>
    <c:dispBlanksAs val="gap"/>
    <c:showDLblsOverMax val="0"/>
  </c:chart>
  <c:spPr>
    <a:solidFill>
      <a:sysClr val="window" lastClr="FFFFFF"/>
    </a:solidFill>
    <a:ln>
      <a:noFill/>
    </a:ln>
  </c:spPr>
  <c:txPr>
    <a:bodyPr/>
    <a:lstStyle/>
    <a:p>
      <a:pPr>
        <a:defRPr sz="15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a:t>Share of non-working population (%, unweighted) with employee cash or near cash income, EU-SILC 2007</a:t>
            </a:r>
          </a:p>
        </c:rich>
      </c:tx>
      <c:layout/>
      <c:overlay val="0"/>
    </c:title>
    <c:autoTitleDeleted val="0"/>
    <c:plotArea>
      <c:layout/>
      <c:barChart>
        <c:barDir val="col"/>
        <c:grouping val="clustered"/>
        <c:varyColors val="0"/>
        <c:ser>
          <c:idx val="0"/>
          <c:order val="0"/>
          <c:tx>
            <c:strRef>
              <c:f>'non-working with income'!$C$12</c:f>
              <c:strCache>
                <c:ptCount val="1"/>
                <c:pt idx="0">
                  <c:v>17-64 years</c:v>
                </c:pt>
              </c:strCache>
            </c:strRef>
          </c:tx>
          <c:spPr>
            <a:pattFill prst="pct5">
              <a:fgClr>
                <a:sysClr val="windowText" lastClr="000000"/>
              </a:fgClr>
              <a:bgClr>
                <a:sysClr val="window" lastClr="FFFFFF"/>
              </a:bgClr>
            </a:pattFill>
            <a:ln>
              <a:solidFill>
                <a:sysClr val="windowText" lastClr="000000"/>
              </a:solidFill>
            </a:ln>
          </c:spPr>
          <c:invertIfNegative val="0"/>
          <c:cat>
            <c:strRef>
              <c:f>'non-working with income'!$B$13:$B$16</c:f>
              <c:strCache>
                <c:ptCount val="4"/>
                <c:pt idx="0">
                  <c:v>survey</c:v>
                </c:pt>
                <c:pt idx="1">
                  <c:v>survey/proxy</c:v>
                </c:pt>
                <c:pt idx="2">
                  <c:v>register</c:v>
                </c:pt>
                <c:pt idx="3">
                  <c:v>register/proxy</c:v>
                </c:pt>
              </c:strCache>
            </c:strRef>
          </c:cat>
          <c:val>
            <c:numRef>
              <c:f>'non-working with income'!$C$13:$C$16</c:f>
              <c:numCache>
                <c:formatCode>General</c:formatCode>
                <c:ptCount val="4"/>
                <c:pt idx="0">
                  <c:v>6.1</c:v>
                </c:pt>
                <c:pt idx="1">
                  <c:v>10.9</c:v>
                </c:pt>
                <c:pt idx="2">
                  <c:v>36</c:v>
                </c:pt>
                <c:pt idx="3">
                  <c:v>47</c:v>
                </c:pt>
              </c:numCache>
            </c:numRef>
          </c:val>
        </c:ser>
        <c:ser>
          <c:idx val="1"/>
          <c:order val="1"/>
          <c:tx>
            <c:strRef>
              <c:f>'non-working with income'!$D$12</c:f>
              <c:strCache>
                <c:ptCount val="1"/>
                <c:pt idx="0">
                  <c:v>25-54 years</c:v>
                </c:pt>
              </c:strCache>
            </c:strRef>
          </c:tx>
          <c:spPr>
            <a:solidFill>
              <a:sysClr val="windowText" lastClr="000000"/>
            </a:solidFill>
            <a:ln>
              <a:solidFill>
                <a:sysClr val="windowText" lastClr="000000"/>
              </a:solidFill>
            </a:ln>
          </c:spPr>
          <c:invertIfNegative val="0"/>
          <c:cat>
            <c:strRef>
              <c:f>'non-working with income'!$B$13:$B$16</c:f>
              <c:strCache>
                <c:ptCount val="4"/>
                <c:pt idx="0">
                  <c:v>survey</c:v>
                </c:pt>
                <c:pt idx="1">
                  <c:v>survey/proxy</c:v>
                </c:pt>
                <c:pt idx="2">
                  <c:v>register</c:v>
                </c:pt>
                <c:pt idx="3">
                  <c:v>register/proxy</c:v>
                </c:pt>
              </c:strCache>
            </c:strRef>
          </c:cat>
          <c:val>
            <c:numRef>
              <c:f>'non-working with income'!$D$13:$D$16</c:f>
              <c:numCache>
                <c:formatCode>General</c:formatCode>
                <c:ptCount val="4"/>
                <c:pt idx="0">
                  <c:v>6.2</c:v>
                </c:pt>
                <c:pt idx="1">
                  <c:v>14.6</c:v>
                </c:pt>
                <c:pt idx="2">
                  <c:v>26.5</c:v>
                </c:pt>
                <c:pt idx="3">
                  <c:v>33.6</c:v>
                </c:pt>
              </c:numCache>
            </c:numRef>
          </c:val>
        </c:ser>
        <c:dLbls>
          <c:showLegendKey val="0"/>
          <c:showVal val="0"/>
          <c:showCatName val="0"/>
          <c:showSerName val="0"/>
          <c:showPercent val="0"/>
          <c:showBubbleSize val="0"/>
        </c:dLbls>
        <c:gapWidth val="150"/>
        <c:axId val="110517248"/>
        <c:axId val="111458176"/>
      </c:barChart>
      <c:catAx>
        <c:axId val="110517248"/>
        <c:scaling>
          <c:orientation val="minMax"/>
        </c:scaling>
        <c:delete val="0"/>
        <c:axPos val="b"/>
        <c:numFmt formatCode="General" sourceLinked="0"/>
        <c:majorTickMark val="out"/>
        <c:minorTickMark val="none"/>
        <c:tickLblPos val="nextTo"/>
        <c:crossAx val="111458176"/>
        <c:crosses val="autoZero"/>
        <c:auto val="1"/>
        <c:lblAlgn val="ctr"/>
        <c:lblOffset val="100"/>
        <c:noMultiLvlLbl val="0"/>
      </c:catAx>
      <c:valAx>
        <c:axId val="111458176"/>
        <c:scaling>
          <c:orientation val="minMax"/>
        </c:scaling>
        <c:delete val="0"/>
        <c:axPos val="l"/>
        <c:majorGridlines/>
        <c:numFmt formatCode="0" sourceLinked="0"/>
        <c:majorTickMark val="out"/>
        <c:minorTickMark val="none"/>
        <c:tickLblPos val="nextTo"/>
        <c:crossAx val="110517248"/>
        <c:crosses val="autoZero"/>
        <c:crossBetween val="between"/>
      </c:valAx>
    </c:plotArea>
    <c:legend>
      <c:legendPos val="b"/>
      <c:layout/>
      <c:overlay val="0"/>
    </c:legend>
    <c:plotVisOnly val="1"/>
    <c:dispBlanksAs val="gap"/>
    <c:showDLblsOverMax val="0"/>
  </c:chart>
  <c:spPr>
    <a:solidFill>
      <a:schemeClr val="bg1"/>
    </a:solidFill>
    <a:ln>
      <a:noFill/>
    </a:ln>
  </c:spPr>
  <c:txPr>
    <a:bodyPr/>
    <a:lstStyle/>
    <a:p>
      <a:pPr>
        <a:defRPr sz="1500"/>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6BCD00-A5F1-4865-BF11-6F1982AE5A7D}" type="datetimeFigureOut">
              <a:rPr lang="en-GB" smtClean="0"/>
              <a:t>03/11/2015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163C61-DD4E-466E-B8FB-A3A30945AEC0}" type="slidenum">
              <a:rPr lang="en-GB" smtClean="0"/>
              <a:t>‹#›</a:t>
            </a:fld>
            <a:endParaRPr lang="en-GB"/>
          </a:p>
        </p:txBody>
      </p:sp>
    </p:spTree>
    <p:extLst>
      <p:ext uri="{BB962C8B-B14F-4D97-AF65-F5344CB8AC3E}">
        <p14:creationId xmlns:p14="http://schemas.microsoft.com/office/powerpoint/2010/main" val="69902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Start met </a:t>
            </a:r>
            <a:r>
              <a:rPr lang="en-GB" dirty="0" err="1" smtClean="0"/>
              <a:t>namen</a:t>
            </a:r>
            <a:r>
              <a:rPr lang="en-GB" dirty="0" smtClean="0"/>
              <a:t> </a:t>
            </a:r>
            <a:r>
              <a:rPr lang="en-GB" dirty="0" err="1" smtClean="0"/>
              <a:t>te</a:t>
            </a:r>
            <a:r>
              <a:rPr lang="en-GB" dirty="0" smtClean="0"/>
              <a:t> </a:t>
            </a:r>
            <a:r>
              <a:rPr lang="en-GB" dirty="0" err="1" smtClean="0"/>
              <a:t>vragen</a:t>
            </a:r>
            <a:r>
              <a:rPr lang="en-GB" dirty="0" smtClean="0"/>
              <a:t> + </a:t>
            </a:r>
            <a:r>
              <a:rPr lang="en-GB" dirty="0" err="1" smtClean="0"/>
              <a:t>vragen</a:t>
            </a:r>
            <a:r>
              <a:rPr lang="en-GB" dirty="0" smtClean="0"/>
              <a:t> of </a:t>
            </a:r>
            <a:r>
              <a:rPr lang="en-GB" dirty="0" err="1" smtClean="0"/>
              <a:t>er</a:t>
            </a:r>
            <a:r>
              <a:rPr lang="en-GB" dirty="0" smtClean="0"/>
              <a:t> </a:t>
            </a:r>
            <a:r>
              <a:rPr lang="en-GB" dirty="0" err="1" smtClean="0"/>
              <a:t>nog</a:t>
            </a:r>
            <a:r>
              <a:rPr lang="en-GB" dirty="0" smtClean="0"/>
              <a:t> </a:t>
            </a:r>
            <a:r>
              <a:rPr lang="en-GB" dirty="0" err="1" smtClean="0"/>
              <a:t>onduidelijkheden</a:t>
            </a:r>
            <a:r>
              <a:rPr lang="en-GB" dirty="0" smtClean="0"/>
              <a:t> </a:t>
            </a:r>
            <a:r>
              <a:rPr lang="en-GB" dirty="0" err="1" smtClean="0"/>
              <a:t>waren</a:t>
            </a:r>
            <a:r>
              <a:rPr lang="en-GB" dirty="0" smtClean="0"/>
              <a:t> </a:t>
            </a:r>
            <a:r>
              <a:rPr lang="en-GB" dirty="0" err="1" smtClean="0"/>
              <a:t>bij</a:t>
            </a:r>
            <a:r>
              <a:rPr lang="en-GB" dirty="0" smtClean="0"/>
              <a:t> </a:t>
            </a:r>
            <a:r>
              <a:rPr lang="en-GB" dirty="0" err="1" smtClean="0"/>
              <a:t>vorige</a:t>
            </a:r>
            <a:r>
              <a:rPr lang="en-GB" dirty="0" smtClean="0"/>
              <a:t> les / </a:t>
            </a:r>
            <a:r>
              <a:rPr lang="en-GB" dirty="0" err="1" smtClean="0"/>
              <a:t>te</a:t>
            </a:r>
            <a:r>
              <a:rPr lang="en-GB" dirty="0" smtClean="0"/>
              <a:t> </a:t>
            </a:r>
            <a:r>
              <a:rPr lang="en-GB" dirty="0" err="1" smtClean="0"/>
              <a:t>kennen</a:t>
            </a:r>
            <a:r>
              <a:rPr lang="en-GB" dirty="0" smtClean="0"/>
              <a:t> </a:t>
            </a:r>
            <a:r>
              <a:rPr lang="en-GB" dirty="0" err="1" smtClean="0"/>
              <a:t>leerstof</a:t>
            </a:r>
            <a:r>
              <a:rPr lang="en-GB" dirty="0" smtClean="0"/>
              <a:t>.</a:t>
            </a:r>
            <a:endParaRPr lang="en-GB" dirty="0"/>
          </a:p>
        </p:txBody>
      </p:sp>
      <p:sp>
        <p:nvSpPr>
          <p:cNvPr id="4" name="Slide Number Placeholder 3"/>
          <p:cNvSpPr>
            <a:spLocks noGrp="1"/>
          </p:cNvSpPr>
          <p:nvPr>
            <p:ph type="sldNum" sz="quarter" idx="10"/>
          </p:nvPr>
        </p:nvSpPr>
        <p:spPr/>
        <p:txBody>
          <a:bodyPr/>
          <a:lstStyle/>
          <a:p>
            <a:fld id="{DE163C61-DD4E-466E-B8FB-A3A30945AEC0}" type="slidenum">
              <a:rPr lang="en-GB" smtClean="0"/>
              <a:t>1</a:t>
            </a:fld>
            <a:endParaRPr lang="en-GB"/>
          </a:p>
        </p:txBody>
      </p:sp>
    </p:spTree>
    <p:extLst>
      <p:ext uri="{BB962C8B-B14F-4D97-AF65-F5344CB8AC3E}">
        <p14:creationId xmlns:p14="http://schemas.microsoft.com/office/powerpoint/2010/main" val="178197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63C61-DD4E-466E-B8FB-A3A30945AEC0}" type="slidenum">
              <a:rPr lang="en-GB" smtClean="0"/>
              <a:t>5</a:t>
            </a:fld>
            <a:endParaRPr lang="en-GB"/>
          </a:p>
        </p:txBody>
      </p:sp>
    </p:spTree>
    <p:extLst>
      <p:ext uri="{BB962C8B-B14F-4D97-AF65-F5344CB8AC3E}">
        <p14:creationId xmlns:p14="http://schemas.microsoft.com/office/powerpoint/2010/main" val="4031087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Using a sample </a:t>
            </a:r>
            <a:r>
              <a:rPr lang="nl-BE" dirty="0" err="1" smtClean="0"/>
              <a:t>to</a:t>
            </a:r>
            <a:r>
              <a:rPr lang="nl-BE" dirty="0" smtClean="0"/>
              <a:t> </a:t>
            </a:r>
            <a:r>
              <a:rPr lang="nl-BE" dirty="0" err="1" smtClean="0"/>
              <a:t>observe</a:t>
            </a:r>
            <a:r>
              <a:rPr lang="nl-BE" dirty="0" smtClean="0"/>
              <a:t> the </a:t>
            </a:r>
            <a:r>
              <a:rPr lang="nl-BE" dirty="0" err="1" smtClean="0"/>
              <a:t>world</a:t>
            </a:r>
            <a:r>
              <a:rPr lang="nl-BE" dirty="0" smtClean="0"/>
              <a:t> </a:t>
            </a:r>
            <a:r>
              <a:rPr lang="nl-BE" dirty="0" err="1" smtClean="0"/>
              <a:t>around</a:t>
            </a:r>
            <a:r>
              <a:rPr lang="nl-BE" dirty="0" smtClean="0"/>
              <a:t> </a:t>
            </a:r>
            <a:r>
              <a:rPr lang="nl-BE" dirty="0" err="1" smtClean="0"/>
              <a:t>us</a:t>
            </a:r>
            <a:r>
              <a:rPr lang="nl-BE" dirty="0" smtClean="0"/>
              <a:t>,</a:t>
            </a:r>
            <a:r>
              <a:rPr lang="nl-BE" baseline="0" dirty="0" smtClean="0"/>
              <a:t> is in </a:t>
            </a:r>
            <a:r>
              <a:rPr lang="nl-BE" baseline="0" dirty="0" err="1" smtClean="0"/>
              <a:t>many</a:t>
            </a:r>
            <a:r>
              <a:rPr lang="nl-BE" baseline="0" dirty="0" smtClean="0"/>
              <a:t> </a:t>
            </a:r>
            <a:r>
              <a:rPr lang="nl-BE" baseline="0" dirty="0" err="1" smtClean="0"/>
              <a:t>ways</a:t>
            </a:r>
            <a:r>
              <a:rPr lang="nl-BE" baseline="0" dirty="0" smtClean="0"/>
              <a:t> </a:t>
            </a:r>
            <a:r>
              <a:rPr lang="nl-BE" baseline="0" dirty="0" err="1" smtClean="0"/>
              <a:t>similar</a:t>
            </a:r>
            <a:r>
              <a:rPr lang="nl-BE" baseline="0" dirty="0" smtClean="0"/>
              <a:t> </a:t>
            </a:r>
            <a:r>
              <a:rPr lang="nl-BE" baseline="0" dirty="0" err="1" smtClean="0"/>
              <a:t>to</a:t>
            </a:r>
            <a:r>
              <a:rPr lang="nl-BE" baseline="0" dirty="0" smtClean="0"/>
              <a:t> </a:t>
            </a:r>
            <a:r>
              <a:rPr lang="nl-BE" baseline="0" dirty="0" err="1" smtClean="0"/>
              <a:t>watching</a:t>
            </a:r>
            <a:r>
              <a:rPr lang="nl-BE" baseline="0" dirty="0" smtClean="0"/>
              <a:t> the </a:t>
            </a:r>
            <a:r>
              <a:rPr lang="nl-BE" baseline="0" dirty="0" err="1" smtClean="0"/>
              <a:t>world</a:t>
            </a:r>
            <a:r>
              <a:rPr lang="nl-BE" baseline="0" dirty="0" smtClean="0"/>
              <a:t> </a:t>
            </a:r>
            <a:r>
              <a:rPr lang="nl-BE" baseline="0" dirty="0" err="1" smtClean="0"/>
              <a:t>around</a:t>
            </a:r>
            <a:r>
              <a:rPr lang="nl-BE" baseline="0" dirty="0" smtClean="0"/>
              <a:t> </a:t>
            </a:r>
            <a:r>
              <a:rPr lang="nl-BE" baseline="0" dirty="0" err="1" smtClean="0"/>
              <a:t>us</a:t>
            </a:r>
            <a:r>
              <a:rPr lang="nl-BE" baseline="0" dirty="0" smtClean="0"/>
              <a:t> on the basis of … a picture.</a:t>
            </a:r>
            <a:endParaRPr lang="nl-BE" dirty="0" smtClean="0"/>
          </a:p>
          <a:p>
            <a:endParaRPr lang="nl-BE" dirty="0" smtClean="0"/>
          </a:p>
          <a:p>
            <a:r>
              <a:rPr lang="nl-BE" dirty="0" smtClean="0"/>
              <a:t>First of </a:t>
            </a:r>
            <a:r>
              <a:rPr lang="nl-BE" dirty="0" err="1" smtClean="0"/>
              <a:t>all</a:t>
            </a:r>
            <a:r>
              <a:rPr lang="nl-BE" dirty="0" smtClean="0"/>
              <a:t>, the more</a:t>
            </a:r>
            <a:r>
              <a:rPr lang="nl-BE" baseline="0" dirty="0" smtClean="0"/>
              <a:t> </a:t>
            </a:r>
            <a:r>
              <a:rPr lang="nl-BE" baseline="0" dirty="0" err="1" smtClean="0"/>
              <a:t>you</a:t>
            </a:r>
            <a:r>
              <a:rPr lang="nl-BE" baseline="0" dirty="0" smtClean="0"/>
              <a:t> zoom in on a detail, the more </a:t>
            </a:r>
            <a:r>
              <a:rPr lang="nl-BE" baseline="0" dirty="0" err="1" smtClean="0"/>
              <a:t>blurred</a:t>
            </a:r>
            <a:r>
              <a:rPr lang="nl-BE" baseline="0" dirty="0" smtClean="0"/>
              <a:t> the picture </a:t>
            </a:r>
            <a:r>
              <a:rPr lang="nl-BE" baseline="0" dirty="0" err="1" smtClean="0"/>
              <a:t>gets</a:t>
            </a:r>
            <a:r>
              <a:rPr lang="nl-BE" baseline="0" dirty="0" smtClean="0"/>
              <a:t>. The </a:t>
            </a:r>
            <a:r>
              <a:rPr lang="nl-BE" baseline="0" dirty="0" err="1" smtClean="0"/>
              <a:t>same</a:t>
            </a:r>
            <a:r>
              <a:rPr lang="nl-BE" baseline="0" dirty="0" smtClean="0"/>
              <a:t> is most of the time </a:t>
            </a:r>
            <a:r>
              <a:rPr lang="nl-BE" baseline="0" dirty="0" err="1" smtClean="0"/>
              <a:t>true</a:t>
            </a:r>
            <a:r>
              <a:rPr lang="nl-BE" baseline="0" dirty="0" smtClean="0"/>
              <a:t> </a:t>
            </a:r>
            <a:r>
              <a:rPr lang="nl-BE" baseline="0" dirty="0" err="1" smtClean="0"/>
              <a:t>for</a:t>
            </a:r>
            <a:r>
              <a:rPr lang="nl-BE" baseline="0" dirty="0" smtClean="0"/>
              <a:t> a sample </a:t>
            </a:r>
            <a:r>
              <a:rPr lang="nl-BE" baseline="0" dirty="0" err="1" smtClean="0"/>
              <a:t>estimate</a:t>
            </a:r>
            <a:r>
              <a:rPr lang="nl-BE" baseline="0" dirty="0" smtClean="0"/>
              <a:t>: </a:t>
            </a:r>
            <a:r>
              <a:rPr lang="nl-BE" baseline="0" dirty="0" err="1" smtClean="0"/>
              <a:t>zooming</a:t>
            </a:r>
            <a:r>
              <a:rPr lang="nl-BE" baseline="0" dirty="0" smtClean="0"/>
              <a:t> in on a </a:t>
            </a:r>
            <a:r>
              <a:rPr lang="nl-BE" baseline="0" dirty="0" err="1" smtClean="0"/>
              <a:t>specific</a:t>
            </a:r>
            <a:r>
              <a:rPr lang="nl-BE" baseline="0" dirty="0" smtClean="0"/>
              <a:t> </a:t>
            </a:r>
            <a:r>
              <a:rPr lang="nl-BE" baseline="0" dirty="0" err="1" smtClean="0"/>
              <a:t>subpopulation</a:t>
            </a:r>
            <a:r>
              <a:rPr lang="nl-BE" baseline="0" dirty="0" smtClean="0"/>
              <a:t> does </a:t>
            </a:r>
            <a:r>
              <a:rPr lang="nl-BE" baseline="0" dirty="0" err="1" smtClean="0"/>
              <a:t>not</a:t>
            </a:r>
            <a:r>
              <a:rPr lang="nl-BE" baseline="0" dirty="0" smtClean="0"/>
              <a:t> </a:t>
            </a:r>
            <a:r>
              <a:rPr lang="nl-BE" baseline="0" dirty="0" err="1" smtClean="0"/>
              <a:t>necessarily</a:t>
            </a:r>
            <a:r>
              <a:rPr lang="nl-BE" baseline="0" dirty="0" smtClean="0"/>
              <a:t> </a:t>
            </a:r>
            <a:r>
              <a:rPr lang="nl-BE" baseline="0" dirty="0" err="1" smtClean="0"/>
              <a:t>result</a:t>
            </a:r>
            <a:r>
              <a:rPr lang="nl-BE" baseline="0" dirty="0" smtClean="0"/>
              <a:t> in </a:t>
            </a:r>
            <a:r>
              <a:rPr lang="nl-BE" baseline="0" dirty="0" err="1" smtClean="0"/>
              <a:t>gaining</a:t>
            </a:r>
            <a:r>
              <a:rPr lang="nl-BE" baseline="0" dirty="0" smtClean="0"/>
              <a:t> </a:t>
            </a:r>
            <a:r>
              <a:rPr lang="nl-BE" baseline="0" dirty="0" err="1" smtClean="0"/>
              <a:t>much</a:t>
            </a:r>
            <a:r>
              <a:rPr lang="nl-BE" baseline="0" dirty="0" smtClean="0"/>
              <a:t> more </a:t>
            </a:r>
            <a:r>
              <a:rPr lang="nl-BE" baseline="0" dirty="0" err="1" smtClean="0"/>
              <a:t>insight</a:t>
            </a:r>
            <a:r>
              <a:rPr lang="nl-BE" baseline="0" dirty="0" smtClean="0"/>
              <a:t> </a:t>
            </a:r>
            <a:r>
              <a:rPr lang="nl-BE" baseline="0" dirty="0" err="1" smtClean="0"/>
              <a:t>into</a:t>
            </a:r>
            <a:r>
              <a:rPr lang="nl-BE" baseline="0" dirty="0" smtClean="0"/>
              <a:t> the details of the </a:t>
            </a:r>
            <a:r>
              <a:rPr lang="nl-BE" baseline="0" dirty="0" err="1" smtClean="0"/>
              <a:t>world</a:t>
            </a:r>
            <a:r>
              <a:rPr lang="nl-BE" baseline="0" dirty="0" smtClean="0"/>
              <a:t> </a:t>
            </a:r>
            <a:r>
              <a:rPr lang="nl-BE" baseline="0" dirty="0" err="1" smtClean="0"/>
              <a:t>around</a:t>
            </a:r>
            <a:r>
              <a:rPr lang="nl-BE" baseline="0" dirty="0" smtClean="0"/>
              <a:t> </a:t>
            </a:r>
            <a:r>
              <a:rPr lang="nl-BE" baseline="0" dirty="0" err="1" smtClean="0"/>
              <a:t>us</a:t>
            </a:r>
            <a:r>
              <a:rPr lang="nl-BE" baseline="0" dirty="0" smtClean="0"/>
              <a:t>, </a:t>
            </a:r>
            <a:r>
              <a:rPr lang="nl-BE" baseline="0" dirty="0" err="1" smtClean="0"/>
              <a:t>because</a:t>
            </a:r>
            <a:r>
              <a:rPr lang="nl-BE" baseline="0" dirty="0" smtClean="0"/>
              <a:t> </a:t>
            </a:r>
            <a:r>
              <a:rPr lang="nl-BE" baseline="0" dirty="0" err="1" smtClean="0"/>
              <a:t>our</a:t>
            </a:r>
            <a:r>
              <a:rPr lang="nl-BE" baseline="0" dirty="0" smtClean="0"/>
              <a:t> </a:t>
            </a:r>
            <a:r>
              <a:rPr lang="nl-BE" baseline="0" dirty="0" err="1" smtClean="0"/>
              <a:t>estimate</a:t>
            </a:r>
            <a:r>
              <a:rPr lang="nl-BE" baseline="0" dirty="0" smtClean="0"/>
              <a:t> </a:t>
            </a:r>
            <a:r>
              <a:rPr lang="nl-BE" baseline="0" dirty="0" err="1" smtClean="0"/>
              <a:t>will</a:t>
            </a:r>
            <a:r>
              <a:rPr lang="nl-BE" baseline="0" dirty="0" smtClean="0"/>
              <a:t> </a:t>
            </a:r>
            <a:r>
              <a:rPr lang="nl-BE" baseline="0" dirty="0" err="1" smtClean="0"/>
              <a:t>be</a:t>
            </a:r>
            <a:r>
              <a:rPr lang="nl-BE" baseline="0" dirty="0" smtClean="0"/>
              <a:t> </a:t>
            </a:r>
            <a:r>
              <a:rPr lang="nl-BE" baseline="0" dirty="0" err="1" smtClean="0"/>
              <a:t>less</a:t>
            </a:r>
            <a:r>
              <a:rPr lang="nl-BE" baseline="0" dirty="0" smtClean="0"/>
              <a:t> </a:t>
            </a:r>
            <a:r>
              <a:rPr lang="nl-BE" baseline="0" dirty="0" err="1" smtClean="0"/>
              <a:t>precise</a:t>
            </a:r>
            <a:r>
              <a:rPr lang="nl-BE" baseline="0" dirty="0" smtClean="0"/>
              <a:t> </a:t>
            </a:r>
            <a:r>
              <a:rPr lang="nl-BE" baseline="0" dirty="0" err="1" smtClean="0"/>
              <a:t>than</a:t>
            </a:r>
            <a:r>
              <a:rPr lang="nl-BE" baseline="0" dirty="0" smtClean="0"/>
              <a:t> </a:t>
            </a:r>
            <a:r>
              <a:rPr lang="nl-BE" baseline="0" dirty="0" err="1" smtClean="0"/>
              <a:t>for</a:t>
            </a:r>
            <a:r>
              <a:rPr lang="nl-BE" baseline="0" dirty="0" smtClean="0"/>
              <a:t> a </a:t>
            </a:r>
            <a:r>
              <a:rPr lang="nl-BE" baseline="0" dirty="0" err="1" smtClean="0"/>
              <a:t>larger</a:t>
            </a:r>
            <a:r>
              <a:rPr lang="nl-BE" baseline="0" dirty="0" smtClean="0"/>
              <a:t> </a:t>
            </a:r>
            <a:r>
              <a:rPr lang="nl-BE" baseline="0" dirty="0" err="1" smtClean="0"/>
              <a:t>subgroup</a:t>
            </a:r>
            <a:r>
              <a:rPr lang="nl-BE" baseline="0" dirty="0" smtClean="0"/>
              <a:t>.</a:t>
            </a:r>
          </a:p>
          <a:p>
            <a:endParaRPr lang="nl-BE" baseline="0" dirty="0" smtClean="0"/>
          </a:p>
          <a:p>
            <a:r>
              <a:rPr lang="nl-BE" baseline="0" dirty="0" smtClean="0"/>
              <a:t>Second, </a:t>
            </a:r>
            <a:r>
              <a:rPr lang="nl-BE" baseline="0" dirty="0" err="1" smtClean="0"/>
              <a:t>for</a:t>
            </a:r>
            <a:r>
              <a:rPr lang="nl-BE" baseline="0" dirty="0" smtClean="0"/>
              <a:t> a picture, the </a:t>
            </a:r>
            <a:r>
              <a:rPr lang="nl-BE" baseline="0" dirty="0" err="1" smtClean="0"/>
              <a:t>quality</a:t>
            </a:r>
            <a:r>
              <a:rPr lang="nl-BE" baseline="0" dirty="0" smtClean="0"/>
              <a:t> of the </a:t>
            </a:r>
            <a:r>
              <a:rPr lang="nl-BE" baseline="0" dirty="0" err="1" smtClean="0"/>
              <a:t>method</a:t>
            </a:r>
            <a:r>
              <a:rPr lang="nl-BE" baseline="0" dirty="0" smtClean="0"/>
              <a:t> </a:t>
            </a:r>
            <a:r>
              <a:rPr lang="nl-BE" baseline="0" dirty="0" err="1" smtClean="0"/>
              <a:t>for</a:t>
            </a:r>
            <a:r>
              <a:rPr lang="nl-BE" baseline="0" dirty="0" smtClean="0"/>
              <a:t> </a:t>
            </a:r>
            <a:r>
              <a:rPr lang="nl-BE" baseline="0" dirty="0" err="1" smtClean="0"/>
              <a:t>taking</a:t>
            </a:r>
            <a:r>
              <a:rPr lang="nl-BE" baseline="0" dirty="0" smtClean="0"/>
              <a:t> the picture is </a:t>
            </a:r>
            <a:r>
              <a:rPr lang="nl-BE" baseline="0" dirty="0" err="1" smtClean="0"/>
              <a:t>crucial</a:t>
            </a:r>
            <a:r>
              <a:rPr lang="nl-BE" baseline="0" dirty="0" smtClean="0"/>
              <a:t> </a:t>
            </a:r>
            <a:r>
              <a:rPr lang="nl-BE" baseline="0" dirty="0" err="1" smtClean="0"/>
              <a:t>for</a:t>
            </a:r>
            <a:r>
              <a:rPr lang="nl-BE" baseline="0" dirty="0" smtClean="0"/>
              <a:t> the </a:t>
            </a:r>
            <a:r>
              <a:rPr lang="nl-BE" baseline="0" dirty="0" err="1" smtClean="0"/>
              <a:t>quality</a:t>
            </a:r>
            <a:r>
              <a:rPr lang="nl-BE" baseline="0" dirty="0" smtClean="0"/>
              <a:t> of the picture </a:t>
            </a:r>
            <a:r>
              <a:rPr lang="nl-BE" baseline="0" dirty="0" err="1" smtClean="0"/>
              <a:t>itself</a:t>
            </a:r>
            <a:r>
              <a:rPr lang="nl-BE" baseline="0" dirty="0" smtClean="0"/>
              <a:t>: the </a:t>
            </a:r>
            <a:r>
              <a:rPr lang="nl-BE" baseline="0" dirty="0" err="1" smtClean="0"/>
              <a:t>higher</a:t>
            </a:r>
            <a:r>
              <a:rPr lang="nl-BE" baseline="0" dirty="0" smtClean="0"/>
              <a:t> the </a:t>
            </a:r>
            <a:r>
              <a:rPr lang="nl-BE" baseline="0" dirty="0" err="1" smtClean="0"/>
              <a:t>resolution</a:t>
            </a:r>
            <a:r>
              <a:rPr lang="nl-BE" baseline="0" dirty="0" smtClean="0"/>
              <a:t>, the </a:t>
            </a:r>
            <a:r>
              <a:rPr lang="nl-BE" baseline="0" dirty="0" err="1" smtClean="0"/>
              <a:t>sharper</a:t>
            </a:r>
            <a:r>
              <a:rPr lang="nl-BE" baseline="0" dirty="0" smtClean="0"/>
              <a:t> the image </a:t>
            </a:r>
            <a:r>
              <a:rPr lang="nl-BE" baseline="0" dirty="0" err="1" smtClean="0"/>
              <a:t>will</a:t>
            </a:r>
            <a:r>
              <a:rPr lang="nl-BE" baseline="0" dirty="0" smtClean="0"/>
              <a:t> </a:t>
            </a:r>
            <a:r>
              <a:rPr lang="nl-BE" baseline="0" dirty="0" err="1" smtClean="0"/>
              <a:t>be</a:t>
            </a:r>
            <a:r>
              <a:rPr lang="nl-BE" baseline="0" dirty="0" smtClean="0"/>
              <a:t>. The </a:t>
            </a:r>
            <a:r>
              <a:rPr lang="nl-BE" baseline="0" dirty="0" err="1" smtClean="0"/>
              <a:t>same</a:t>
            </a:r>
            <a:r>
              <a:rPr lang="nl-BE" baseline="0" dirty="0" smtClean="0"/>
              <a:t> is </a:t>
            </a:r>
            <a:r>
              <a:rPr lang="nl-BE" baseline="0" dirty="0" err="1" smtClean="0"/>
              <a:t>true</a:t>
            </a:r>
            <a:r>
              <a:rPr lang="nl-BE" baseline="0" dirty="0" smtClean="0"/>
              <a:t> </a:t>
            </a:r>
            <a:r>
              <a:rPr lang="nl-BE" baseline="0" dirty="0" err="1" smtClean="0"/>
              <a:t>for</a:t>
            </a:r>
            <a:r>
              <a:rPr lang="nl-BE" baseline="0" dirty="0" smtClean="0"/>
              <a:t> sample </a:t>
            </a:r>
            <a:r>
              <a:rPr lang="nl-BE" baseline="0" dirty="0" err="1" smtClean="0"/>
              <a:t>estimates</a:t>
            </a:r>
            <a:r>
              <a:rPr lang="nl-BE" baseline="0" dirty="0" smtClean="0"/>
              <a:t>: the </a:t>
            </a:r>
            <a:r>
              <a:rPr lang="nl-BE" baseline="0" dirty="0" err="1" smtClean="0"/>
              <a:t>better</a:t>
            </a:r>
            <a:r>
              <a:rPr lang="nl-BE" baseline="0" dirty="0" smtClean="0"/>
              <a:t> the sample design </a:t>
            </a:r>
            <a:r>
              <a:rPr lang="nl-BE" baseline="0" dirty="0" err="1" smtClean="0"/>
              <a:t>ensures</a:t>
            </a:r>
            <a:r>
              <a:rPr lang="nl-BE" baseline="0" dirty="0" smtClean="0"/>
              <a:t> </a:t>
            </a:r>
            <a:r>
              <a:rPr lang="nl-BE" baseline="0" dirty="0" err="1" smtClean="0"/>
              <a:t>that</a:t>
            </a:r>
            <a:r>
              <a:rPr lang="nl-BE" baseline="0" dirty="0" smtClean="0"/>
              <a:t> </a:t>
            </a:r>
            <a:r>
              <a:rPr lang="nl-BE" baseline="0" dirty="0" err="1" smtClean="0"/>
              <a:t>all</a:t>
            </a:r>
            <a:r>
              <a:rPr lang="nl-BE" baseline="0" dirty="0" smtClean="0"/>
              <a:t> </a:t>
            </a:r>
            <a:r>
              <a:rPr lang="nl-BE" baseline="0" dirty="0" err="1" smtClean="0"/>
              <a:t>parts</a:t>
            </a:r>
            <a:r>
              <a:rPr lang="nl-BE" baseline="0" dirty="0" smtClean="0"/>
              <a:t> of the </a:t>
            </a:r>
            <a:r>
              <a:rPr lang="nl-BE" baseline="0" dirty="0" err="1" smtClean="0"/>
              <a:t>population</a:t>
            </a:r>
            <a:r>
              <a:rPr lang="nl-BE" baseline="0" dirty="0" smtClean="0"/>
              <a:t> are </a:t>
            </a:r>
            <a:r>
              <a:rPr lang="nl-BE" baseline="0" dirty="0" err="1" smtClean="0"/>
              <a:t>represented</a:t>
            </a:r>
            <a:r>
              <a:rPr lang="nl-BE" baseline="0" dirty="0" smtClean="0"/>
              <a:t> in the survey, the more </a:t>
            </a:r>
            <a:r>
              <a:rPr lang="nl-BE" baseline="0" dirty="0" err="1" smtClean="0"/>
              <a:t>precise</a:t>
            </a:r>
            <a:r>
              <a:rPr lang="nl-BE" baseline="0" dirty="0" smtClean="0"/>
              <a:t> the sample </a:t>
            </a:r>
            <a:r>
              <a:rPr lang="nl-BE" baseline="0" dirty="0" err="1" smtClean="0"/>
              <a:t>estimates</a:t>
            </a:r>
            <a:r>
              <a:rPr lang="nl-BE" baseline="0" dirty="0" smtClean="0"/>
              <a:t> </a:t>
            </a:r>
            <a:r>
              <a:rPr lang="nl-BE" baseline="0" dirty="0" err="1" smtClean="0"/>
              <a:t>will</a:t>
            </a:r>
            <a:r>
              <a:rPr lang="nl-BE" baseline="0" dirty="0" smtClean="0"/>
              <a:t> </a:t>
            </a:r>
            <a:r>
              <a:rPr lang="nl-BE" baseline="0" dirty="0" err="1" smtClean="0"/>
              <a:t>be</a:t>
            </a:r>
            <a:r>
              <a:rPr lang="nl-BE" baseline="0" dirty="0" smtClean="0"/>
              <a:t>.</a:t>
            </a:r>
          </a:p>
          <a:p>
            <a:endParaRPr lang="nl-BE" baseline="0" dirty="0" smtClean="0"/>
          </a:p>
          <a:p>
            <a:r>
              <a:rPr lang="nl-BE" baseline="0" dirty="0" err="1" smtClean="0"/>
              <a:t>However</a:t>
            </a:r>
            <a:r>
              <a:rPr lang="nl-BE" baseline="0" dirty="0" smtClean="0"/>
              <a:t>, </a:t>
            </a:r>
            <a:r>
              <a:rPr lang="nl-BE" baseline="0" dirty="0" err="1" smtClean="0"/>
              <a:t>there</a:t>
            </a:r>
            <a:r>
              <a:rPr lang="nl-BE" baseline="0" dirty="0" smtClean="0"/>
              <a:t> is </a:t>
            </a:r>
            <a:r>
              <a:rPr lang="nl-BE" baseline="0" dirty="0" err="1" smtClean="0"/>
              <a:t>an</a:t>
            </a:r>
            <a:r>
              <a:rPr lang="nl-BE" baseline="0" dirty="0" smtClean="0"/>
              <a:t> important </a:t>
            </a:r>
            <a:r>
              <a:rPr lang="nl-BE" baseline="0" dirty="0" err="1" smtClean="0"/>
              <a:t>difference</a:t>
            </a:r>
            <a:r>
              <a:rPr lang="nl-BE" baseline="0" dirty="0" smtClean="0"/>
              <a:t> </a:t>
            </a:r>
            <a:r>
              <a:rPr lang="nl-BE" baseline="0" dirty="0" err="1" smtClean="0"/>
              <a:t>between</a:t>
            </a:r>
            <a:r>
              <a:rPr lang="nl-BE" baseline="0" dirty="0" smtClean="0"/>
              <a:t> </a:t>
            </a:r>
            <a:r>
              <a:rPr lang="nl-BE" baseline="0" dirty="0" err="1" smtClean="0"/>
              <a:t>using</a:t>
            </a:r>
            <a:r>
              <a:rPr lang="nl-BE" baseline="0" dirty="0" smtClean="0"/>
              <a:t> a picture </a:t>
            </a:r>
            <a:r>
              <a:rPr lang="nl-BE" baseline="0" dirty="0" err="1" smtClean="0"/>
              <a:t>for</a:t>
            </a:r>
            <a:r>
              <a:rPr lang="nl-BE" baseline="0" dirty="0" smtClean="0"/>
              <a:t> </a:t>
            </a:r>
            <a:r>
              <a:rPr lang="nl-BE" baseline="0" dirty="0" err="1" smtClean="0"/>
              <a:t>observing</a:t>
            </a:r>
            <a:r>
              <a:rPr lang="nl-BE" baseline="0" dirty="0" smtClean="0"/>
              <a:t> the </a:t>
            </a:r>
            <a:r>
              <a:rPr lang="nl-BE" baseline="0" dirty="0" err="1" smtClean="0"/>
              <a:t>world</a:t>
            </a:r>
            <a:r>
              <a:rPr lang="nl-BE" baseline="0" dirty="0" smtClean="0"/>
              <a:t> and </a:t>
            </a:r>
            <a:r>
              <a:rPr lang="nl-BE" baseline="0" dirty="0" err="1" smtClean="0"/>
              <a:t>using</a:t>
            </a:r>
            <a:r>
              <a:rPr lang="nl-BE" baseline="0" dirty="0" smtClean="0"/>
              <a:t> a sample </a:t>
            </a:r>
            <a:r>
              <a:rPr lang="nl-BE" baseline="0" dirty="0" err="1" smtClean="0"/>
              <a:t>for</a:t>
            </a:r>
            <a:r>
              <a:rPr lang="nl-BE" baseline="0" dirty="0" smtClean="0"/>
              <a:t> telling </a:t>
            </a:r>
            <a:r>
              <a:rPr lang="nl-BE" baseline="0" dirty="0" err="1" smtClean="0"/>
              <a:t>us</a:t>
            </a:r>
            <a:r>
              <a:rPr lang="nl-BE" baseline="0" dirty="0" smtClean="0"/>
              <a:t> </a:t>
            </a:r>
            <a:r>
              <a:rPr lang="nl-BE" baseline="0" dirty="0" err="1" smtClean="0"/>
              <a:t>how</a:t>
            </a:r>
            <a:r>
              <a:rPr lang="nl-BE" baseline="0" dirty="0" smtClean="0"/>
              <a:t> </a:t>
            </a:r>
            <a:r>
              <a:rPr lang="nl-BE" baseline="0" dirty="0" err="1" smtClean="0"/>
              <a:t>this</a:t>
            </a:r>
            <a:r>
              <a:rPr lang="nl-BE" baseline="0" dirty="0" smtClean="0"/>
              <a:t> </a:t>
            </a:r>
            <a:r>
              <a:rPr lang="nl-BE" baseline="0" dirty="0" err="1" smtClean="0"/>
              <a:t>world</a:t>
            </a:r>
            <a:r>
              <a:rPr lang="nl-BE" baseline="0" dirty="0" smtClean="0"/>
              <a:t> looks </a:t>
            </a:r>
            <a:r>
              <a:rPr lang="nl-BE" baseline="0" dirty="0" err="1" smtClean="0"/>
              <a:t>like</a:t>
            </a:r>
            <a:r>
              <a:rPr lang="nl-BE" baseline="0" dirty="0" smtClean="0"/>
              <a:t>: In the case of a picture </a:t>
            </a:r>
            <a:r>
              <a:rPr lang="nl-BE" baseline="0" dirty="0" err="1" smtClean="0"/>
              <a:t>it</a:t>
            </a:r>
            <a:r>
              <a:rPr lang="nl-BE" baseline="0" dirty="0" smtClean="0"/>
              <a:t> is easy </a:t>
            </a:r>
            <a:r>
              <a:rPr lang="nl-BE" baseline="0" dirty="0" err="1" smtClean="0"/>
              <a:t>to</a:t>
            </a:r>
            <a:r>
              <a:rPr lang="nl-BE" baseline="0" dirty="0" smtClean="0"/>
              <a:t> </a:t>
            </a:r>
            <a:r>
              <a:rPr lang="nl-BE" baseline="0" dirty="0" err="1" smtClean="0"/>
              <a:t>observe</a:t>
            </a:r>
            <a:r>
              <a:rPr lang="nl-BE" baseline="0" dirty="0" smtClean="0"/>
              <a:t> the </a:t>
            </a:r>
            <a:r>
              <a:rPr lang="nl-BE" baseline="0" dirty="0" err="1" smtClean="0"/>
              <a:t>precision</a:t>
            </a:r>
            <a:r>
              <a:rPr lang="nl-BE" baseline="0" dirty="0" smtClean="0"/>
              <a:t> of the image we get. </a:t>
            </a:r>
            <a:r>
              <a:rPr lang="nl-BE" baseline="0" dirty="0" err="1" smtClean="0"/>
              <a:t>This</a:t>
            </a:r>
            <a:r>
              <a:rPr lang="nl-BE" baseline="0" dirty="0" smtClean="0"/>
              <a:t> is </a:t>
            </a:r>
            <a:r>
              <a:rPr lang="nl-BE" baseline="0" dirty="0" err="1" smtClean="0"/>
              <a:t>not</a:t>
            </a:r>
            <a:r>
              <a:rPr lang="nl-BE" baseline="0" dirty="0" smtClean="0"/>
              <a:t> the case </a:t>
            </a:r>
            <a:r>
              <a:rPr lang="nl-BE" baseline="0" dirty="0" err="1" smtClean="0"/>
              <a:t>for</a:t>
            </a:r>
            <a:r>
              <a:rPr lang="nl-BE" baseline="0" dirty="0" smtClean="0"/>
              <a:t> a sample </a:t>
            </a:r>
            <a:r>
              <a:rPr lang="nl-BE" baseline="0" dirty="0" err="1" smtClean="0"/>
              <a:t>estimate</a:t>
            </a:r>
            <a:r>
              <a:rPr lang="nl-BE" baseline="0" dirty="0" smtClean="0"/>
              <a:t>: in </a:t>
            </a:r>
            <a:r>
              <a:rPr lang="nl-BE" baseline="0" dirty="0" err="1" smtClean="0"/>
              <a:t>that</a:t>
            </a:r>
            <a:r>
              <a:rPr lang="nl-BE" baseline="0" dirty="0" smtClean="0"/>
              <a:t> case </a:t>
            </a:r>
            <a:r>
              <a:rPr lang="nl-BE" baseline="0" dirty="0" err="1" smtClean="0"/>
              <a:t>there</a:t>
            </a:r>
            <a:r>
              <a:rPr lang="nl-BE" baseline="0" dirty="0" smtClean="0"/>
              <a:t> is </a:t>
            </a:r>
            <a:r>
              <a:rPr lang="nl-BE" baseline="0" dirty="0" err="1" smtClean="0"/>
              <a:t>only</a:t>
            </a:r>
            <a:r>
              <a:rPr lang="nl-BE" baseline="0" dirty="0" smtClean="0"/>
              <a:t> </a:t>
            </a:r>
            <a:r>
              <a:rPr lang="nl-BE" baseline="0" dirty="0" err="1" smtClean="0"/>
              <a:t>one</a:t>
            </a:r>
            <a:r>
              <a:rPr lang="nl-BE" baseline="0" dirty="0" smtClean="0"/>
              <a:t> way </a:t>
            </a:r>
            <a:r>
              <a:rPr lang="nl-BE" baseline="0" dirty="0" err="1" smtClean="0"/>
              <a:t>to</a:t>
            </a:r>
            <a:r>
              <a:rPr lang="nl-BE" baseline="0" dirty="0" smtClean="0"/>
              <a:t> </a:t>
            </a:r>
            <a:r>
              <a:rPr lang="nl-BE" baseline="0" dirty="0" err="1" smtClean="0"/>
              <a:t>find</a:t>
            </a:r>
            <a:r>
              <a:rPr lang="nl-BE" baseline="0" dirty="0" smtClean="0"/>
              <a:t> out the </a:t>
            </a:r>
            <a:r>
              <a:rPr lang="nl-BE" baseline="0" dirty="0" err="1" smtClean="0"/>
              <a:t>precision</a:t>
            </a:r>
            <a:r>
              <a:rPr lang="nl-BE" baseline="0" dirty="0" smtClean="0"/>
              <a:t>, </a:t>
            </a:r>
            <a:r>
              <a:rPr lang="nl-BE" baseline="0" dirty="0" err="1" smtClean="0"/>
              <a:t>that</a:t>
            </a:r>
            <a:r>
              <a:rPr lang="nl-BE" baseline="0" dirty="0" smtClean="0"/>
              <a:t> is: </a:t>
            </a:r>
            <a:r>
              <a:rPr lang="nl-BE" baseline="0" dirty="0" err="1" smtClean="0"/>
              <a:t>to</a:t>
            </a:r>
            <a:r>
              <a:rPr lang="nl-BE" baseline="0" dirty="0" smtClean="0"/>
              <a:t> </a:t>
            </a:r>
            <a:r>
              <a:rPr lang="nl-BE" baseline="0" dirty="0" err="1" smtClean="0"/>
              <a:t>calculate</a:t>
            </a:r>
            <a:r>
              <a:rPr lang="nl-BE" baseline="0" dirty="0" smtClean="0"/>
              <a:t> the sampling </a:t>
            </a:r>
            <a:r>
              <a:rPr lang="nl-BE" baseline="0" dirty="0" err="1" smtClean="0"/>
              <a:t>variance</a:t>
            </a:r>
            <a:r>
              <a:rPr lang="nl-BE" baseline="0" dirty="0" smtClean="0"/>
              <a:t>.</a:t>
            </a:r>
          </a:p>
          <a:p>
            <a:endParaRPr lang="nl-BE" baseline="0" dirty="0" smtClean="0"/>
          </a:p>
          <a:p>
            <a:r>
              <a:rPr lang="nl-BE" baseline="0" dirty="0" smtClean="0"/>
              <a:t>And </a:t>
            </a:r>
            <a:r>
              <a:rPr lang="nl-BE" baseline="0" dirty="0" err="1" smtClean="0"/>
              <a:t>it</a:t>
            </a:r>
            <a:r>
              <a:rPr lang="nl-BE" baseline="0" dirty="0" smtClean="0"/>
              <a:t> is </a:t>
            </a:r>
            <a:r>
              <a:rPr lang="nl-BE" baseline="0" dirty="0" err="1" smtClean="0"/>
              <a:t>precisely</a:t>
            </a:r>
            <a:r>
              <a:rPr lang="nl-BE" baseline="0" dirty="0" smtClean="0"/>
              <a:t> </a:t>
            </a:r>
            <a:r>
              <a:rPr lang="nl-BE" baseline="0" dirty="0" err="1" smtClean="0"/>
              <a:t>because</a:t>
            </a:r>
            <a:r>
              <a:rPr lang="nl-BE" baseline="0" dirty="0" smtClean="0"/>
              <a:t> we </a:t>
            </a:r>
            <a:r>
              <a:rPr lang="nl-BE" baseline="0" dirty="0" err="1" smtClean="0"/>
              <a:t>cannot</a:t>
            </a:r>
            <a:r>
              <a:rPr lang="nl-BE" baseline="0" dirty="0" smtClean="0"/>
              <a:t> </a:t>
            </a:r>
            <a:r>
              <a:rPr lang="nl-BE" baseline="0" dirty="0" err="1" smtClean="0"/>
              <a:t>directly</a:t>
            </a:r>
            <a:r>
              <a:rPr lang="nl-BE" baseline="0" dirty="0" smtClean="0"/>
              <a:t> </a:t>
            </a:r>
            <a:r>
              <a:rPr lang="nl-BE" baseline="0" dirty="0" err="1" smtClean="0"/>
              <a:t>observe</a:t>
            </a:r>
            <a:r>
              <a:rPr lang="nl-BE" baseline="0" dirty="0" smtClean="0"/>
              <a:t> the </a:t>
            </a:r>
            <a:r>
              <a:rPr lang="nl-BE" baseline="0" dirty="0" err="1" smtClean="0"/>
              <a:t>precision</a:t>
            </a:r>
            <a:r>
              <a:rPr lang="nl-BE" baseline="0" dirty="0" smtClean="0"/>
              <a:t> of a sample </a:t>
            </a:r>
            <a:r>
              <a:rPr lang="nl-BE" baseline="0" dirty="0" err="1" smtClean="0"/>
              <a:t>estimate</a:t>
            </a:r>
            <a:r>
              <a:rPr lang="nl-BE" baseline="0" dirty="0" smtClean="0"/>
              <a:t>, </a:t>
            </a:r>
            <a:r>
              <a:rPr lang="nl-BE" baseline="0" dirty="0" err="1" smtClean="0"/>
              <a:t>that</a:t>
            </a:r>
            <a:r>
              <a:rPr lang="nl-BE" baseline="0" dirty="0" smtClean="0"/>
              <a:t> without </a:t>
            </a:r>
            <a:r>
              <a:rPr lang="nl-BE" baseline="0" dirty="0" err="1" smtClean="0"/>
              <a:t>an</a:t>
            </a:r>
            <a:r>
              <a:rPr lang="nl-BE" baseline="0" dirty="0" smtClean="0"/>
              <a:t> </a:t>
            </a:r>
            <a:r>
              <a:rPr lang="nl-BE" baseline="0" dirty="0" err="1" smtClean="0"/>
              <a:t>estimate</a:t>
            </a:r>
            <a:r>
              <a:rPr lang="nl-BE" baseline="0" dirty="0" smtClean="0"/>
              <a:t> of </a:t>
            </a:r>
            <a:r>
              <a:rPr lang="nl-BE" baseline="0" dirty="0" err="1" smtClean="0"/>
              <a:t>its</a:t>
            </a:r>
            <a:r>
              <a:rPr lang="nl-BE" baseline="0" dirty="0" smtClean="0"/>
              <a:t> </a:t>
            </a:r>
            <a:r>
              <a:rPr lang="nl-BE" baseline="0" dirty="0" err="1" smtClean="0"/>
              <a:t>precision</a:t>
            </a:r>
            <a:r>
              <a:rPr lang="nl-BE" baseline="0" dirty="0" smtClean="0"/>
              <a:t>, a point </a:t>
            </a:r>
            <a:r>
              <a:rPr lang="nl-BE" baseline="0" dirty="0" err="1" smtClean="0"/>
              <a:t>estimate</a:t>
            </a:r>
            <a:r>
              <a:rPr lang="nl-BE" baseline="0" dirty="0" smtClean="0"/>
              <a:t> is </a:t>
            </a:r>
            <a:r>
              <a:rPr lang="nl-BE" baseline="0" dirty="0" err="1" smtClean="0"/>
              <a:t>pointless</a:t>
            </a:r>
            <a:r>
              <a:rPr lang="nl-BE" baseline="0" dirty="0" smtClean="0"/>
              <a:t>.</a:t>
            </a:r>
            <a:endParaRPr lang="en-GB" dirty="0"/>
          </a:p>
        </p:txBody>
      </p:sp>
      <p:sp>
        <p:nvSpPr>
          <p:cNvPr id="4" name="Slide Number Placeholder 3"/>
          <p:cNvSpPr>
            <a:spLocks noGrp="1"/>
          </p:cNvSpPr>
          <p:nvPr>
            <p:ph type="sldNum" sz="quarter" idx="10"/>
          </p:nvPr>
        </p:nvSpPr>
        <p:spPr/>
        <p:txBody>
          <a:bodyPr/>
          <a:lstStyle/>
          <a:p>
            <a:pPr>
              <a:defRPr/>
            </a:pPr>
            <a:fld id="{34436C27-1AC5-47A2-8475-9069BBE6005B}" type="slidenum">
              <a:rPr lang="en-US" smtClean="0"/>
              <a:pPr>
                <a:defRPr/>
              </a:pPr>
              <a:t>19</a:t>
            </a:fld>
            <a:endParaRPr lang="en-US"/>
          </a:p>
        </p:txBody>
      </p:sp>
    </p:spTree>
    <p:extLst>
      <p:ext uri="{BB962C8B-B14F-4D97-AF65-F5344CB8AC3E}">
        <p14:creationId xmlns:p14="http://schemas.microsoft.com/office/powerpoint/2010/main" val="1491530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In vele opzichten is een steekproef hetzelfde als een foto:</a:t>
            </a:r>
            <a:r>
              <a:rPr lang="nl-BE" baseline="0" dirty="0" smtClean="0"/>
              <a:t> Hoe meer je op details inzoomt, hoe waziger het beeld wordt. Hetzelfde geldt voor steekproeven: hoe meer je naar kleine groepen in de populatie kijkt, hoe kleiner de precisie van de cijfers.</a:t>
            </a:r>
          </a:p>
          <a:p>
            <a:endParaRPr lang="nl-BE" baseline="0" dirty="0" smtClean="0"/>
          </a:p>
          <a:p>
            <a:r>
              <a:rPr lang="nl-BE" baseline="0" dirty="0" smtClean="0"/>
              <a:t>Bovendien geldt dat hoe hoger de resolutie van de foto is, hoe scherper het beeld is. Hetzelfde geldt voor steekproeven: hoe groter ze zijn, en hoe beter ze ervoor zorgen dat alle elementen uit de populatie in de steekproef vertegenwoordigd zijn, hoe preciezer de resultaten zijn. Met andere woorden, de manier waarop een foto wordt gemaakt en de wijze waarop een steekproef zijn getrokken, zijn van het grootste belang voor de precisie van het resultaat.</a:t>
            </a:r>
          </a:p>
          <a:p>
            <a:endParaRPr lang="nl-BE" baseline="0" dirty="0" smtClean="0"/>
          </a:p>
          <a:p>
            <a:r>
              <a:rPr lang="nl-BE" baseline="0" dirty="0" smtClean="0"/>
              <a:t>Net zoals bij foto’s, zit er dus op steekproefschattingen een fout. Het probleem is dat je bij een foto – letterlijk – op het zicht kan zien hoe precies hij is. Bij steekproeven is dit niet het geval, daarvoor moet je de precisie schatten / berekenen.</a:t>
            </a:r>
          </a:p>
          <a:p>
            <a:endParaRPr lang="nl-BE" baseline="0" dirty="0" smtClean="0"/>
          </a:p>
          <a:p>
            <a:r>
              <a:rPr lang="nl-BE" baseline="0" dirty="0" smtClean="0"/>
              <a:t>En net omdat je de precisie niet op het zicht kan inschatten, geldt dat een resultaat van een steekproef maar zinvol is, als je weet hoe precies of betrouwbaar het is.</a:t>
            </a:r>
            <a:endParaRPr lang="en-GB" dirty="0"/>
          </a:p>
        </p:txBody>
      </p:sp>
      <p:sp>
        <p:nvSpPr>
          <p:cNvPr id="4" name="Slide Number Placeholder 3"/>
          <p:cNvSpPr>
            <a:spLocks noGrp="1"/>
          </p:cNvSpPr>
          <p:nvPr>
            <p:ph type="sldNum" sz="quarter" idx="10"/>
          </p:nvPr>
        </p:nvSpPr>
        <p:spPr/>
        <p:txBody>
          <a:bodyPr/>
          <a:lstStyle/>
          <a:p>
            <a:pPr>
              <a:defRPr/>
            </a:pPr>
            <a:fld id="{34436C27-1AC5-47A2-8475-9069BBE6005B}" type="slidenum">
              <a:rPr lang="en-US" smtClean="0"/>
              <a:pPr>
                <a:defRPr/>
              </a:pPr>
              <a:t>23</a:t>
            </a:fld>
            <a:endParaRPr lang="en-US"/>
          </a:p>
        </p:txBody>
      </p:sp>
    </p:spTree>
    <p:extLst>
      <p:ext uri="{BB962C8B-B14F-4D97-AF65-F5344CB8AC3E}">
        <p14:creationId xmlns:p14="http://schemas.microsoft.com/office/powerpoint/2010/main" val="1491530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In vele opzichten is een steekproef hetzelfde als een foto:</a:t>
            </a:r>
            <a:r>
              <a:rPr lang="nl-BE" baseline="0" dirty="0" smtClean="0"/>
              <a:t> Hoe meer je op details inzoomt, hoe waziger het beeld wordt. Hetzelfde geldt voor steekproeven: hoe meer je naar kleine groepen in de populatie kijkt, hoe kleiner de precisie van de cijfers.</a:t>
            </a:r>
          </a:p>
          <a:p>
            <a:endParaRPr lang="nl-BE" baseline="0" dirty="0" smtClean="0"/>
          </a:p>
          <a:p>
            <a:r>
              <a:rPr lang="nl-BE" baseline="0" dirty="0" smtClean="0"/>
              <a:t>Bovendien geldt dat hoe hoger de resolutie van de foto is, hoe scherper het beeld is. Hetzelfde geldt voor steekproeven: hoe groter ze zijn, en hoe beter ze ervoor zorgen dat alle elementen uit de populatie in de steekproef vertegenwoordigd zijn, hoe preciezer de resultaten zijn en hoe kleiner de statistische foutenmarge is. Met andere woorden, de manier waarop een foto wordt gemaakt en de wijze waarop een steekproef zijn getrokken, zijn van het grootste belang voor de precisie van het resultaat.</a:t>
            </a:r>
          </a:p>
          <a:p>
            <a:endParaRPr lang="nl-BE" baseline="0" dirty="0" smtClean="0"/>
          </a:p>
          <a:p>
            <a:r>
              <a:rPr lang="nl-BE" baseline="0" dirty="0" smtClean="0"/>
              <a:t>Net zoals bij foto’s, zit er dus op steekproefschattingen een fout. Het probleem is dat je bij een foto – letterlijk – op het zicht kan zien hoe precies hij is. Bij steekproeven is dit niet het geval, daarvoor moet je de precisie schatten / berekenen.</a:t>
            </a:r>
          </a:p>
          <a:p>
            <a:endParaRPr lang="nl-BE" baseline="0" dirty="0" smtClean="0"/>
          </a:p>
          <a:p>
            <a:r>
              <a:rPr lang="nl-BE" baseline="0" dirty="0" smtClean="0"/>
              <a:t>En net omdat je de precisie niet op het zicht kan inschatten, geldt dat een resultaat van een steekproef maar zinvol is, als je weet hoe precies of betrouwbaar het is.</a:t>
            </a:r>
            <a:endParaRPr lang="en-GB" dirty="0"/>
          </a:p>
        </p:txBody>
      </p:sp>
      <p:sp>
        <p:nvSpPr>
          <p:cNvPr id="4" name="Slide Number Placeholder 3"/>
          <p:cNvSpPr>
            <a:spLocks noGrp="1"/>
          </p:cNvSpPr>
          <p:nvPr>
            <p:ph type="sldNum" sz="quarter" idx="10"/>
          </p:nvPr>
        </p:nvSpPr>
        <p:spPr/>
        <p:txBody>
          <a:bodyPr/>
          <a:lstStyle/>
          <a:p>
            <a:pPr>
              <a:defRPr/>
            </a:pPr>
            <a:fld id="{34436C27-1AC5-47A2-8475-9069BBE6005B}" type="slidenum">
              <a:rPr lang="en-US" smtClean="0"/>
              <a:pPr>
                <a:defRPr/>
              </a:pPr>
              <a:t>24</a:t>
            </a:fld>
            <a:endParaRPr lang="en-US"/>
          </a:p>
        </p:txBody>
      </p:sp>
    </p:spTree>
    <p:extLst>
      <p:ext uri="{BB962C8B-B14F-4D97-AF65-F5344CB8AC3E}">
        <p14:creationId xmlns:p14="http://schemas.microsoft.com/office/powerpoint/2010/main" val="1491530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dirty="0" smtClean="0"/>
              <a:t>In</a:t>
            </a:r>
            <a:r>
              <a:rPr lang="nl-BE" baseline="0" dirty="0" smtClean="0"/>
              <a:t> </a:t>
            </a:r>
            <a:r>
              <a:rPr lang="nl-BE" baseline="0" dirty="0" err="1" smtClean="0"/>
              <a:t>this</a:t>
            </a:r>
            <a:r>
              <a:rPr lang="nl-BE" baseline="0" dirty="0" smtClean="0"/>
              <a:t> </a:t>
            </a:r>
            <a:r>
              <a:rPr lang="nl-BE" baseline="0" dirty="0" err="1" smtClean="0"/>
              <a:t>presentation</a:t>
            </a:r>
            <a:r>
              <a:rPr lang="nl-BE" baseline="0" dirty="0" smtClean="0"/>
              <a:t> I focus on random error </a:t>
            </a:r>
            <a:r>
              <a:rPr lang="nl-BE" baseline="0" dirty="0" err="1" smtClean="0"/>
              <a:t>only</a:t>
            </a:r>
            <a:r>
              <a:rPr lang="nl-BE" baseline="0" dirty="0" smtClean="0"/>
              <a:t>. </a:t>
            </a:r>
          </a:p>
          <a:p>
            <a:endParaRPr lang="nl-BE" baseline="0" dirty="0" smtClean="0"/>
          </a:p>
          <a:p>
            <a:r>
              <a:rPr lang="nl-BE" baseline="0" dirty="0" smtClean="0"/>
              <a:t>Of course </a:t>
            </a:r>
            <a:r>
              <a:rPr lang="nl-BE" baseline="0" dirty="0" err="1" smtClean="0"/>
              <a:t>there</a:t>
            </a:r>
            <a:r>
              <a:rPr lang="nl-BE" baseline="0" dirty="0" smtClean="0"/>
              <a:t> is </a:t>
            </a:r>
            <a:r>
              <a:rPr lang="nl-BE" baseline="0" dirty="0" err="1" smtClean="0"/>
              <a:t>also</a:t>
            </a:r>
            <a:r>
              <a:rPr lang="nl-BE" baseline="0" dirty="0" smtClean="0"/>
              <a:t> bias and non-random error. </a:t>
            </a:r>
          </a:p>
          <a:p>
            <a:endParaRPr lang="nl-BE" baseline="0" dirty="0" smtClean="0"/>
          </a:p>
          <a:p>
            <a:r>
              <a:rPr lang="nl-BE" baseline="0" dirty="0" err="1" smtClean="0"/>
              <a:t>However</a:t>
            </a:r>
            <a:r>
              <a:rPr lang="nl-BE" baseline="0" dirty="0" smtClean="0"/>
              <a:t>, </a:t>
            </a:r>
            <a:r>
              <a:rPr lang="nl-BE" baseline="0" dirty="0" err="1" smtClean="0"/>
              <a:t>often</a:t>
            </a:r>
            <a:r>
              <a:rPr lang="nl-BE" baseline="0" dirty="0" smtClean="0"/>
              <a:t> the impact of </a:t>
            </a:r>
            <a:r>
              <a:rPr lang="nl-BE" baseline="0" dirty="0" err="1" smtClean="0"/>
              <a:t>this</a:t>
            </a:r>
            <a:r>
              <a:rPr lang="nl-BE" baseline="0" dirty="0" smtClean="0"/>
              <a:t> bias is </a:t>
            </a:r>
            <a:r>
              <a:rPr lang="nl-BE" baseline="0" dirty="0" err="1" smtClean="0"/>
              <a:t>much</a:t>
            </a:r>
            <a:r>
              <a:rPr lang="nl-BE" baseline="0" dirty="0" smtClean="0"/>
              <a:t> harder </a:t>
            </a:r>
            <a:r>
              <a:rPr lang="nl-BE" baseline="0" dirty="0" err="1" smtClean="0"/>
              <a:t>to</a:t>
            </a:r>
            <a:r>
              <a:rPr lang="nl-BE" baseline="0" dirty="0" smtClean="0"/>
              <a:t> </a:t>
            </a:r>
            <a:r>
              <a:rPr lang="nl-BE" baseline="0" dirty="0" err="1" smtClean="0"/>
              <a:t>estimate</a:t>
            </a:r>
            <a:r>
              <a:rPr lang="nl-BE" baseline="0" dirty="0" smtClean="0"/>
              <a:t>. </a:t>
            </a:r>
          </a:p>
          <a:p>
            <a:endParaRPr lang="nl-BE" baseline="0" dirty="0" smtClean="0"/>
          </a:p>
          <a:p>
            <a:r>
              <a:rPr lang="nl-BE" baseline="0" dirty="0" err="1" smtClean="0"/>
              <a:t>Therefore</a:t>
            </a:r>
            <a:r>
              <a:rPr lang="nl-BE" baseline="0" dirty="0" smtClean="0"/>
              <a:t>, the </a:t>
            </a:r>
            <a:r>
              <a:rPr lang="nl-BE" baseline="0" dirty="0" err="1" smtClean="0"/>
              <a:t>mere</a:t>
            </a:r>
            <a:r>
              <a:rPr lang="nl-BE" baseline="0" dirty="0" smtClean="0"/>
              <a:t> </a:t>
            </a:r>
            <a:r>
              <a:rPr lang="nl-BE" baseline="0" dirty="0" err="1" smtClean="0"/>
              <a:t>fact</a:t>
            </a:r>
            <a:r>
              <a:rPr lang="nl-BE" baseline="0" dirty="0" smtClean="0"/>
              <a:t> of </a:t>
            </a:r>
            <a:r>
              <a:rPr lang="nl-BE" baseline="0" dirty="0" err="1" smtClean="0"/>
              <a:t>its</a:t>
            </a:r>
            <a:r>
              <a:rPr lang="nl-BE" baseline="0" dirty="0" smtClean="0"/>
              <a:t> </a:t>
            </a:r>
            <a:r>
              <a:rPr lang="nl-BE" baseline="0" dirty="0" err="1" smtClean="0"/>
              <a:t>existence</a:t>
            </a:r>
            <a:r>
              <a:rPr lang="nl-BE" baseline="0" dirty="0" smtClean="0"/>
              <a:t> </a:t>
            </a:r>
            <a:r>
              <a:rPr lang="nl-BE" baseline="0" dirty="0" err="1" smtClean="0"/>
              <a:t>should</a:t>
            </a:r>
            <a:r>
              <a:rPr lang="nl-BE" baseline="0" dirty="0" smtClean="0"/>
              <a:t> </a:t>
            </a:r>
            <a:r>
              <a:rPr lang="nl-BE" baseline="0" dirty="0" err="1" smtClean="0"/>
              <a:t>be</a:t>
            </a:r>
            <a:r>
              <a:rPr lang="nl-BE" baseline="0" dirty="0" smtClean="0"/>
              <a:t> no </a:t>
            </a:r>
            <a:r>
              <a:rPr lang="nl-BE" baseline="0" dirty="0" err="1" smtClean="0"/>
              <a:t>excuse</a:t>
            </a:r>
            <a:r>
              <a:rPr lang="nl-BE" baseline="0" dirty="0" smtClean="0"/>
              <a:t> </a:t>
            </a:r>
            <a:r>
              <a:rPr lang="nl-BE" baseline="0" dirty="0" err="1" smtClean="0"/>
              <a:t>for</a:t>
            </a:r>
            <a:r>
              <a:rPr lang="nl-BE" baseline="0" dirty="0" smtClean="0"/>
              <a:t> </a:t>
            </a:r>
            <a:r>
              <a:rPr lang="nl-BE" baseline="0" dirty="0" err="1" smtClean="0"/>
              <a:t>not</a:t>
            </a:r>
            <a:r>
              <a:rPr lang="nl-BE" baseline="0" dirty="0" smtClean="0"/>
              <a:t> </a:t>
            </a:r>
            <a:r>
              <a:rPr lang="nl-BE" baseline="0" dirty="0" err="1" smtClean="0"/>
              <a:t>to</a:t>
            </a:r>
            <a:r>
              <a:rPr lang="nl-BE" baseline="0" dirty="0" smtClean="0"/>
              <a:t> </a:t>
            </a:r>
            <a:r>
              <a:rPr lang="nl-BE" baseline="0" dirty="0" err="1" smtClean="0"/>
              <a:t>calculate</a:t>
            </a:r>
            <a:r>
              <a:rPr lang="nl-BE" baseline="0" dirty="0" smtClean="0"/>
              <a:t> the random error. </a:t>
            </a:r>
          </a:p>
          <a:p>
            <a:endParaRPr lang="nl-BE" baseline="0" dirty="0" smtClean="0"/>
          </a:p>
          <a:p>
            <a:r>
              <a:rPr lang="nl-BE" baseline="0" dirty="0" err="1" smtClean="0"/>
              <a:t>Furthermore</a:t>
            </a:r>
            <a:r>
              <a:rPr lang="nl-BE" baseline="0" dirty="0" smtClean="0"/>
              <a:t>, </a:t>
            </a:r>
            <a:r>
              <a:rPr lang="nl-BE" baseline="0" dirty="0" err="1" smtClean="0"/>
              <a:t>if</a:t>
            </a:r>
            <a:r>
              <a:rPr lang="nl-BE" baseline="0" dirty="0" smtClean="0"/>
              <a:t> we present </a:t>
            </a:r>
            <a:r>
              <a:rPr lang="nl-BE" baseline="0" dirty="0" err="1" smtClean="0"/>
              <a:t>consistently</a:t>
            </a:r>
            <a:r>
              <a:rPr lang="nl-BE" baseline="0" dirty="0" smtClean="0"/>
              <a:t> standard </a:t>
            </a:r>
            <a:r>
              <a:rPr lang="nl-BE" baseline="0" dirty="0" err="1" smtClean="0"/>
              <a:t>errors</a:t>
            </a:r>
            <a:r>
              <a:rPr lang="nl-BE" baseline="0" dirty="0" smtClean="0"/>
              <a:t> and </a:t>
            </a:r>
            <a:r>
              <a:rPr lang="nl-BE" baseline="0" dirty="0" err="1" smtClean="0"/>
              <a:t>confidence</a:t>
            </a:r>
            <a:r>
              <a:rPr lang="nl-BE" baseline="0" dirty="0" smtClean="0"/>
              <a:t> </a:t>
            </a:r>
            <a:r>
              <a:rPr lang="nl-BE" baseline="0" dirty="0" err="1" smtClean="0"/>
              <a:t>intervals</a:t>
            </a:r>
            <a:r>
              <a:rPr lang="nl-BE" baseline="0" dirty="0" smtClean="0"/>
              <a:t>, users </a:t>
            </a:r>
            <a:r>
              <a:rPr lang="nl-BE" baseline="0" dirty="0" err="1" smtClean="0"/>
              <a:t>will</a:t>
            </a:r>
            <a:r>
              <a:rPr lang="nl-BE" baseline="0" dirty="0" smtClean="0"/>
              <a:t> </a:t>
            </a:r>
            <a:r>
              <a:rPr lang="nl-BE" baseline="0" dirty="0" err="1" smtClean="0"/>
              <a:t>be</a:t>
            </a:r>
            <a:r>
              <a:rPr lang="nl-BE" baseline="0" dirty="0" smtClean="0"/>
              <a:t> </a:t>
            </a:r>
            <a:r>
              <a:rPr lang="nl-BE" baseline="0" dirty="0" err="1" smtClean="0"/>
              <a:t>come</a:t>
            </a:r>
            <a:r>
              <a:rPr lang="nl-BE" baseline="0" dirty="0" smtClean="0"/>
              <a:t> </a:t>
            </a:r>
            <a:r>
              <a:rPr lang="nl-BE" baseline="0" dirty="0" err="1" smtClean="0"/>
              <a:t>also</a:t>
            </a:r>
            <a:r>
              <a:rPr lang="nl-BE" baseline="0" dirty="0" smtClean="0"/>
              <a:t> more </a:t>
            </a:r>
            <a:r>
              <a:rPr lang="nl-BE" baseline="0" dirty="0" err="1" smtClean="0"/>
              <a:t>cautious</a:t>
            </a:r>
            <a:r>
              <a:rPr lang="nl-BE" baseline="0" dirty="0" smtClean="0"/>
              <a:t> </a:t>
            </a:r>
            <a:r>
              <a:rPr lang="nl-BE" baseline="0" dirty="0" err="1" smtClean="0"/>
              <a:t>regarding</a:t>
            </a:r>
            <a:r>
              <a:rPr lang="nl-BE" baseline="0" dirty="0" smtClean="0"/>
              <a:t> non-random </a:t>
            </a:r>
            <a:r>
              <a:rPr lang="nl-BE" baseline="0" dirty="0" err="1" smtClean="0"/>
              <a:t>errors</a:t>
            </a:r>
            <a:r>
              <a:rPr lang="nl-BE" baseline="0" dirty="0" smtClean="0"/>
              <a:t>.</a:t>
            </a:r>
            <a:endParaRPr lang="nl-BE" dirty="0"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628C8A9-2233-4B66-97D4-6E0ABC0E18EF}" type="slidenum">
              <a:rPr lang="en-US" smtClean="0">
                <a:latin typeface="Calibri" pitchFamily="34" charset="0"/>
              </a:rPr>
              <a:pPr eaLnBrk="1" hangingPunct="1"/>
              <a:t>25</a:t>
            </a:fld>
            <a:endParaRPr 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mtClean="0"/>
              <a:t>Clearly indicate what you mean with ‘precision of a point estimate’</a:t>
            </a: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9865FAB-19BC-4B1A-B93F-2308A4ADAB2F}" type="slidenum">
              <a:rPr lang="en-US" smtClean="0">
                <a:latin typeface="Calibri" pitchFamily="34" charset="0"/>
              </a:rPr>
              <a:pPr eaLnBrk="1" hangingPunct="1"/>
              <a:t>28</a:t>
            </a:fld>
            <a:endParaRPr 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Een</a:t>
            </a:r>
            <a:r>
              <a:rPr lang="en-GB" dirty="0" smtClean="0"/>
              <a:t> pot: a jar</a:t>
            </a:r>
            <a:endParaRPr lang="en-GB" dirty="0"/>
          </a:p>
        </p:txBody>
      </p:sp>
      <p:sp>
        <p:nvSpPr>
          <p:cNvPr id="4" name="Slide Number Placeholder 3"/>
          <p:cNvSpPr>
            <a:spLocks noGrp="1"/>
          </p:cNvSpPr>
          <p:nvPr>
            <p:ph type="sldNum" sz="quarter" idx="10"/>
          </p:nvPr>
        </p:nvSpPr>
        <p:spPr/>
        <p:txBody>
          <a:bodyPr/>
          <a:lstStyle/>
          <a:p>
            <a:pPr>
              <a:defRPr/>
            </a:pPr>
            <a:fld id="{E05654B0-3C53-4EA8-83D6-E29E38500EC5}" type="slidenum">
              <a:rPr lang="en-US" smtClean="0"/>
              <a:pPr>
                <a:defRPr/>
              </a:pPr>
              <a:t>30</a:t>
            </a:fld>
            <a:endParaRPr lang="en-US"/>
          </a:p>
        </p:txBody>
      </p:sp>
    </p:spTree>
    <p:extLst>
      <p:ext uri="{BB962C8B-B14F-4D97-AF65-F5344CB8AC3E}">
        <p14:creationId xmlns:p14="http://schemas.microsoft.com/office/powerpoint/2010/main" val="194821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BE"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378DFF6-1482-432C-842B-53DEA5FBD8EC}" type="slidenum">
              <a:rPr lang="en-US" smtClean="0">
                <a:latin typeface="Calibri" pitchFamily="34" charset="0"/>
              </a:rPr>
              <a:pPr eaLnBrk="1" hangingPunct="1"/>
              <a:t>32</a:t>
            </a:fld>
            <a:endParaRPr 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mtClean="0"/>
              <a:t>Under-estimation due to extra source of random error and over-estimation of the number of respondents</a:t>
            </a: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04D2CC2-F07B-41A4-AD38-9CF405586618}" type="slidenum">
              <a:rPr lang="en-US" smtClean="0">
                <a:latin typeface="Calibri" pitchFamily="34" charset="0"/>
              </a:rPr>
              <a:pPr eaLnBrk="1" hangingPunct="1"/>
              <a:t>36</a:t>
            </a:fld>
            <a:endParaRPr 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mtClean="0"/>
              <a:t>Under estimation due to extra source of random error and over-estimation of the number of respondents</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476A9AD-8506-4D98-A284-0B7CDEF5CA88}" type="slidenum">
              <a:rPr lang="en-US" smtClean="0">
                <a:latin typeface="Calibri" pitchFamily="34" charset="0"/>
              </a:rPr>
              <a:pPr eaLnBrk="1" hangingPunct="1"/>
              <a:t>37</a:t>
            </a:fld>
            <a:endParaRPr 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Point: 5,74%</a:t>
            </a:r>
          </a:p>
          <a:p>
            <a:endParaRPr lang="nl-BE" dirty="0" smtClean="0"/>
          </a:p>
          <a:p>
            <a:r>
              <a:rPr lang="nl-BE" dirty="0" smtClean="0"/>
              <a:t>Full / persons = 2,47</a:t>
            </a:r>
          </a:p>
          <a:p>
            <a:r>
              <a:rPr lang="nl-BE" dirty="0" smtClean="0"/>
              <a:t>Full</a:t>
            </a:r>
            <a:r>
              <a:rPr lang="nl-BE" baseline="0" dirty="0" smtClean="0"/>
              <a:t> / </a:t>
            </a:r>
            <a:r>
              <a:rPr lang="nl-BE" baseline="0" dirty="0" err="1" smtClean="0"/>
              <a:t>households</a:t>
            </a:r>
            <a:r>
              <a:rPr lang="nl-BE" baseline="0" dirty="0" smtClean="0"/>
              <a:t> = 1,53</a:t>
            </a:r>
          </a:p>
          <a:p>
            <a:endParaRPr lang="nl-BE" baseline="0" dirty="0" smtClean="0"/>
          </a:p>
          <a:p>
            <a:r>
              <a:rPr lang="nl-BE" baseline="0" dirty="0" smtClean="0"/>
              <a:t>CI-arm: </a:t>
            </a:r>
          </a:p>
          <a:p>
            <a:r>
              <a:rPr lang="nl-BE" baseline="0" dirty="0" smtClean="0"/>
              <a:t>Persons: 0,4</a:t>
            </a:r>
          </a:p>
          <a:p>
            <a:r>
              <a:rPr lang="nl-BE" baseline="0" dirty="0" err="1" smtClean="0"/>
              <a:t>Households</a:t>
            </a:r>
            <a:r>
              <a:rPr lang="nl-BE" baseline="0" dirty="0" smtClean="0"/>
              <a:t>: 0,7</a:t>
            </a:r>
          </a:p>
          <a:p>
            <a:r>
              <a:rPr lang="nl-BE" baseline="0" dirty="0" smtClean="0"/>
              <a:t>Full: 1,02</a:t>
            </a:r>
            <a:endParaRPr lang="nl-BE" dirty="0" smtClean="0"/>
          </a:p>
          <a:p>
            <a:endParaRPr lang="en-GB" dirty="0"/>
          </a:p>
        </p:txBody>
      </p:sp>
      <p:sp>
        <p:nvSpPr>
          <p:cNvPr id="4" name="Slide Number Placeholder 3"/>
          <p:cNvSpPr>
            <a:spLocks noGrp="1"/>
          </p:cNvSpPr>
          <p:nvPr>
            <p:ph type="sldNum" sz="quarter" idx="10"/>
          </p:nvPr>
        </p:nvSpPr>
        <p:spPr/>
        <p:txBody>
          <a:bodyPr/>
          <a:lstStyle/>
          <a:p>
            <a:pPr>
              <a:defRPr/>
            </a:pPr>
            <a:fld id="{34436C27-1AC5-47A2-8475-9069BBE6005B}" type="slidenum">
              <a:rPr lang="en-US" smtClean="0"/>
              <a:pPr>
                <a:defRPr/>
              </a:pPr>
              <a:t>57</a:t>
            </a:fld>
            <a:endParaRPr lang="en-US"/>
          </a:p>
        </p:txBody>
      </p:sp>
    </p:spTree>
    <p:extLst>
      <p:ext uri="{BB962C8B-B14F-4D97-AF65-F5344CB8AC3E}">
        <p14:creationId xmlns:p14="http://schemas.microsoft.com/office/powerpoint/2010/main" val="2849644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Surfey</a:t>
            </a:r>
            <a:r>
              <a:rPr lang="en-GB" dirty="0" smtClean="0"/>
              <a:t>/proxy: results driven by UK, without UK same pattern as ‘survey’.</a:t>
            </a:r>
            <a:endParaRPr lang="en-GB" dirty="0"/>
          </a:p>
        </p:txBody>
      </p:sp>
      <p:sp>
        <p:nvSpPr>
          <p:cNvPr id="4" name="Slide Number Placeholder 3"/>
          <p:cNvSpPr>
            <a:spLocks noGrp="1"/>
          </p:cNvSpPr>
          <p:nvPr>
            <p:ph type="sldNum" sz="quarter" idx="10"/>
          </p:nvPr>
        </p:nvSpPr>
        <p:spPr/>
        <p:txBody>
          <a:bodyPr/>
          <a:lstStyle/>
          <a:p>
            <a:fld id="{DE163C61-DD4E-466E-B8FB-A3A30945AEC0}" type="slidenum">
              <a:rPr lang="en-GB" smtClean="0"/>
              <a:t>66</a:t>
            </a:fld>
            <a:endParaRPr lang="en-GB"/>
          </a:p>
        </p:txBody>
      </p:sp>
    </p:spTree>
    <p:extLst>
      <p:ext uri="{BB962C8B-B14F-4D97-AF65-F5344CB8AC3E}">
        <p14:creationId xmlns:p14="http://schemas.microsoft.com/office/powerpoint/2010/main" val="860998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1">
                    <a:lumMod val="9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4" name="Date Placeholder 3"/>
          <p:cNvSpPr>
            <a:spLocks noGrp="1"/>
          </p:cNvSpPr>
          <p:nvPr>
            <p:ph type="dt" sz="half" idx="10"/>
          </p:nvPr>
        </p:nvSpPr>
        <p:spPr/>
        <p:txBody>
          <a:bodyPr/>
          <a:lstStyle/>
          <a:p>
            <a:fld id="{3D636C07-7E76-46D3-B86B-6AF7C60E533E}" type="datetimeFigureOut">
              <a:rPr lang="nl-NL" smtClean="0"/>
              <a:t>3-11-2015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09726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3F3B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3-11-2015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45303389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636C07-7E76-46D3-B86B-6AF7C60E533E}" type="datetimeFigureOut">
              <a:rPr lang="nl-NL" smtClean="0"/>
              <a:t>3-11-2015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289296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D636C07-7E76-46D3-B86B-6AF7C60E533E}" type="datetimeFigureOut">
              <a:rPr lang="nl-NL" smtClean="0"/>
              <a:t>3-11-2015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5168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D636C07-7E76-46D3-B86B-6AF7C60E533E}" type="datetimeFigureOut">
              <a:rPr lang="nl-NL" smtClean="0"/>
              <a:t>3-11-2015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68253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D636C07-7E76-46D3-B86B-6AF7C60E533E}" type="datetimeFigureOut">
              <a:rPr lang="nl-NL" smtClean="0"/>
              <a:t>3-11-2015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086854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636C07-7E76-46D3-B86B-6AF7C60E533E}" type="datetimeFigureOut">
              <a:rPr lang="nl-NL" smtClean="0"/>
              <a:t>3-11-2015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277692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636C07-7E76-46D3-B86B-6AF7C60E533E}" type="datetimeFigureOut">
              <a:rPr lang="nl-NL" smtClean="0"/>
              <a:t>3-11-2015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924042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636C07-7E76-46D3-B86B-6AF7C60E533E}" type="datetimeFigureOut">
              <a:rPr lang="nl-NL" smtClean="0"/>
              <a:t>3-11-2015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3314203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3-11-2015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173370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3-11-2015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224020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F3B7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36C07-7E76-46D3-B86B-6AF7C60E533E}" type="datetimeFigureOut">
              <a:rPr lang="nl-NL" smtClean="0"/>
              <a:t>3-11-2015</a:t>
            </a:fld>
            <a:endParaRPr lang="nl-N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96D49-DAE3-40DE-93E0-41688E0A5016}" type="slidenum">
              <a:rPr lang="nl-NL" smtClean="0"/>
              <a:t>‹#›</a:t>
            </a:fld>
            <a:endParaRPr lang="nl-NL"/>
          </a:p>
        </p:txBody>
      </p:sp>
    </p:spTree>
    <p:extLst>
      <p:ext uri="{BB962C8B-B14F-4D97-AF65-F5344CB8AC3E}">
        <p14:creationId xmlns:p14="http://schemas.microsoft.com/office/powerpoint/2010/main" val="345787125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defTabSz="914400" rtl="0" eaLnBrk="1" latinLnBrk="0" hangingPunct="1">
        <a:spcBef>
          <a:spcPct val="0"/>
        </a:spcBef>
        <a:buNone/>
        <a:defRPr sz="4400" kern="1200">
          <a:solidFill>
            <a:schemeClr val="bg1">
              <a:lumMod val="9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err="1" smtClean="0"/>
              <a:t>Maatschappij</a:t>
            </a:r>
            <a:r>
              <a:rPr lang="en-GB" dirty="0" smtClean="0"/>
              <a:t>, </a:t>
            </a:r>
            <a:r>
              <a:rPr lang="en-GB" dirty="0" err="1" smtClean="0"/>
              <a:t>Beleid</a:t>
            </a:r>
            <a:r>
              <a:rPr lang="en-GB" dirty="0" smtClean="0"/>
              <a:t> en </a:t>
            </a:r>
            <a:r>
              <a:rPr lang="en-GB" dirty="0" err="1" smtClean="0"/>
              <a:t>Evaluatie</a:t>
            </a:r>
            <a:endParaRPr lang="en-GB" dirty="0"/>
          </a:p>
        </p:txBody>
      </p:sp>
      <p:sp>
        <p:nvSpPr>
          <p:cNvPr id="3" name="Subtitle 2"/>
          <p:cNvSpPr>
            <a:spLocks noGrp="1"/>
          </p:cNvSpPr>
          <p:nvPr>
            <p:ph type="subTitle" idx="1"/>
          </p:nvPr>
        </p:nvSpPr>
        <p:spPr/>
        <p:txBody>
          <a:bodyPr>
            <a:normAutofit fontScale="85000" lnSpcReduction="20000"/>
          </a:bodyPr>
          <a:lstStyle/>
          <a:p>
            <a:r>
              <a:rPr lang="en-GB" dirty="0" smtClean="0"/>
              <a:t>Tim Goedemé</a:t>
            </a:r>
          </a:p>
          <a:p>
            <a:r>
              <a:rPr lang="en-GB" dirty="0" smtClean="0"/>
              <a:t>tim.goedeme@uantwerpen.be</a:t>
            </a:r>
          </a:p>
          <a:p>
            <a:endParaRPr lang="en-GB" dirty="0"/>
          </a:p>
          <a:p>
            <a:r>
              <a:rPr lang="en-GB" dirty="0" smtClean="0"/>
              <a:t>Les 5 – 27/10/2015</a:t>
            </a:r>
            <a:endParaRPr lang="en-GB" dirty="0"/>
          </a:p>
        </p:txBody>
      </p:sp>
    </p:spTree>
    <p:extLst>
      <p:ext uri="{BB962C8B-B14F-4D97-AF65-F5344CB8AC3E}">
        <p14:creationId xmlns:p14="http://schemas.microsoft.com/office/powerpoint/2010/main" val="36013861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Lecture 5</a:t>
            </a:r>
            <a:endParaRPr lang="en-GB" dirty="0"/>
          </a:p>
        </p:txBody>
      </p:sp>
      <p:sp>
        <p:nvSpPr>
          <p:cNvPr id="3" name="Content Placeholder 2"/>
          <p:cNvSpPr>
            <a:spLocks noGrp="1"/>
          </p:cNvSpPr>
          <p:nvPr>
            <p:ph idx="1"/>
          </p:nvPr>
        </p:nvSpPr>
        <p:spPr/>
        <p:txBody>
          <a:bodyPr>
            <a:normAutofit lnSpcReduction="10000"/>
          </a:bodyPr>
          <a:lstStyle/>
          <a:p>
            <a:pPr marL="0" indent="0" algn="ctr">
              <a:buNone/>
            </a:pPr>
            <a:r>
              <a:rPr lang="en-GB" dirty="0" smtClean="0"/>
              <a:t>The construction of social indicators</a:t>
            </a:r>
          </a:p>
          <a:p>
            <a:pPr marL="0" indent="0" algn="ctr">
              <a:buNone/>
            </a:pPr>
            <a:endParaRPr lang="en-GB" dirty="0"/>
          </a:p>
          <a:p>
            <a:pPr marL="514350" indent="-514350" algn="just">
              <a:buAutoNum type="arabicPeriod"/>
            </a:pPr>
            <a:r>
              <a:rPr lang="en-GB" dirty="0" smtClean="0"/>
              <a:t>Different types of indicators</a:t>
            </a:r>
          </a:p>
          <a:p>
            <a:pPr marL="514350" indent="-514350" algn="just">
              <a:buAutoNum type="arabicPeriod"/>
            </a:pPr>
            <a:r>
              <a:rPr lang="en-GB" dirty="0" smtClean="0"/>
              <a:t>Quality criteria for social and policy indicators</a:t>
            </a:r>
          </a:p>
          <a:p>
            <a:pPr marL="514350" indent="-514350" algn="just">
              <a:buAutoNum type="arabicPeriod"/>
            </a:pPr>
            <a:r>
              <a:rPr lang="en-GB" dirty="0" smtClean="0"/>
              <a:t>Challenges of social indicators based on survey data: total survey error</a:t>
            </a:r>
          </a:p>
          <a:p>
            <a:pPr marL="514350" indent="-514350" algn="just">
              <a:buAutoNum type="arabicPeriod"/>
            </a:pPr>
            <a:r>
              <a:rPr lang="en-GB" dirty="0" smtClean="0"/>
              <a:t>Sampling errors</a:t>
            </a:r>
          </a:p>
          <a:p>
            <a:pPr marL="514350" indent="-514350" algn="just">
              <a:buAutoNum type="arabicPeriod"/>
            </a:pPr>
            <a:r>
              <a:rPr lang="en-GB" dirty="0" smtClean="0"/>
              <a:t>Non-sampling errors</a:t>
            </a:r>
          </a:p>
        </p:txBody>
      </p:sp>
    </p:spTree>
    <p:extLst>
      <p:ext uri="{BB962C8B-B14F-4D97-AF65-F5344CB8AC3E}">
        <p14:creationId xmlns:p14="http://schemas.microsoft.com/office/powerpoint/2010/main" val="24548249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Main questions</a:t>
            </a:r>
            <a:endParaRPr lang="en-GB" dirty="0"/>
          </a:p>
        </p:txBody>
      </p:sp>
      <p:sp>
        <p:nvSpPr>
          <p:cNvPr id="3" name="Content Placeholder 2"/>
          <p:cNvSpPr>
            <a:spLocks noGrp="1"/>
          </p:cNvSpPr>
          <p:nvPr>
            <p:ph idx="1"/>
          </p:nvPr>
        </p:nvSpPr>
        <p:spPr/>
        <p:txBody>
          <a:bodyPr>
            <a:normAutofit lnSpcReduction="10000"/>
          </a:bodyPr>
          <a:lstStyle/>
          <a:p>
            <a:pPr>
              <a:spcBef>
                <a:spcPts val="1200"/>
              </a:spcBef>
              <a:spcAft>
                <a:spcPts val="1200"/>
              </a:spcAft>
            </a:pPr>
            <a:r>
              <a:rPr lang="en-GB" dirty="0" smtClean="0"/>
              <a:t>What are the most important characteristics of good indicators?</a:t>
            </a:r>
          </a:p>
          <a:p>
            <a:pPr>
              <a:spcBef>
                <a:spcPts val="1200"/>
              </a:spcBef>
              <a:spcAft>
                <a:spcPts val="1200"/>
              </a:spcAft>
            </a:pPr>
            <a:r>
              <a:rPr lang="en-GB" dirty="0" smtClean="0"/>
              <a:t>How can one define comparability?</a:t>
            </a:r>
          </a:p>
          <a:p>
            <a:pPr>
              <a:spcBef>
                <a:spcPts val="1200"/>
              </a:spcBef>
              <a:spcAft>
                <a:spcPts val="1200"/>
              </a:spcAft>
            </a:pPr>
            <a:r>
              <a:rPr lang="en-GB" dirty="0" smtClean="0"/>
              <a:t>What are specific concerns when social indicators make use of survey data?</a:t>
            </a:r>
          </a:p>
          <a:p>
            <a:pPr>
              <a:spcBef>
                <a:spcPts val="1200"/>
              </a:spcBef>
              <a:spcAft>
                <a:spcPts val="1200"/>
              </a:spcAft>
            </a:pPr>
            <a:r>
              <a:rPr lang="en-GB" dirty="0" smtClean="0"/>
              <a:t>What are the (dis)advantages of using administrative data vs. survey data?</a:t>
            </a:r>
          </a:p>
          <a:p>
            <a:pPr>
              <a:spcBef>
                <a:spcPts val="1200"/>
              </a:spcBef>
              <a:spcAft>
                <a:spcPts val="1200"/>
              </a:spcAft>
            </a:pPr>
            <a:endParaRPr lang="en-GB" dirty="0"/>
          </a:p>
          <a:p>
            <a:pPr>
              <a:spcBef>
                <a:spcPts val="1200"/>
              </a:spcBef>
              <a:spcAft>
                <a:spcPts val="1200"/>
              </a:spcAft>
            </a:pPr>
            <a:endParaRPr lang="en-GB" dirty="0"/>
          </a:p>
        </p:txBody>
      </p:sp>
    </p:spTree>
    <p:extLst>
      <p:ext uri="{BB962C8B-B14F-4D97-AF65-F5344CB8AC3E}">
        <p14:creationId xmlns:p14="http://schemas.microsoft.com/office/powerpoint/2010/main" val="3170470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 texts</a:t>
            </a:r>
            <a:endParaRPr lang="en-GB" dirty="0"/>
          </a:p>
        </p:txBody>
      </p:sp>
      <p:sp>
        <p:nvSpPr>
          <p:cNvPr id="3" name="Content Placeholder 2"/>
          <p:cNvSpPr>
            <a:spLocks noGrp="1"/>
          </p:cNvSpPr>
          <p:nvPr>
            <p:ph idx="1"/>
          </p:nvPr>
        </p:nvSpPr>
        <p:spPr>
          <a:xfrm>
            <a:off x="457200" y="1600200"/>
            <a:ext cx="8229600" cy="5141168"/>
          </a:xfrm>
        </p:spPr>
        <p:txBody>
          <a:bodyPr>
            <a:normAutofit fontScale="85000" lnSpcReduction="10000"/>
          </a:bodyPr>
          <a:lstStyle/>
          <a:p>
            <a:r>
              <a:rPr lang="en-GB" sz="2400" dirty="0"/>
              <a:t>Atkinson, A. B., Cantillon, B., Marlier, E., and Nolan, B. (2002), Social Indicators: the EU and Social Inclusion, Oxford: Oxford University Press, 240p</a:t>
            </a:r>
            <a:r>
              <a:rPr lang="en-GB" sz="2400" dirty="0" smtClean="0"/>
              <a:t>. Chapter 2 [compulsory]</a:t>
            </a:r>
          </a:p>
          <a:p>
            <a:endParaRPr lang="en-GB" sz="2400" dirty="0" smtClean="0"/>
          </a:p>
          <a:p>
            <a:r>
              <a:rPr lang="en-GB" sz="2400" dirty="0"/>
              <a:t>Groves, R. M., Fowler, F. J. J., </a:t>
            </a:r>
            <a:r>
              <a:rPr lang="en-GB" sz="2400" dirty="0" err="1"/>
              <a:t>Couper</a:t>
            </a:r>
            <a:r>
              <a:rPr lang="en-GB" sz="2400" dirty="0"/>
              <a:t>, M. P., </a:t>
            </a:r>
            <a:r>
              <a:rPr lang="en-GB" sz="2400" dirty="0" err="1"/>
              <a:t>Lepkowski</a:t>
            </a:r>
            <a:r>
              <a:rPr lang="en-GB" sz="2400" dirty="0"/>
              <a:t>, J. M., Singer, E., and </a:t>
            </a:r>
            <a:r>
              <a:rPr lang="en-GB" sz="2400" dirty="0" err="1"/>
              <a:t>Tourangeau</a:t>
            </a:r>
            <a:r>
              <a:rPr lang="en-GB" sz="2400" dirty="0"/>
              <a:t>, R. (2009), Survey Methodology (Second edition), New Jersey: John Wiley &amp; Sons, 461p</a:t>
            </a:r>
            <a:r>
              <a:rPr lang="en-GB" sz="2400" dirty="0" smtClean="0"/>
              <a:t>. Chapter 2 [compulsory]</a:t>
            </a:r>
          </a:p>
          <a:p>
            <a:endParaRPr lang="en-GB" sz="2400" dirty="0" smtClean="0"/>
          </a:p>
          <a:p>
            <a:r>
              <a:rPr lang="en-GB" sz="2400" dirty="0" smtClean="0"/>
              <a:t>Goedemé</a:t>
            </a:r>
            <a:r>
              <a:rPr lang="en-GB" sz="2400" dirty="0"/>
              <a:t>, T. (2013), 'How much confidence can we have in EU-SILC? Complex sample designs and the standard error of the Europe 2020 poverty indicators' in Social Indicators Research, 110(1): 89-110. </a:t>
            </a:r>
            <a:r>
              <a:rPr lang="en-GB" sz="2400" dirty="0" err="1"/>
              <a:t>doi</a:t>
            </a:r>
            <a:r>
              <a:rPr lang="en-GB" sz="2400" dirty="0"/>
              <a:t>: 10.1007/s11205-011-9918-2</a:t>
            </a:r>
            <a:r>
              <a:rPr lang="en-GB" sz="2400" dirty="0" smtClean="0"/>
              <a:t>. [background]</a:t>
            </a:r>
          </a:p>
          <a:p>
            <a:endParaRPr lang="en-GB" sz="2400" dirty="0"/>
          </a:p>
          <a:p>
            <a:r>
              <a:rPr lang="en-GB" sz="2400" dirty="0" err="1"/>
              <a:t>Lohmann</a:t>
            </a:r>
            <a:r>
              <a:rPr lang="en-GB" sz="2400" dirty="0"/>
              <a:t>, H. (2011), 'Comparability of EU-SILC survey and register data: The relationship among employment, earnings and poverty' in </a:t>
            </a:r>
            <a:r>
              <a:rPr lang="en-GB" sz="2400" i="1" dirty="0"/>
              <a:t>Journal of European Social Policy, </a:t>
            </a:r>
            <a:r>
              <a:rPr lang="en-GB" sz="2400" dirty="0"/>
              <a:t>21(1): 37-54. </a:t>
            </a:r>
            <a:r>
              <a:rPr lang="en-GB" sz="2400" dirty="0" err="1"/>
              <a:t>doi</a:t>
            </a:r>
            <a:r>
              <a:rPr lang="en-GB" sz="2400" dirty="0"/>
              <a:t>: 10.1177/0958928710385734. [Background]</a:t>
            </a:r>
          </a:p>
          <a:p>
            <a:endParaRPr lang="en-GB" sz="2400" dirty="0" smtClean="0"/>
          </a:p>
          <a:p>
            <a:endParaRPr lang="en-GB" sz="2400" dirty="0"/>
          </a:p>
          <a:p>
            <a:endParaRPr lang="en-GB" sz="2400" dirty="0" smtClean="0"/>
          </a:p>
          <a:p>
            <a:endParaRPr lang="en-GB" sz="2400" dirty="0" smtClean="0"/>
          </a:p>
          <a:p>
            <a:endParaRPr lang="en-GB" sz="2400" dirty="0" smtClean="0"/>
          </a:p>
          <a:p>
            <a:endParaRPr lang="en-GB" sz="2400" dirty="0" smtClean="0"/>
          </a:p>
          <a:p>
            <a:endParaRPr lang="en-GB" sz="2400" dirty="0"/>
          </a:p>
        </p:txBody>
      </p:sp>
    </p:spTree>
    <p:extLst>
      <p:ext uri="{BB962C8B-B14F-4D97-AF65-F5344CB8AC3E}">
        <p14:creationId xmlns:p14="http://schemas.microsoft.com/office/powerpoint/2010/main" val="1399043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 1: Types of indicators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An indicator = a summary statistic which tries to measure a phenomenon or a (past, current or future) state of affairs</a:t>
            </a:r>
          </a:p>
          <a:p>
            <a:endParaRPr lang="en-GB" dirty="0"/>
          </a:p>
          <a:p>
            <a:r>
              <a:rPr lang="en-GB" dirty="0" smtClean="0"/>
              <a:t>Types by policy cycle:</a:t>
            </a:r>
          </a:p>
          <a:p>
            <a:pPr lvl="1"/>
            <a:r>
              <a:rPr lang="en-GB" dirty="0" smtClean="0"/>
              <a:t>Input indicators</a:t>
            </a:r>
          </a:p>
          <a:p>
            <a:pPr lvl="1"/>
            <a:r>
              <a:rPr lang="en-GB" dirty="0" smtClean="0"/>
              <a:t>Output indicators</a:t>
            </a:r>
          </a:p>
          <a:p>
            <a:pPr lvl="1"/>
            <a:r>
              <a:rPr lang="en-GB" dirty="0" smtClean="0"/>
              <a:t>Outcome indicators</a:t>
            </a:r>
          </a:p>
          <a:p>
            <a:endParaRPr lang="en-GB" dirty="0"/>
          </a:p>
          <a:p>
            <a:r>
              <a:rPr lang="en-GB" dirty="0" smtClean="0"/>
              <a:t>Policy indicators vs. social (outcome) indicators</a:t>
            </a:r>
            <a:endParaRPr lang="en-GB" dirty="0"/>
          </a:p>
        </p:txBody>
      </p:sp>
    </p:spTree>
    <p:extLst>
      <p:ext uri="{BB962C8B-B14F-4D97-AF65-F5344CB8AC3E}">
        <p14:creationId xmlns:p14="http://schemas.microsoft.com/office/powerpoint/2010/main" val="6838254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869"/>
            <a:ext cx="8229600" cy="576064"/>
          </a:xfrm>
        </p:spPr>
        <p:txBody>
          <a:bodyPr>
            <a:normAutofit/>
          </a:bodyPr>
          <a:lstStyle/>
          <a:p>
            <a:pPr marL="0" indent="0">
              <a:buNone/>
            </a:pPr>
            <a:r>
              <a:rPr lang="en-GB" sz="1700" b="1" dirty="0" smtClean="0"/>
              <a:t>Dimensions of social programmes</a:t>
            </a:r>
          </a:p>
          <a:p>
            <a:pPr marL="0" indent="0">
              <a:buNone/>
            </a:pP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748403789"/>
              </p:ext>
            </p:extLst>
          </p:nvPr>
        </p:nvGraphicFramePr>
        <p:xfrm>
          <a:off x="251521" y="476672"/>
          <a:ext cx="8712969" cy="6246842"/>
        </p:xfrm>
        <a:graphic>
          <a:graphicData uri="http://schemas.openxmlformats.org/drawingml/2006/table">
            <a:tbl>
              <a:tblPr firstRow="1" bandRow="1">
                <a:tableStyleId>{5C22544A-7EE6-4342-B048-85BDC9FD1C3A}</a:tableStyleId>
              </a:tblPr>
              <a:tblGrid>
                <a:gridCol w="2904323"/>
                <a:gridCol w="2904323"/>
                <a:gridCol w="2904323"/>
              </a:tblGrid>
              <a:tr h="760442">
                <a:tc>
                  <a:txBody>
                    <a:bodyPr/>
                    <a:lstStyle/>
                    <a:p>
                      <a:r>
                        <a:rPr lang="en-GB" dirty="0" smtClean="0"/>
                        <a:t>Dimension</a:t>
                      </a:r>
                      <a:endParaRPr lang="en-GB" dirty="0"/>
                    </a:p>
                  </a:txBody>
                  <a:tcPr/>
                </a:tc>
                <a:tc>
                  <a:txBody>
                    <a:bodyPr/>
                    <a:lstStyle/>
                    <a:p>
                      <a:r>
                        <a:rPr lang="en-GB" dirty="0" smtClean="0"/>
                        <a:t>Question</a:t>
                      </a:r>
                      <a:endParaRPr lang="en-GB" dirty="0"/>
                    </a:p>
                  </a:txBody>
                  <a:tcPr/>
                </a:tc>
                <a:tc>
                  <a:txBody>
                    <a:bodyPr/>
                    <a:lstStyle/>
                    <a:p>
                      <a:r>
                        <a:rPr lang="en-GB" dirty="0" smtClean="0"/>
                        <a:t>Important characteristics</a:t>
                      </a:r>
                      <a:endParaRPr lang="en-GB" dirty="0"/>
                    </a:p>
                  </a:txBody>
                  <a:tcPr/>
                </a:tc>
              </a:tr>
              <a:tr h="1715022">
                <a:tc>
                  <a:txBody>
                    <a:bodyPr/>
                    <a:lstStyle/>
                    <a:p>
                      <a:endParaRPr lang="en-GB" dirty="0" smtClean="0"/>
                    </a:p>
                    <a:p>
                      <a:r>
                        <a:rPr lang="en-GB" dirty="0" smtClean="0"/>
                        <a:t>Risk or contingency</a:t>
                      </a:r>
                      <a:endParaRPr lang="en-GB" dirty="0"/>
                    </a:p>
                  </a:txBody>
                  <a:tcPr/>
                </a:tc>
                <a:tc>
                  <a:txBody>
                    <a:bodyPr/>
                    <a:lstStyle/>
                    <a:p>
                      <a:endParaRPr lang="en-GB" dirty="0" smtClean="0"/>
                    </a:p>
                    <a:p>
                      <a:r>
                        <a:rPr lang="en-GB" dirty="0" smtClean="0"/>
                        <a:t>What is the problem to solve?</a:t>
                      </a:r>
                      <a:endParaRPr lang="en-GB" dirty="0"/>
                    </a:p>
                  </a:txBody>
                  <a:tcPr/>
                </a:tc>
                <a:tc>
                  <a:txBody>
                    <a:bodyPr/>
                    <a:lstStyle/>
                    <a:p>
                      <a:endParaRPr lang="en-GB" dirty="0" smtClean="0"/>
                    </a:p>
                    <a:p>
                      <a:r>
                        <a:rPr lang="en-GB" dirty="0" smtClean="0"/>
                        <a:t>New vs. old social risks</a:t>
                      </a:r>
                    </a:p>
                    <a:p>
                      <a:r>
                        <a:rPr lang="en-GB" dirty="0" smtClean="0"/>
                        <a:t>Prevention</a:t>
                      </a:r>
                      <a:r>
                        <a:rPr lang="en-GB" baseline="0" dirty="0" smtClean="0"/>
                        <a:t> vs. curative</a:t>
                      </a:r>
                    </a:p>
                    <a:p>
                      <a:r>
                        <a:rPr lang="en-GB" baseline="0" dirty="0" smtClean="0"/>
                        <a:t>Poverty vs. income maintenance</a:t>
                      </a:r>
                      <a:endParaRPr lang="en-GB" dirty="0" smtClean="0"/>
                    </a:p>
                    <a:p>
                      <a:endParaRPr lang="en-GB" dirty="0"/>
                    </a:p>
                  </a:txBody>
                  <a:tcPr/>
                </a:tc>
              </a:tr>
              <a:tr h="760442">
                <a:tc>
                  <a:txBody>
                    <a:bodyPr/>
                    <a:lstStyle/>
                    <a:p>
                      <a:endParaRPr lang="en-GB" dirty="0" smtClean="0"/>
                    </a:p>
                    <a:p>
                      <a:r>
                        <a:rPr lang="en-GB" dirty="0" smtClean="0"/>
                        <a:t>Mode of access</a:t>
                      </a:r>
                      <a:endParaRPr lang="en-GB" dirty="0"/>
                    </a:p>
                  </a:txBody>
                  <a:tcPr/>
                </a:tc>
                <a:tc>
                  <a:txBody>
                    <a:bodyPr/>
                    <a:lstStyle/>
                    <a:p>
                      <a:endParaRPr lang="en-GB" dirty="0" smtClean="0"/>
                    </a:p>
                    <a:p>
                      <a:r>
                        <a:rPr lang="en-GB" dirty="0" smtClean="0"/>
                        <a:t>Who is protected, who receives?</a:t>
                      </a:r>
                      <a:endParaRPr lang="en-GB" dirty="0"/>
                    </a:p>
                  </a:txBody>
                  <a:tcPr/>
                </a:tc>
                <a:tc>
                  <a:txBody>
                    <a:bodyPr/>
                    <a:lstStyle/>
                    <a:p>
                      <a:endParaRPr lang="en-GB" dirty="0" smtClean="0"/>
                    </a:p>
                    <a:p>
                      <a:r>
                        <a:rPr lang="en-GB" dirty="0" smtClean="0"/>
                        <a:t>Universality vs. selectivity</a:t>
                      </a:r>
                    </a:p>
                    <a:p>
                      <a:r>
                        <a:rPr lang="en-GB" dirty="0" smtClean="0"/>
                        <a:t>Caseload</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Non-take up</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err="1" smtClean="0"/>
                        <a:t>Conditionalities</a:t>
                      </a:r>
                      <a:endParaRPr lang="en-GB" dirty="0" smtClean="0"/>
                    </a:p>
                    <a:p>
                      <a:endParaRPr lang="en-GB" dirty="0"/>
                    </a:p>
                  </a:txBody>
                  <a:tcPr/>
                </a:tc>
              </a:tr>
              <a:tr h="760442">
                <a:tc>
                  <a:txBody>
                    <a:bodyPr/>
                    <a:lstStyle/>
                    <a:p>
                      <a:endParaRPr lang="en-GB" dirty="0" smtClean="0"/>
                    </a:p>
                    <a:p>
                      <a:r>
                        <a:rPr lang="en-GB" dirty="0" smtClean="0"/>
                        <a:t>Benefit structure</a:t>
                      </a:r>
                      <a:endParaRPr lang="en-GB" dirty="0"/>
                    </a:p>
                  </a:txBody>
                  <a:tcPr/>
                </a:tc>
                <a:tc>
                  <a:txBody>
                    <a:bodyPr/>
                    <a:lstStyle/>
                    <a:p>
                      <a:endParaRPr lang="en-GB" dirty="0" smtClean="0"/>
                    </a:p>
                    <a:p>
                      <a:r>
                        <a:rPr lang="en-GB" dirty="0" smtClean="0"/>
                        <a:t>Who receives what and how much?</a:t>
                      </a:r>
                    </a:p>
                    <a:p>
                      <a:endParaRPr lang="en-GB" dirty="0"/>
                    </a:p>
                  </a:txBody>
                  <a:tcPr/>
                </a:tc>
                <a:tc>
                  <a:txBody>
                    <a:bodyPr/>
                    <a:lstStyle/>
                    <a:p>
                      <a:endParaRPr lang="en-GB" dirty="0" smtClean="0"/>
                    </a:p>
                    <a:p>
                      <a:r>
                        <a:rPr lang="en-GB" dirty="0" smtClean="0"/>
                        <a:t>In-cash</a:t>
                      </a:r>
                      <a:r>
                        <a:rPr lang="en-GB" baseline="0" dirty="0" smtClean="0"/>
                        <a:t> vs. in-kind</a:t>
                      </a:r>
                    </a:p>
                    <a:p>
                      <a:r>
                        <a:rPr lang="en-GB" baseline="0" dirty="0" smtClean="0"/>
                        <a:t>Progressiveness</a:t>
                      </a:r>
                    </a:p>
                    <a:p>
                      <a:r>
                        <a:rPr lang="en-GB" baseline="0" dirty="0" smtClean="0"/>
                        <a:t>Minima</a:t>
                      </a:r>
                    </a:p>
                    <a:p>
                      <a:r>
                        <a:rPr lang="en-GB" baseline="0" dirty="0" smtClean="0"/>
                        <a:t>Means test</a:t>
                      </a:r>
                    </a:p>
                    <a:p>
                      <a:r>
                        <a:rPr lang="en-GB" baseline="0" dirty="0" smtClean="0"/>
                        <a:t>Basis for calculation</a:t>
                      </a:r>
                    </a:p>
                    <a:p>
                      <a:endParaRPr lang="en-GB" dirty="0"/>
                    </a:p>
                  </a:txBody>
                  <a:tcPr/>
                </a:tc>
              </a:tr>
            </a:tbl>
          </a:graphicData>
        </a:graphic>
      </p:graphicFrame>
      <p:sp>
        <p:nvSpPr>
          <p:cNvPr id="2" name="Rectangle 1"/>
          <p:cNvSpPr/>
          <p:nvPr/>
        </p:nvSpPr>
        <p:spPr>
          <a:xfrm>
            <a:off x="179512" y="4725144"/>
            <a:ext cx="8784976"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179512" y="2996952"/>
            <a:ext cx="8784976"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79512" y="1268760"/>
            <a:ext cx="8784976"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8357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37915317"/>
              </p:ext>
            </p:extLst>
          </p:nvPr>
        </p:nvGraphicFramePr>
        <p:xfrm>
          <a:off x="251521" y="476672"/>
          <a:ext cx="8712969" cy="4608512"/>
        </p:xfrm>
        <a:graphic>
          <a:graphicData uri="http://schemas.openxmlformats.org/drawingml/2006/table">
            <a:tbl>
              <a:tblPr firstRow="1" bandRow="1">
                <a:tableStyleId>{5C22544A-7EE6-4342-B048-85BDC9FD1C3A}</a:tableStyleId>
              </a:tblPr>
              <a:tblGrid>
                <a:gridCol w="2904323"/>
                <a:gridCol w="2904323"/>
                <a:gridCol w="2904323"/>
              </a:tblGrid>
              <a:tr h="777142">
                <a:tc>
                  <a:txBody>
                    <a:bodyPr/>
                    <a:lstStyle/>
                    <a:p>
                      <a:r>
                        <a:rPr lang="en-GB" dirty="0" smtClean="0"/>
                        <a:t>Dimension</a:t>
                      </a:r>
                      <a:endParaRPr lang="en-GB" dirty="0"/>
                    </a:p>
                  </a:txBody>
                  <a:tcPr/>
                </a:tc>
                <a:tc>
                  <a:txBody>
                    <a:bodyPr/>
                    <a:lstStyle/>
                    <a:p>
                      <a:r>
                        <a:rPr lang="en-GB" dirty="0" smtClean="0"/>
                        <a:t>Question</a:t>
                      </a:r>
                      <a:endParaRPr lang="en-GB" dirty="0"/>
                    </a:p>
                  </a:txBody>
                  <a:tcPr/>
                </a:tc>
                <a:tc>
                  <a:txBody>
                    <a:bodyPr/>
                    <a:lstStyle/>
                    <a:p>
                      <a:r>
                        <a:rPr lang="en-GB" dirty="0" smtClean="0"/>
                        <a:t>Important characteristics</a:t>
                      </a:r>
                      <a:endParaRPr lang="en-GB" dirty="0"/>
                    </a:p>
                  </a:txBody>
                  <a:tcPr/>
                </a:tc>
              </a:tr>
              <a:tr h="1775513">
                <a:tc>
                  <a:txBody>
                    <a:bodyPr/>
                    <a:lstStyle/>
                    <a:p>
                      <a:endParaRPr lang="en-GB" dirty="0" smtClean="0"/>
                    </a:p>
                    <a:p>
                      <a:r>
                        <a:rPr lang="en-GB" dirty="0" smtClean="0"/>
                        <a:t>Financing</a:t>
                      </a:r>
                    </a:p>
                    <a:p>
                      <a:endParaRPr lang="en-GB" dirty="0" smtClean="0"/>
                    </a:p>
                  </a:txBody>
                  <a:tcPr/>
                </a:tc>
                <a:tc>
                  <a:txBody>
                    <a:bodyPr/>
                    <a:lstStyle/>
                    <a:p>
                      <a:endParaRPr lang="en-GB" dirty="0" smtClean="0"/>
                    </a:p>
                    <a:p>
                      <a:r>
                        <a:rPr lang="en-GB" dirty="0" smtClean="0"/>
                        <a:t>Who pays?</a:t>
                      </a:r>
                      <a:endParaRPr lang="en-GB" dirty="0"/>
                    </a:p>
                  </a:txBody>
                  <a:tcPr/>
                </a:tc>
                <a:tc>
                  <a:txBody>
                    <a:bodyPr/>
                    <a:lstStyle/>
                    <a:p>
                      <a:endParaRPr lang="en-GB" dirty="0" smtClean="0"/>
                    </a:p>
                    <a:p>
                      <a:r>
                        <a:rPr lang="en-GB" dirty="0" smtClean="0"/>
                        <a:t>Taxes vs. contributions</a:t>
                      </a:r>
                    </a:p>
                    <a:p>
                      <a:r>
                        <a:rPr lang="en-GB" sz="1800" b="0" i="0" u="none" strike="noStrike" kern="1200" baseline="0" dirty="0" smtClean="0">
                          <a:solidFill>
                            <a:schemeClr val="dk1"/>
                          </a:solidFill>
                          <a:latin typeface="+mn-lt"/>
                          <a:ea typeface="+mn-ea"/>
                          <a:cs typeface="+mn-cs"/>
                        </a:rPr>
                        <a:t>Basis for calculation</a:t>
                      </a:r>
                    </a:p>
                    <a:p>
                      <a:r>
                        <a:rPr lang="en-GB" sz="1800" b="0" i="0" u="none" strike="noStrike" kern="1200" baseline="0" dirty="0" smtClean="0">
                          <a:solidFill>
                            <a:schemeClr val="dk1"/>
                          </a:solidFill>
                          <a:latin typeface="+mn-lt"/>
                          <a:ea typeface="+mn-ea"/>
                          <a:cs typeface="+mn-cs"/>
                        </a:rPr>
                        <a:t>Non-compliance</a:t>
                      </a:r>
                    </a:p>
                    <a:p>
                      <a:r>
                        <a:rPr lang="en-GB" sz="1800" b="0" i="0" u="none" strike="noStrike" kern="1200" baseline="0" dirty="0" smtClean="0">
                          <a:solidFill>
                            <a:schemeClr val="dk1"/>
                          </a:solidFill>
                          <a:latin typeface="+mn-lt"/>
                          <a:ea typeface="+mn-ea"/>
                          <a:cs typeface="+mn-cs"/>
                        </a:rPr>
                        <a:t>Funded vs. pay as you go</a:t>
                      </a:r>
                    </a:p>
                    <a:p>
                      <a:endParaRPr lang="en-GB" dirty="0" smtClean="0"/>
                    </a:p>
                  </a:txBody>
                  <a:tcPr/>
                </a:tc>
              </a:tr>
              <a:tr h="2055857">
                <a:tc>
                  <a:txBody>
                    <a:bodyPr/>
                    <a:lstStyle/>
                    <a:p>
                      <a:endParaRPr lang="en-GB" dirty="0" smtClean="0"/>
                    </a:p>
                    <a:p>
                      <a:r>
                        <a:rPr lang="en-GB" dirty="0" smtClean="0"/>
                        <a:t>Governance</a:t>
                      </a:r>
                    </a:p>
                    <a:p>
                      <a:endParaRPr lang="en-GB" dirty="0"/>
                    </a:p>
                  </a:txBody>
                  <a:tcPr/>
                </a:tc>
                <a:tc>
                  <a:txBody>
                    <a:bodyPr/>
                    <a:lstStyle/>
                    <a:p>
                      <a:endParaRPr lang="en-GB" dirty="0" smtClean="0"/>
                    </a:p>
                    <a:p>
                      <a:r>
                        <a:rPr lang="en-GB" sz="1800" b="0" i="0" u="none" strike="noStrike" kern="1200" baseline="0" dirty="0" smtClean="0">
                          <a:solidFill>
                            <a:schemeClr val="dk1"/>
                          </a:solidFill>
                          <a:latin typeface="+mn-lt"/>
                          <a:ea typeface="+mn-ea"/>
                          <a:cs typeface="+mn-cs"/>
                        </a:rPr>
                        <a:t>Who determines?</a:t>
                      </a:r>
                    </a:p>
                    <a:p>
                      <a:r>
                        <a:rPr lang="en-GB" sz="1800" b="0" i="0" u="none" strike="noStrike" kern="1200" baseline="0" dirty="0" smtClean="0">
                          <a:solidFill>
                            <a:schemeClr val="dk1"/>
                          </a:solidFill>
                          <a:latin typeface="+mn-lt"/>
                          <a:ea typeface="+mn-ea"/>
                          <a:cs typeface="+mn-cs"/>
                        </a:rPr>
                        <a:t>Who manages?</a:t>
                      </a:r>
                    </a:p>
                    <a:p>
                      <a:r>
                        <a:rPr lang="en-GB" sz="1800" b="0" i="0" u="none" strike="noStrike" kern="1200" baseline="0" dirty="0" smtClean="0">
                          <a:solidFill>
                            <a:schemeClr val="dk1"/>
                          </a:solidFill>
                          <a:latin typeface="+mn-lt"/>
                          <a:ea typeface="+mn-ea"/>
                          <a:cs typeface="+mn-cs"/>
                        </a:rPr>
                        <a:t>Who administers?</a:t>
                      </a:r>
                    </a:p>
                    <a:p>
                      <a:r>
                        <a:rPr lang="en-GB" sz="1800" b="0" i="0" u="none" strike="noStrike" kern="1200" baseline="0" dirty="0" smtClean="0">
                          <a:solidFill>
                            <a:schemeClr val="dk1"/>
                          </a:solidFill>
                          <a:latin typeface="+mn-lt"/>
                          <a:ea typeface="+mn-ea"/>
                          <a:cs typeface="+mn-cs"/>
                        </a:rPr>
                        <a:t>Who executes?</a:t>
                      </a:r>
                    </a:p>
                    <a:p>
                      <a:endParaRPr lang="en-GB" dirty="0"/>
                    </a:p>
                  </a:txBody>
                  <a:tcPr/>
                </a:tc>
                <a:tc>
                  <a:txBody>
                    <a:bodyPr/>
                    <a:lstStyle/>
                    <a:p>
                      <a:endParaRPr lang="en-GB" dirty="0" smtClean="0"/>
                    </a:p>
                    <a:p>
                      <a:r>
                        <a:rPr lang="en-GB" sz="1800" b="0" i="0" u="none" strike="noStrike" kern="1200" baseline="0" dirty="0" smtClean="0">
                          <a:solidFill>
                            <a:schemeClr val="dk1"/>
                          </a:solidFill>
                          <a:latin typeface="+mn-lt"/>
                          <a:ea typeface="+mn-ea"/>
                          <a:cs typeface="+mn-cs"/>
                        </a:rPr>
                        <a:t>Role of the government</a:t>
                      </a:r>
                    </a:p>
                    <a:p>
                      <a:pPr marL="0" marR="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baseline="0" dirty="0" smtClean="0">
                          <a:solidFill>
                            <a:schemeClr val="dk1"/>
                          </a:solidFill>
                          <a:latin typeface="+mn-lt"/>
                          <a:ea typeface="+mn-ea"/>
                          <a:cs typeface="+mn-cs"/>
                        </a:rPr>
                        <a:t>Role of the private sector</a:t>
                      </a:r>
                    </a:p>
                    <a:p>
                      <a:r>
                        <a:rPr lang="en-GB" sz="1800" b="0" i="0" u="none" strike="noStrike" kern="1200" baseline="0" dirty="0" smtClean="0">
                          <a:solidFill>
                            <a:schemeClr val="dk1"/>
                          </a:solidFill>
                          <a:latin typeface="+mn-lt"/>
                          <a:ea typeface="+mn-ea"/>
                          <a:cs typeface="+mn-cs"/>
                        </a:rPr>
                        <a:t>Role of the social partners and other interest groups</a:t>
                      </a:r>
                    </a:p>
                    <a:p>
                      <a:r>
                        <a:rPr lang="en-GB" sz="1800" b="0" i="0" u="none" strike="noStrike" kern="1200" baseline="0" dirty="0" smtClean="0">
                          <a:solidFill>
                            <a:schemeClr val="dk1"/>
                          </a:solidFill>
                          <a:latin typeface="+mn-lt"/>
                          <a:ea typeface="+mn-ea"/>
                          <a:cs typeface="+mn-cs"/>
                        </a:rPr>
                        <a:t>Degree of centralisation</a:t>
                      </a:r>
                    </a:p>
                    <a:p>
                      <a:endParaRPr lang="en-GB" dirty="0" smtClean="0"/>
                    </a:p>
                  </a:txBody>
                  <a:tcPr/>
                </a:tc>
              </a:tr>
            </a:tbl>
          </a:graphicData>
        </a:graphic>
      </p:graphicFrame>
      <p:sp>
        <p:nvSpPr>
          <p:cNvPr id="5" name="Content Placeholder 2"/>
          <p:cNvSpPr txBox="1">
            <a:spLocks/>
          </p:cNvSpPr>
          <p:nvPr/>
        </p:nvSpPr>
        <p:spPr>
          <a:xfrm>
            <a:off x="323528" y="2869"/>
            <a:ext cx="8229600" cy="576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1700" b="1" dirty="0" smtClean="0"/>
              <a:t>Dimensions of social programmes (continued)</a:t>
            </a:r>
          </a:p>
          <a:p>
            <a:pPr marL="0" indent="0">
              <a:buFont typeface="Arial" pitchFamily="34" charset="0"/>
              <a:buNone/>
            </a:pPr>
            <a:endParaRPr lang="en-GB" dirty="0"/>
          </a:p>
        </p:txBody>
      </p:sp>
      <p:sp>
        <p:nvSpPr>
          <p:cNvPr id="6" name="Content Placeholder 2"/>
          <p:cNvSpPr txBox="1">
            <a:spLocks/>
          </p:cNvSpPr>
          <p:nvPr/>
        </p:nvSpPr>
        <p:spPr>
          <a:xfrm>
            <a:off x="457200" y="5229200"/>
            <a:ext cx="8229600" cy="896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763" lvl="1" indent="0">
              <a:buNone/>
            </a:pPr>
            <a:endParaRPr lang="en-GB" dirty="0"/>
          </a:p>
        </p:txBody>
      </p:sp>
      <p:sp>
        <p:nvSpPr>
          <p:cNvPr id="7" name="Rectangle 6"/>
          <p:cNvSpPr/>
          <p:nvPr/>
        </p:nvSpPr>
        <p:spPr>
          <a:xfrm>
            <a:off x="195619" y="3068960"/>
            <a:ext cx="8784976"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36707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indicators</a:t>
            </a:r>
            <a:endParaRPr lang="en-GB" dirty="0"/>
          </a:p>
        </p:txBody>
      </p:sp>
      <p:sp>
        <p:nvSpPr>
          <p:cNvPr id="3" name="Content Placeholder 2"/>
          <p:cNvSpPr>
            <a:spLocks noGrp="1"/>
          </p:cNvSpPr>
          <p:nvPr>
            <p:ph idx="1"/>
          </p:nvPr>
        </p:nvSpPr>
        <p:spPr/>
        <p:txBody>
          <a:bodyPr>
            <a:normAutofit lnSpcReduction="10000"/>
          </a:bodyPr>
          <a:lstStyle/>
          <a:p>
            <a:r>
              <a:rPr lang="en-GB" dirty="0" smtClean="0"/>
              <a:t>Mode of access: </a:t>
            </a:r>
          </a:p>
          <a:p>
            <a:pPr lvl="1"/>
            <a:r>
              <a:rPr lang="en-GB" dirty="0" smtClean="0"/>
              <a:t>Coverage</a:t>
            </a:r>
          </a:p>
          <a:p>
            <a:pPr lvl="1"/>
            <a:endParaRPr lang="en-GB" dirty="0" smtClean="0"/>
          </a:p>
          <a:p>
            <a:pPr lvl="1"/>
            <a:r>
              <a:rPr lang="en-GB" dirty="0" smtClean="0"/>
              <a:t>Number &amp; distribution of beneficiaries (caseload)</a:t>
            </a:r>
          </a:p>
          <a:p>
            <a:pPr lvl="2"/>
            <a:r>
              <a:rPr lang="en-GB" dirty="0" smtClean="0"/>
              <a:t>Direct + indirect beneficiaries</a:t>
            </a:r>
          </a:p>
          <a:p>
            <a:pPr lvl="1"/>
            <a:endParaRPr lang="en-GB" dirty="0" smtClean="0"/>
          </a:p>
          <a:p>
            <a:pPr lvl="1"/>
            <a:r>
              <a:rPr lang="en-GB" dirty="0" smtClean="0"/>
              <a:t>Non take-up; sanctions</a:t>
            </a:r>
          </a:p>
          <a:p>
            <a:pPr lvl="1"/>
            <a:endParaRPr lang="en-GB" dirty="0" smtClean="0"/>
          </a:p>
          <a:p>
            <a:pPr lvl="1"/>
            <a:r>
              <a:rPr lang="en-GB" dirty="0" smtClean="0"/>
              <a:t>Leakage</a:t>
            </a:r>
          </a:p>
          <a:p>
            <a:pPr lvl="1"/>
            <a:endParaRPr lang="en-GB" dirty="0"/>
          </a:p>
        </p:txBody>
      </p:sp>
    </p:spTree>
    <p:extLst>
      <p:ext uri="{BB962C8B-B14F-4D97-AF65-F5344CB8AC3E}">
        <p14:creationId xmlns:p14="http://schemas.microsoft.com/office/powerpoint/2010/main" val="25265484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indicators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Benefit structure:</a:t>
            </a:r>
          </a:p>
          <a:p>
            <a:pPr lvl="1"/>
            <a:endParaRPr lang="en-GB" dirty="0" smtClean="0"/>
          </a:p>
          <a:p>
            <a:pPr lvl="1"/>
            <a:r>
              <a:rPr lang="en-GB" dirty="0" smtClean="0"/>
              <a:t>Level of benefit in theory (‘typical cases’ / hypothetical households)</a:t>
            </a:r>
          </a:p>
          <a:p>
            <a:pPr lvl="1"/>
            <a:endParaRPr lang="en-GB" dirty="0" smtClean="0"/>
          </a:p>
          <a:p>
            <a:pPr lvl="1"/>
            <a:r>
              <a:rPr lang="en-GB" dirty="0" smtClean="0"/>
              <a:t>Level of benefit in practice (distribution -&gt; incidental analysis + </a:t>
            </a:r>
            <a:r>
              <a:rPr lang="en-GB" dirty="0" err="1" smtClean="0"/>
              <a:t>microsimulation</a:t>
            </a:r>
            <a:r>
              <a:rPr lang="en-GB" dirty="0" smtClean="0"/>
              <a:t>)</a:t>
            </a:r>
          </a:p>
          <a:p>
            <a:pPr lvl="1"/>
            <a:endParaRPr lang="en-GB" dirty="0" smtClean="0"/>
          </a:p>
          <a:p>
            <a:pPr lvl="1"/>
            <a:r>
              <a:rPr lang="en-GB" dirty="0" smtClean="0"/>
              <a:t>Progressiveness of benefit structure in theory (institutional measurement) &amp; in practice (outcome measurement based on distribution in current population)</a:t>
            </a:r>
          </a:p>
          <a:p>
            <a:pPr lvl="1"/>
            <a:endParaRPr lang="en-GB" dirty="0"/>
          </a:p>
        </p:txBody>
      </p:sp>
    </p:spTree>
    <p:extLst>
      <p:ext uri="{BB962C8B-B14F-4D97-AF65-F5344CB8AC3E}">
        <p14:creationId xmlns:p14="http://schemas.microsoft.com/office/powerpoint/2010/main" val="11137725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indicators</a:t>
            </a:r>
            <a:endParaRPr lang="en-GB" dirty="0"/>
          </a:p>
        </p:txBody>
      </p:sp>
      <p:sp>
        <p:nvSpPr>
          <p:cNvPr id="3" name="Content Placeholder 2"/>
          <p:cNvSpPr>
            <a:spLocks noGrp="1"/>
          </p:cNvSpPr>
          <p:nvPr>
            <p:ph idx="1"/>
          </p:nvPr>
        </p:nvSpPr>
        <p:spPr/>
        <p:txBody>
          <a:bodyPr>
            <a:normAutofit lnSpcReduction="10000"/>
          </a:bodyPr>
          <a:lstStyle/>
          <a:p>
            <a:r>
              <a:rPr lang="en-GB" dirty="0" smtClean="0"/>
              <a:t>Financing:</a:t>
            </a:r>
          </a:p>
          <a:p>
            <a:pPr lvl="1"/>
            <a:endParaRPr lang="en-GB" dirty="0" smtClean="0"/>
          </a:p>
          <a:p>
            <a:pPr lvl="1"/>
            <a:r>
              <a:rPr lang="en-GB" dirty="0" smtClean="0"/>
              <a:t>Distribution of costs (in theory and practice)</a:t>
            </a:r>
          </a:p>
          <a:p>
            <a:pPr lvl="1"/>
            <a:endParaRPr lang="en-GB" dirty="0"/>
          </a:p>
          <a:p>
            <a:pPr lvl="1"/>
            <a:r>
              <a:rPr lang="en-GB" dirty="0" smtClean="0"/>
              <a:t>Total amount of resources committed</a:t>
            </a:r>
          </a:p>
          <a:p>
            <a:pPr lvl="1"/>
            <a:endParaRPr lang="en-GB" dirty="0"/>
          </a:p>
          <a:p>
            <a:pPr lvl="1"/>
            <a:r>
              <a:rPr lang="en-GB" dirty="0" smtClean="0"/>
              <a:t>Resources per capita (beneficiaries)</a:t>
            </a:r>
          </a:p>
          <a:p>
            <a:pPr lvl="1"/>
            <a:endParaRPr lang="en-GB" dirty="0"/>
          </a:p>
          <a:p>
            <a:pPr lvl="1"/>
            <a:r>
              <a:rPr lang="en-GB" dirty="0" smtClean="0"/>
              <a:t>Short term vs. long-term cost; implicit debt</a:t>
            </a:r>
          </a:p>
          <a:p>
            <a:pPr lvl="1"/>
            <a:endParaRPr lang="en-GB" dirty="0"/>
          </a:p>
        </p:txBody>
      </p:sp>
    </p:spTree>
    <p:extLst>
      <p:ext uri="{BB962C8B-B14F-4D97-AF65-F5344CB8AC3E}">
        <p14:creationId xmlns:p14="http://schemas.microsoft.com/office/powerpoint/2010/main" val="37081315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indicators</a:t>
            </a:r>
            <a:endParaRPr lang="en-GB" dirty="0"/>
          </a:p>
        </p:txBody>
      </p:sp>
      <p:sp>
        <p:nvSpPr>
          <p:cNvPr id="3" name="Content Placeholder 2"/>
          <p:cNvSpPr>
            <a:spLocks noGrp="1"/>
          </p:cNvSpPr>
          <p:nvPr>
            <p:ph idx="1"/>
          </p:nvPr>
        </p:nvSpPr>
        <p:spPr/>
        <p:txBody>
          <a:bodyPr/>
          <a:lstStyle/>
          <a:p>
            <a:r>
              <a:rPr lang="en-GB" dirty="0" smtClean="0"/>
              <a:t>Dimensions:</a:t>
            </a:r>
          </a:p>
          <a:p>
            <a:pPr lvl="1"/>
            <a:r>
              <a:rPr lang="en-GB" dirty="0" smtClean="0"/>
              <a:t>Winners and losers: who gets what? Who pays what?</a:t>
            </a:r>
          </a:p>
          <a:p>
            <a:pPr lvl="1"/>
            <a:endParaRPr lang="en-GB" dirty="0"/>
          </a:p>
          <a:p>
            <a:pPr lvl="1"/>
            <a:r>
              <a:rPr lang="en-GB" dirty="0" smtClean="0"/>
              <a:t>Non-intended consequences</a:t>
            </a:r>
          </a:p>
          <a:p>
            <a:pPr lvl="1"/>
            <a:endParaRPr lang="en-GB" dirty="0"/>
          </a:p>
          <a:p>
            <a:pPr lvl="1"/>
            <a:r>
              <a:rPr lang="en-GB" dirty="0" smtClean="0"/>
              <a:t>Eye for all relevant dimensions (social, economic, political, environmental, …)</a:t>
            </a:r>
            <a:endParaRPr lang="en-GB" dirty="0"/>
          </a:p>
        </p:txBody>
      </p:sp>
    </p:spTree>
    <p:extLst>
      <p:ext uri="{BB962C8B-B14F-4D97-AF65-F5344CB8AC3E}">
        <p14:creationId xmlns:p14="http://schemas.microsoft.com/office/powerpoint/2010/main" val="27025183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examples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52043711"/>
              </p:ext>
            </p:extLst>
          </p:nvPr>
        </p:nvGraphicFramePr>
        <p:xfrm>
          <a:off x="457200" y="1600200"/>
          <a:ext cx="8229600" cy="37185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endParaRPr lang="en-GB" sz="2200" dirty="0"/>
                    </a:p>
                  </a:txBody>
                  <a:tcPr/>
                </a:tc>
                <a:tc>
                  <a:txBody>
                    <a:bodyPr/>
                    <a:lstStyle/>
                    <a:p>
                      <a:r>
                        <a:rPr lang="en-GB" sz="2200" dirty="0" smtClean="0"/>
                        <a:t>Input</a:t>
                      </a:r>
                      <a:endParaRPr lang="en-GB" sz="2200" dirty="0"/>
                    </a:p>
                  </a:txBody>
                  <a:tcPr/>
                </a:tc>
                <a:tc>
                  <a:txBody>
                    <a:bodyPr/>
                    <a:lstStyle/>
                    <a:p>
                      <a:r>
                        <a:rPr lang="en-GB" sz="2200" dirty="0" smtClean="0"/>
                        <a:t>Output</a:t>
                      </a:r>
                      <a:endParaRPr lang="en-GB" sz="2200" dirty="0"/>
                    </a:p>
                  </a:txBody>
                  <a:tcPr/>
                </a:tc>
                <a:tc>
                  <a:txBody>
                    <a:bodyPr/>
                    <a:lstStyle/>
                    <a:p>
                      <a:r>
                        <a:rPr lang="en-GB" sz="2200" dirty="0" smtClean="0"/>
                        <a:t>Outcome</a:t>
                      </a:r>
                      <a:endParaRPr lang="en-GB" sz="2200" dirty="0"/>
                    </a:p>
                  </a:txBody>
                  <a:tcPr/>
                </a:tc>
              </a:tr>
              <a:tr h="370840">
                <a:tc>
                  <a:txBody>
                    <a:bodyPr/>
                    <a:lstStyle/>
                    <a:p>
                      <a:r>
                        <a:rPr lang="en-GB" sz="2200" b="1" dirty="0" smtClean="0"/>
                        <a:t>Financing</a:t>
                      </a:r>
                      <a:endParaRPr lang="en-GB" sz="2200" b="1" dirty="0"/>
                    </a:p>
                  </a:txBody>
                  <a:tcPr/>
                </a:tc>
                <a:tc>
                  <a:txBody>
                    <a:bodyPr/>
                    <a:lstStyle/>
                    <a:p>
                      <a:r>
                        <a:rPr lang="en-GB" sz="2200" dirty="0" smtClean="0"/>
                        <a:t>Tariff</a:t>
                      </a:r>
                      <a:r>
                        <a:rPr lang="en-GB" sz="2200" baseline="0" dirty="0" smtClean="0"/>
                        <a:t> structure</a:t>
                      </a:r>
                      <a:endParaRPr lang="en-GB" sz="2200" dirty="0"/>
                    </a:p>
                  </a:txBody>
                  <a:tcPr/>
                </a:tc>
                <a:tc>
                  <a:txBody>
                    <a:bodyPr/>
                    <a:lstStyle/>
                    <a:p>
                      <a:r>
                        <a:rPr lang="en-GB" sz="2200" dirty="0" smtClean="0"/>
                        <a:t>Total taxes collected, average tax rate</a:t>
                      </a:r>
                      <a:endParaRPr lang="en-GB" sz="2200" dirty="0"/>
                    </a:p>
                  </a:txBody>
                  <a:tcPr/>
                </a:tc>
                <a:tc>
                  <a:txBody>
                    <a:bodyPr/>
                    <a:lstStyle/>
                    <a:p>
                      <a:r>
                        <a:rPr lang="en-GB" sz="2200" dirty="0" smtClean="0"/>
                        <a:t>Distribution of taxes</a:t>
                      </a:r>
                      <a:endParaRPr lang="en-GB" sz="2200" dirty="0"/>
                    </a:p>
                  </a:txBody>
                  <a:tcPr/>
                </a:tc>
              </a:tr>
              <a:tr h="370840">
                <a:tc>
                  <a:txBody>
                    <a:bodyPr/>
                    <a:lstStyle/>
                    <a:p>
                      <a:r>
                        <a:rPr lang="en-GB" sz="2200" b="1" dirty="0" smtClean="0"/>
                        <a:t>Mode of access</a:t>
                      </a:r>
                      <a:endParaRPr lang="en-GB" sz="2200" b="1" dirty="0"/>
                    </a:p>
                  </a:txBody>
                  <a:tcPr/>
                </a:tc>
                <a:tc>
                  <a:txBody>
                    <a:bodyPr/>
                    <a:lstStyle/>
                    <a:p>
                      <a:r>
                        <a:rPr lang="en-GB" sz="2200" dirty="0" smtClean="0"/>
                        <a:t>Legal retirement age</a:t>
                      </a:r>
                      <a:endParaRPr lang="en-GB" sz="2200" dirty="0"/>
                    </a:p>
                  </a:txBody>
                  <a:tcPr/>
                </a:tc>
                <a:tc>
                  <a:txBody>
                    <a:bodyPr/>
                    <a:lstStyle/>
                    <a:p>
                      <a:r>
                        <a:rPr lang="en-GB" sz="2200" dirty="0" smtClean="0"/>
                        <a:t>Average</a:t>
                      </a:r>
                      <a:r>
                        <a:rPr lang="en-GB" sz="2200" baseline="0" dirty="0" smtClean="0"/>
                        <a:t> effective retirement age</a:t>
                      </a:r>
                      <a:endParaRPr lang="en-GB" sz="2200" dirty="0"/>
                    </a:p>
                  </a:txBody>
                  <a:tcPr/>
                </a:tc>
                <a:tc>
                  <a:txBody>
                    <a:bodyPr/>
                    <a:lstStyle/>
                    <a:p>
                      <a:r>
                        <a:rPr lang="en-GB" sz="2200" dirty="0" smtClean="0"/>
                        <a:t>Dependency</a:t>
                      </a:r>
                      <a:r>
                        <a:rPr lang="en-GB" sz="2200" baseline="0" dirty="0" smtClean="0"/>
                        <a:t> ratio</a:t>
                      </a:r>
                      <a:endParaRPr lang="en-GB" sz="2200" dirty="0"/>
                    </a:p>
                  </a:txBody>
                  <a:tcPr/>
                </a:tc>
              </a:tr>
              <a:tr h="370840">
                <a:tc>
                  <a:txBody>
                    <a:bodyPr/>
                    <a:lstStyle/>
                    <a:p>
                      <a:r>
                        <a:rPr lang="en-GB" sz="2200" b="1" dirty="0" smtClean="0"/>
                        <a:t>Benefit structure</a:t>
                      </a:r>
                      <a:endParaRPr lang="en-GB" sz="2200" b="1" dirty="0"/>
                    </a:p>
                  </a:txBody>
                  <a:tcPr/>
                </a:tc>
                <a:tc>
                  <a:txBody>
                    <a:bodyPr/>
                    <a:lstStyle/>
                    <a:p>
                      <a:r>
                        <a:rPr lang="en-GB" sz="2200" dirty="0" smtClean="0"/>
                        <a:t>Theoretical benefit level</a:t>
                      </a:r>
                      <a:endParaRPr lang="en-GB" sz="2200" dirty="0"/>
                    </a:p>
                  </a:txBody>
                  <a:tcPr/>
                </a:tc>
                <a:tc>
                  <a:txBody>
                    <a:bodyPr/>
                    <a:lstStyle/>
                    <a:p>
                      <a:r>
                        <a:rPr lang="en-GB" sz="2200" dirty="0" smtClean="0"/>
                        <a:t>Average benefit level</a:t>
                      </a:r>
                      <a:endParaRPr lang="en-GB" sz="2200" dirty="0"/>
                    </a:p>
                  </a:txBody>
                  <a:tcPr/>
                </a:tc>
                <a:tc>
                  <a:txBody>
                    <a:bodyPr/>
                    <a:lstStyle/>
                    <a:p>
                      <a:r>
                        <a:rPr lang="en-GB" sz="2200" dirty="0" smtClean="0"/>
                        <a:t>Distribution of benefits among the population</a:t>
                      </a:r>
                      <a:endParaRPr lang="en-GB" sz="2200" dirty="0"/>
                    </a:p>
                  </a:txBody>
                  <a:tcPr/>
                </a:tc>
              </a:tr>
            </a:tbl>
          </a:graphicData>
        </a:graphic>
      </p:graphicFrame>
      <p:sp>
        <p:nvSpPr>
          <p:cNvPr id="8" name="Content Placeholder 2"/>
          <p:cNvSpPr txBox="1">
            <a:spLocks/>
          </p:cNvSpPr>
          <p:nvPr/>
        </p:nvSpPr>
        <p:spPr>
          <a:xfrm>
            <a:off x="457200" y="5553235"/>
            <a:ext cx="8229600" cy="1044117"/>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2400" dirty="0" smtClean="0"/>
              <a:t>Other important outcome indicators relate to:</a:t>
            </a:r>
          </a:p>
          <a:p>
            <a:pPr marL="0" indent="0">
              <a:buFont typeface="Arial" pitchFamily="34" charset="0"/>
              <a:buNone/>
            </a:pPr>
            <a:r>
              <a:rPr lang="en-GB" sz="2400" dirty="0" smtClean="0"/>
              <a:t>Unemployment, average effective marginal tax rate, poverty, inequality, …</a:t>
            </a:r>
            <a:endParaRPr lang="en-GB" sz="2400" dirty="0"/>
          </a:p>
        </p:txBody>
      </p:sp>
    </p:spTree>
    <p:extLst>
      <p:ext uri="{BB962C8B-B14F-4D97-AF65-F5344CB8AC3E}">
        <p14:creationId xmlns:p14="http://schemas.microsoft.com/office/powerpoint/2010/main" val="3844491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 2: Quality criteria</a:t>
            </a:r>
            <a:endParaRPr lang="en-GB" dirty="0"/>
          </a:p>
        </p:txBody>
      </p:sp>
      <p:sp>
        <p:nvSpPr>
          <p:cNvPr id="3" name="Content Placeholder 2"/>
          <p:cNvSpPr>
            <a:spLocks noGrp="1"/>
          </p:cNvSpPr>
          <p:nvPr>
            <p:ph idx="1"/>
          </p:nvPr>
        </p:nvSpPr>
        <p:spPr>
          <a:xfrm>
            <a:off x="457200" y="1600200"/>
            <a:ext cx="8229600" cy="5141168"/>
          </a:xfrm>
        </p:spPr>
        <p:txBody>
          <a:bodyPr>
            <a:normAutofit fontScale="77500" lnSpcReduction="20000"/>
          </a:bodyPr>
          <a:lstStyle/>
          <a:p>
            <a:pPr marL="0" indent="0">
              <a:buNone/>
            </a:pPr>
            <a:r>
              <a:rPr lang="en-GB" dirty="0" smtClean="0"/>
              <a:t>Of individual indicators (Atkinson et al., 2002):</a:t>
            </a:r>
          </a:p>
          <a:p>
            <a:endParaRPr lang="en-GB" dirty="0" smtClean="0"/>
          </a:p>
          <a:p>
            <a:r>
              <a:rPr lang="en-GB" dirty="0" smtClean="0"/>
              <a:t>Validity</a:t>
            </a:r>
            <a:r>
              <a:rPr lang="en-GB" dirty="0"/>
              <a:t>: </a:t>
            </a:r>
            <a:endParaRPr lang="en-GB" dirty="0" smtClean="0"/>
          </a:p>
          <a:p>
            <a:pPr lvl="1"/>
            <a:r>
              <a:rPr lang="en-GB" dirty="0" smtClean="0"/>
              <a:t>an </a:t>
            </a:r>
            <a:r>
              <a:rPr lang="en-GB" dirty="0"/>
              <a:t>indicator should identify the essence of the problem and have a clear and accepted normative </a:t>
            </a:r>
            <a:r>
              <a:rPr lang="en-GB" dirty="0" smtClean="0"/>
              <a:t>interpretation  (Face validity, transparency &amp; acceptability)</a:t>
            </a:r>
          </a:p>
          <a:p>
            <a:pPr lvl="1"/>
            <a:r>
              <a:rPr lang="en-GB" dirty="0" smtClean="0"/>
              <a:t>Internal vs. external validity</a:t>
            </a:r>
          </a:p>
          <a:p>
            <a:endParaRPr lang="en-GB" dirty="0" smtClean="0"/>
          </a:p>
          <a:p>
            <a:r>
              <a:rPr lang="en-GB" dirty="0" smtClean="0"/>
              <a:t>Reliability: </a:t>
            </a:r>
          </a:p>
          <a:p>
            <a:pPr lvl="1"/>
            <a:r>
              <a:rPr lang="en-GB" dirty="0" smtClean="0"/>
              <a:t>an </a:t>
            </a:r>
            <a:r>
              <a:rPr lang="en-GB" dirty="0"/>
              <a:t>indicator should be robust and statistically validated</a:t>
            </a:r>
            <a:endParaRPr lang="en-GB" dirty="0" smtClean="0"/>
          </a:p>
          <a:p>
            <a:endParaRPr lang="en-GB" dirty="0" smtClean="0"/>
          </a:p>
          <a:p>
            <a:r>
              <a:rPr lang="en-GB" dirty="0" smtClean="0"/>
              <a:t>Responsiveness:</a:t>
            </a:r>
          </a:p>
          <a:p>
            <a:pPr lvl="1"/>
            <a:r>
              <a:rPr lang="en-GB" dirty="0"/>
              <a:t>an indicator should be responsive to effective policy interventions but not subject to </a:t>
            </a:r>
            <a:r>
              <a:rPr lang="en-GB" dirty="0" smtClean="0"/>
              <a:t>manipulation</a:t>
            </a:r>
            <a:endParaRPr lang="en-GB" dirty="0"/>
          </a:p>
        </p:txBody>
      </p:sp>
    </p:spTree>
    <p:extLst>
      <p:ext uri="{BB962C8B-B14F-4D97-AF65-F5344CB8AC3E}">
        <p14:creationId xmlns:p14="http://schemas.microsoft.com/office/powerpoint/2010/main" val="16310921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Quality criteria</a:t>
            </a:r>
            <a:endParaRPr lang="en-GB" dirty="0"/>
          </a:p>
        </p:txBody>
      </p:sp>
      <p:sp>
        <p:nvSpPr>
          <p:cNvPr id="3" name="Content Placeholder 2"/>
          <p:cNvSpPr>
            <a:spLocks noGrp="1"/>
          </p:cNvSpPr>
          <p:nvPr>
            <p:ph idx="1"/>
          </p:nvPr>
        </p:nvSpPr>
        <p:spPr>
          <a:xfrm>
            <a:off x="457200" y="1268760"/>
            <a:ext cx="8229600" cy="5472608"/>
          </a:xfrm>
        </p:spPr>
        <p:txBody>
          <a:bodyPr>
            <a:normAutofit fontScale="77500" lnSpcReduction="20000"/>
          </a:bodyPr>
          <a:lstStyle/>
          <a:p>
            <a:pPr>
              <a:spcBef>
                <a:spcPts val="1200"/>
              </a:spcBef>
              <a:spcAft>
                <a:spcPts val="1200"/>
              </a:spcAft>
            </a:pPr>
            <a:r>
              <a:rPr lang="en-GB" dirty="0" smtClean="0"/>
              <a:t>Comparability </a:t>
            </a:r>
            <a:r>
              <a:rPr lang="en-GB" dirty="0"/>
              <a:t>(Goedemé et al., 2015)</a:t>
            </a:r>
            <a:endParaRPr lang="en-GB" dirty="0" smtClean="0"/>
          </a:p>
          <a:p>
            <a:pPr lvl="1">
              <a:spcBef>
                <a:spcPts val="1200"/>
              </a:spcBef>
              <a:spcAft>
                <a:spcPts val="1200"/>
              </a:spcAft>
            </a:pPr>
            <a:r>
              <a:rPr lang="en-GB" dirty="0" smtClean="0"/>
              <a:t>Place &amp; time: </a:t>
            </a:r>
          </a:p>
          <a:p>
            <a:pPr lvl="2">
              <a:spcBef>
                <a:spcPts val="1200"/>
              </a:spcBef>
              <a:spcAft>
                <a:spcPts val="1200"/>
              </a:spcAft>
            </a:pPr>
            <a:r>
              <a:rPr lang="en-GB" dirty="0" smtClean="0"/>
              <a:t>an </a:t>
            </a:r>
            <a:r>
              <a:rPr lang="en-GB" dirty="0"/>
              <a:t>indicator should be measurable in a sufficiently comparable way across member </a:t>
            </a:r>
            <a:r>
              <a:rPr lang="en-GB" dirty="0" smtClean="0"/>
              <a:t>states</a:t>
            </a:r>
          </a:p>
          <a:p>
            <a:pPr lvl="1">
              <a:spcBef>
                <a:spcPts val="1200"/>
              </a:spcBef>
              <a:spcAft>
                <a:spcPts val="1200"/>
              </a:spcAft>
            </a:pPr>
            <a:r>
              <a:rPr lang="en-GB" dirty="0"/>
              <a:t>Procedural comparability: </a:t>
            </a:r>
            <a:endParaRPr lang="en-GB" dirty="0" smtClean="0"/>
          </a:p>
          <a:p>
            <a:pPr lvl="2">
              <a:spcBef>
                <a:spcPts val="1200"/>
              </a:spcBef>
              <a:spcAft>
                <a:spcPts val="1200"/>
              </a:spcAft>
            </a:pPr>
            <a:r>
              <a:rPr lang="en-GB" dirty="0" smtClean="0"/>
              <a:t>the </a:t>
            </a:r>
            <a:r>
              <a:rPr lang="en-GB" dirty="0"/>
              <a:t>same procedures are implemented for measuring a phenomenon or characteristic at different occasions – different times or different </a:t>
            </a:r>
            <a:r>
              <a:rPr lang="en-GB" dirty="0" smtClean="0"/>
              <a:t>places</a:t>
            </a:r>
          </a:p>
          <a:p>
            <a:pPr lvl="1">
              <a:spcBef>
                <a:spcPts val="1200"/>
              </a:spcBef>
              <a:spcAft>
                <a:spcPts val="1200"/>
              </a:spcAft>
            </a:pPr>
            <a:r>
              <a:rPr lang="en-GB" dirty="0" smtClean="0"/>
              <a:t>Substantive comparability: </a:t>
            </a:r>
          </a:p>
          <a:p>
            <a:pPr lvl="2">
              <a:spcBef>
                <a:spcPts val="1200"/>
              </a:spcBef>
              <a:spcAft>
                <a:spcPts val="1200"/>
              </a:spcAft>
            </a:pPr>
            <a:r>
              <a:rPr lang="en-GB" dirty="0" smtClean="0"/>
              <a:t>the </a:t>
            </a:r>
            <a:r>
              <a:rPr lang="en-GB" dirty="0"/>
              <a:t>same phenomenon is captured similarly in different </a:t>
            </a:r>
            <a:r>
              <a:rPr lang="en-GB" dirty="0" smtClean="0"/>
              <a:t>(social) contexts</a:t>
            </a:r>
          </a:p>
          <a:p>
            <a:pPr>
              <a:spcBef>
                <a:spcPts val="1200"/>
              </a:spcBef>
              <a:spcAft>
                <a:spcPts val="1200"/>
              </a:spcAft>
            </a:pPr>
            <a:r>
              <a:rPr lang="en-GB" dirty="0" smtClean="0"/>
              <a:t>Operational </a:t>
            </a:r>
            <a:r>
              <a:rPr lang="en-GB" dirty="0"/>
              <a:t>feasibility, timeliness and potential for revision</a:t>
            </a:r>
            <a:endParaRPr lang="en-GB" dirty="0" smtClean="0"/>
          </a:p>
          <a:p>
            <a:pPr lvl="1"/>
            <a:endParaRPr lang="en-GB" dirty="0" smtClean="0"/>
          </a:p>
        </p:txBody>
      </p:sp>
    </p:spTree>
    <p:extLst>
      <p:ext uri="{BB962C8B-B14F-4D97-AF65-F5344CB8AC3E}">
        <p14:creationId xmlns:p14="http://schemas.microsoft.com/office/powerpoint/2010/main" val="11144225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Quality criteria</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For the portfolio of indicators (Atkinson et al., 2002):</a:t>
            </a:r>
          </a:p>
          <a:p>
            <a:pPr>
              <a:spcBef>
                <a:spcPts val="1800"/>
              </a:spcBef>
              <a:spcAft>
                <a:spcPts val="1200"/>
              </a:spcAft>
            </a:pPr>
            <a:r>
              <a:rPr lang="en-GB" dirty="0" smtClean="0"/>
              <a:t>Balance </a:t>
            </a:r>
            <a:r>
              <a:rPr lang="en-GB" dirty="0"/>
              <a:t>across different </a:t>
            </a:r>
            <a:r>
              <a:rPr lang="en-GB" dirty="0" smtClean="0"/>
              <a:t>dimensions (and be comprehensive but selective rather than exhaustive)</a:t>
            </a:r>
          </a:p>
          <a:p>
            <a:pPr>
              <a:spcBef>
                <a:spcPts val="1800"/>
              </a:spcBef>
              <a:spcAft>
                <a:spcPts val="1200"/>
              </a:spcAft>
            </a:pPr>
            <a:r>
              <a:rPr lang="en-GB" dirty="0" smtClean="0"/>
              <a:t>Mutual consistency of indicators &amp; proportionate weight of indicators</a:t>
            </a:r>
          </a:p>
          <a:p>
            <a:pPr>
              <a:spcBef>
                <a:spcPts val="1800"/>
              </a:spcBef>
              <a:spcAft>
                <a:spcPts val="1200"/>
              </a:spcAft>
            </a:pPr>
            <a:r>
              <a:rPr lang="en-GB" dirty="0" smtClean="0"/>
              <a:t>Transparency and accessibility</a:t>
            </a:r>
            <a:endParaRPr lang="en-GB" dirty="0"/>
          </a:p>
        </p:txBody>
      </p:sp>
    </p:spTree>
    <p:extLst>
      <p:ext uri="{BB962C8B-B14F-4D97-AF65-F5344CB8AC3E}">
        <p14:creationId xmlns:p14="http://schemas.microsoft.com/office/powerpoint/2010/main" val="612045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Part 3: Challenges of social indicators based on survey data</a:t>
            </a:r>
          </a:p>
        </p:txBody>
      </p:sp>
      <p:sp>
        <p:nvSpPr>
          <p:cNvPr id="3" name="Content Placeholder 2"/>
          <p:cNvSpPr>
            <a:spLocks noGrp="1"/>
          </p:cNvSpPr>
          <p:nvPr>
            <p:ph idx="1"/>
          </p:nvPr>
        </p:nvSpPr>
        <p:spPr>
          <a:xfrm>
            <a:off x="179512" y="6381328"/>
            <a:ext cx="8229600" cy="392907"/>
          </a:xfrm>
        </p:spPr>
        <p:txBody>
          <a:bodyPr>
            <a:normAutofit fontScale="70000" lnSpcReduction="20000"/>
          </a:bodyPr>
          <a:lstStyle/>
          <a:p>
            <a:r>
              <a:rPr lang="en-GB" dirty="0" smtClean="0"/>
              <a:t>Source: Groves et al. (2004: 39)</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519619"/>
            <a:ext cx="5256584" cy="477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87923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0500" y="2060848"/>
            <a:ext cx="2818656" cy="4602013"/>
          </a:xfrm>
        </p:spPr>
        <p:txBody>
          <a:bodyPr>
            <a:normAutofit/>
          </a:bodyPr>
          <a:lstStyle/>
          <a:p>
            <a:pPr marL="0" indent="0">
              <a:buNone/>
            </a:pPr>
            <a:r>
              <a:rPr lang="en-GB" dirty="0" smtClean="0"/>
              <a:t> random vs. non-random errors (bias)</a:t>
            </a:r>
          </a:p>
          <a:p>
            <a:pPr marL="0" indent="0">
              <a:buNone/>
            </a:pPr>
            <a:endParaRPr lang="en-GB" dirty="0"/>
          </a:p>
          <a:p>
            <a:pPr marL="0" indent="0">
              <a:buNone/>
            </a:pPr>
            <a:r>
              <a:rPr lang="en-GB" dirty="0" smtClean="0"/>
              <a:t>Groves et al. (2004: 48)</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8703"/>
            <a:ext cx="5688632" cy="6806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61362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Crash course statistics: the sampling variance</a:t>
            </a:r>
            <a:endParaRPr lang="en-GB" dirty="0"/>
          </a:p>
        </p:txBody>
      </p:sp>
      <p:sp>
        <p:nvSpPr>
          <p:cNvPr id="3" name="Content Placeholder 2"/>
          <p:cNvSpPr>
            <a:spLocks noGrp="1"/>
          </p:cNvSpPr>
          <p:nvPr>
            <p:ph idx="1"/>
          </p:nvPr>
        </p:nvSpPr>
        <p:spPr/>
        <p:txBody>
          <a:bodyPr/>
          <a:lstStyle/>
          <a:p>
            <a:endParaRPr lang="en-GB" dirty="0" smtClean="0"/>
          </a:p>
          <a:p>
            <a:r>
              <a:rPr lang="en-GB" dirty="0" smtClean="0"/>
              <a:t>Some things that should be known to everyone producing or interpreting a sample estimate, but are not always taught in statistics courses…</a:t>
            </a:r>
            <a:endParaRPr lang="en-GB" dirty="0"/>
          </a:p>
        </p:txBody>
      </p:sp>
    </p:spTree>
    <p:extLst>
      <p:ext uri="{BB962C8B-B14F-4D97-AF65-F5344CB8AC3E}">
        <p14:creationId xmlns:p14="http://schemas.microsoft.com/office/powerpoint/2010/main" val="6966814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98209"/>
            <a:ext cx="9362609" cy="7055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60515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863" t="19220" r="46611" b="1193"/>
          <a:stretch/>
        </p:blipFill>
        <p:spPr bwMode="auto">
          <a:xfrm>
            <a:off x="-108520" y="-3267724"/>
            <a:ext cx="9433048" cy="10770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5616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9645" t="19224" r="50461" b="29435"/>
          <a:stretch/>
        </p:blipFill>
        <p:spPr bwMode="auto">
          <a:xfrm>
            <a:off x="-108520" y="-8812360"/>
            <a:ext cx="9433048" cy="1625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97954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799" y="0"/>
            <a:ext cx="10515598"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890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550" y="-34434"/>
            <a:ext cx="10640150" cy="6919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22454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72616" y="-243408"/>
            <a:ext cx="11084130" cy="8352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35972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732326" y="4293096"/>
            <a:ext cx="8072438" cy="1285875"/>
          </a:xfrm>
          <a:prstGeom prst="roundRect">
            <a:avLst/>
          </a:prstGeom>
          <a:solidFill>
            <a:schemeClr val="accent3">
              <a:lumMod val="40000"/>
              <a:lumOff val="60000"/>
            </a:schemeClr>
          </a:solidFill>
          <a:ln w="9525" cap="flat" cmpd="sng" algn="ctr">
            <a:solidFill>
              <a:schemeClr val="tx1"/>
            </a:solidFill>
            <a:prstDash val="solid"/>
            <a:round/>
            <a:headEnd type="none" w="med" len="med"/>
            <a:tailEnd type="none" w="med" len="med"/>
          </a:ln>
          <a:effectLst/>
        </p:spPr>
        <p:txBody>
          <a:bodyPr/>
          <a:lstStyle/>
          <a:p>
            <a:pPr eaLnBrk="0" hangingPunct="0">
              <a:defRPr/>
            </a:pPr>
            <a:endParaRPr lang="en-GB" sz="2400" baseline="-25000">
              <a:latin typeface="Times New Roman" pitchFamily="18" charset="0"/>
            </a:endParaRPr>
          </a:p>
        </p:txBody>
      </p:sp>
      <p:sp>
        <p:nvSpPr>
          <p:cNvPr id="6147" name="Title 1"/>
          <p:cNvSpPr>
            <a:spLocks noGrp="1"/>
          </p:cNvSpPr>
          <p:nvPr>
            <p:ph type="title"/>
          </p:nvPr>
        </p:nvSpPr>
        <p:spPr/>
        <p:txBody>
          <a:bodyPr/>
          <a:lstStyle/>
          <a:p>
            <a:r>
              <a:rPr lang="nl-BE" dirty="0" smtClean="0"/>
              <a:t>Basic </a:t>
            </a:r>
            <a:r>
              <a:rPr lang="nl-BE" dirty="0" err="1" smtClean="0"/>
              <a:t>idea</a:t>
            </a:r>
            <a:endParaRPr lang="nl-BE" dirty="0" smtClean="0"/>
          </a:p>
        </p:txBody>
      </p:sp>
      <p:sp>
        <p:nvSpPr>
          <p:cNvPr id="10243" name="Content Placeholder 2"/>
          <p:cNvSpPr>
            <a:spLocks noGrp="1"/>
          </p:cNvSpPr>
          <p:nvPr>
            <p:ph idx="1"/>
          </p:nvPr>
        </p:nvSpPr>
        <p:spPr/>
        <p:txBody>
          <a:bodyPr/>
          <a:lstStyle/>
          <a:p>
            <a:pPr>
              <a:buFontTx/>
              <a:buNone/>
            </a:pPr>
            <a:endParaRPr lang="nl-BE" dirty="0" smtClean="0"/>
          </a:p>
          <a:p>
            <a:r>
              <a:rPr lang="nl-BE" dirty="0" err="1" smtClean="0"/>
              <a:t>Statistics</a:t>
            </a:r>
            <a:r>
              <a:rPr lang="nl-BE" dirty="0" smtClean="0"/>
              <a:t> are a </a:t>
            </a:r>
            <a:r>
              <a:rPr lang="nl-BE" dirty="0" err="1" smtClean="0"/>
              <a:t>powerful</a:t>
            </a:r>
            <a:r>
              <a:rPr lang="nl-BE" dirty="0" smtClean="0"/>
              <a:t> tool</a:t>
            </a:r>
          </a:p>
          <a:p>
            <a:pPr lvl="1"/>
            <a:r>
              <a:rPr lang="nl-BE" dirty="0" err="1" smtClean="0"/>
              <a:t>Need</a:t>
            </a:r>
            <a:r>
              <a:rPr lang="nl-BE" dirty="0" smtClean="0"/>
              <a:t> </a:t>
            </a:r>
            <a:r>
              <a:rPr lang="nl-BE" dirty="0" err="1" smtClean="0"/>
              <a:t>limited</a:t>
            </a:r>
            <a:r>
              <a:rPr lang="nl-BE" dirty="0" smtClean="0"/>
              <a:t> </a:t>
            </a:r>
            <a:r>
              <a:rPr lang="nl-BE" dirty="0" err="1" smtClean="0"/>
              <a:t>number</a:t>
            </a:r>
            <a:r>
              <a:rPr lang="nl-BE" dirty="0" smtClean="0"/>
              <a:t> of </a:t>
            </a:r>
            <a:r>
              <a:rPr lang="nl-BE" dirty="0" err="1" smtClean="0"/>
              <a:t>observations</a:t>
            </a:r>
            <a:endParaRPr lang="nl-BE" dirty="0" smtClean="0"/>
          </a:p>
          <a:p>
            <a:pPr lvl="1"/>
            <a:r>
              <a:rPr lang="nl-BE" dirty="0" smtClean="0"/>
              <a:t>Point </a:t>
            </a:r>
            <a:r>
              <a:rPr lang="nl-BE" dirty="0" err="1" smtClean="0"/>
              <a:t>estimate</a:t>
            </a:r>
            <a:r>
              <a:rPr lang="nl-BE" dirty="0" smtClean="0"/>
              <a:t> </a:t>
            </a:r>
            <a:r>
              <a:rPr lang="nl-BE" i="1" dirty="0" smtClean="0"/>
              <a:t>and </a:t>
            </a:r>
            <a:r>
              <a:rPr lang="nl-BE" dirty="0" err="1" smtClean="0"/>
              <a:t>estimate</a:t>
            </a:r>
            <a:r>
              <a:rPr lang="nl-BE" dirty="0" smtClean="0"/>
              <a:t> of </a:t>
            </a:r>
            <a:r>
              <a:rPr lang="nl-BE" dirty="0" err="1" smtClean="0"/>
              <a:t>precision</a:t>
            </a:r>
            <a:endParaRPr lang="nl-BE" dirty="0" smtClean="0"/>
          </a:p>
          <a:p>
            <a:pPr lvl="1"/>
            <a:endParaRPr lang="nl-BE" dirty="0" smtClean="0"/>
          </a:p>
          <a:p>
            <a:pPr lvl="1"/>
            <a:endParaRPr lang="nl-BE" sz="1000" dirty="0" smtClean="0"/>
          </a:p>
          <a:p>
            <a:pPr lvl="1">
              <a:buFontTx/>
              <a:buNone/>
            </a:pPr>
            <a:r>
              <a:rPr lang="nl-BE" dirty="0" err="1" smtClean="0">
                <a:solidFill>
                  <a:schemeClr val="tx1"/>
                </a:solidFill>
              </a:rPr>
              <a:t>However</a:t>
            </a:r>
            <a:r>
              <a:rPr lang="nl-BE" dirty="0" smtClean="0">
                <a:solidFill>
                  <a:schemeClr val="tx1"/>
                </a:solidFill>
              </a:rPr>
              <a:t>, without </a:t>
            </a:r>
            <a:r>
              <a:rPr lang="nl-BE" dirty="0" err="1" smtClean="0">
                <a:solidFill>
                  <a:schemeClr val="tx1"/>
                </a:solidFill>
              </a:rPr>
              <a:t>an</a:t>
            </a:r>
            <a:r>
              <a:rPr lang="nl-BE" dirty="0" smtClean="0">
                <a:solidFill>
                  <a:schemeClr val="tx1"/>
                </a:solidFill>
              </a:rPr>
              <a:t> </a:t>
            </a:r>
            <a:r>
              <a:rPr lang="nl-BE" dirty="0" err="1" smtClean="0">
                <a:solidFill>
                  <a:schemeClr val="tx1"/>
                </a:solidFill>
              </a:rPr>
              <a:t>estimate</a:t>
            </a:r>
            <a:r>
              <a:rPr lang="nl-BE" dirty="0" smtClean="0">
                <a:solidFill>
                  <a:schemeClr val="tx1"/>
                </a:solidFill>
              </a:rPr>
              <a:t> of </a:t>
            </a:r>
            <a:r>
              <a:rPr lang="nl-BE" dirty="0" err="1" smtClean="0">
                <a:solidFill>
                  <a:schemeClr val="tx1"/>
                </a:solidFill>
              </a:rPr>
              <a:t>its</a:t>
            </a:r>
            <a:r>
              <a:rPr lang="nl-BE" dirty="0" smtClean="0">
                <a:solidFill>
                  <a:schemeClr val="tx1"/>
                </a:solidFill>
              </a:rPr>
              <a:t> </a:t>
            </a:r>
            <a:r>
              <a:rPr lang="nl-BE" dirty="0" err="1" smtClean="0">
                <a:solidFill>
                  <a:schemeClr val="tx1"/>
                </a:solidFill>
              </a:rPr>
              <a:t>precision</a:t>
            </a:r>
            <a:r>
              <a:rPr lang="nl-BE" dirty="0" smtClean="0">
                <a:solidFill>
                  <a:schemeClr val="tx1"/>
                </a:solidFill>
              </a:rPr>
              <a:t>, a point </a:t>
            </a:r>
            <a:r>
              <a:rPr lang="nl-BE" dirty="0" err="1" smtClean="0">
                <a:solidFill>
                  <a:schemeClr val="tx1"/>
                </a:solidFill>
              </a:rPr>
              <a:t>estimate</a:t>
            </a:r>
            <a:r>
              <a:rPr lang="nl-BE" dirty="0" smtClean="0">
                <a:solidFill>
                  <a:schemeClr val="tx1"/>
                </a:solidFill>
              </a:rPr>
              <a:t> is </a:t>
            </a:r>
            <a:r>
              <a:rPr lang="nl-BE" dirty="0" err="1" smtClean="0">
                <a:solidFill>
                  <a:schemeClr val="tx1"/>
                </a:solidFill>
              </a:rPr>
              <a:t>pointless</a:t>
            </a:r>
            <a:r>
              <a:rPr lang="nl-BE" dirty="0" smtClean="0">
                <a:solidFill>
                  <a:schemeClr val="tx1"/>
                </a:solidFill>
              </a:rPr>
              <a:t>!</a:t>
            </a:r>
          </a:p>
          <a:p>
            <a:endParaRPr lang="nl-BE" dirty="0" smtClean="0"/>
          </a:p>
        </p:txBody>
      </p:sp>
    </p:spTree>
    <p:extLst>
      <p:ext uri="{BB962C8B-B14F-4D97-AF65-F5344CB8AC3E}">
        <p14:creationId xmlns:p14="http://schemas.microsoft.com/office/powerpoint/2010/main" val="6993037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smtClean="0"/>
              <a:t>Key Messages</a:t>
            </a:r>
          </a:p>
        </p:txBody>
      </p:sp>
      <p:sp>
        <p:nvSpPr>
          <p:cNvPr id="3" name="Content Placeholder 2"/>
          <p:cNvSpPr>
            <a:spLocks noGrp="1"/>
          </p:cNvSpPr>
          <p:nvPr>
            <p:ph idx="1"/>
          </p:nvPr>
        </p:nvSpPr>
        <p:spPr/>
        <p:txBody>
          <a:bodyPr>
            <a:normAutofit/>
          </a:bodyPr>
          <a:lstStyle/>
          <a:p>
            <a:pPr marL="457200" indent="-457200">
              <a:buFont typeface="Verdana" pitchFamily="34" charset="0"/>
              <a:buAutoNum type="arabicPeriod"/>
            </a:pPr>
            <a:r>
              <a:rPr lang="en-GB" sz="2400" dirty="0" smtClean="0"/>
              <a:t>If estimates are based on samples -&gt; estimate and report SEs, CIs &amp; p-values</a:t>
            </a:r>
          </a:p>
          <a:p>
            <a:pPr marL="457200" indent="-457200">
              <a:buFont typeface="Verdana" pitchFamily="34" charset="0"/>
              <a:buAutoNum type="arabicPeriod"/>
            </a:pPr>
            <a:endParaRPr lang="en-GB" sz="2400" dirty="0" smtClean="0"/>
          </a:p>
          <a:p>
            <a:pPr marL="457200" indent="-457200">
              <a:buFont typeface="Verdana" pitchFamily="34" charset="0"/>
              <a:buAutoNum type="arabicPeriod"/>
            </a:pPr>
            <a:r>
              <a:rPr lang="en-GB" sz="2400" dirty="0" smtClean="0"/>
              <a:t>Always take as much as possible account of sample design when estimating SEs, CIs &amp; p-values</a:t>
            </a:r>
          </a:p>
          <a:p>
            <a:pPr marL="457200" indent="-457200">
              <a:buFont typeface="Verdana" pitchFamily="34" charset="0"/>
              <a:buAutoNum type="arabicPeriod"/>
            </a:pPr>
            <a:endParaRPr lang="en-GB" sz="2400" dirty="0" smtClean="0"/>
          </a:p>
          <a:p>
            <a:pPr marL="457200" indent="-457200">
              <a:buFont typeface="Verdana" pitchFamily="34" charset="0"/>
              <a:buAutoNum type="arabicPeriod"/>
            </a:pPr>
            <a:r>
              <a:rPr lang="en-GB" sz="2400" dirty="0" smtClean="0"/>
              <a:t>Never delete observations from the dataset</a:t>
            </a:r>
          </a:p>
          <a:p>
            <a:pPr marL="457200" indent="-457200">
              <a:buFont typeface="Verdana" pitchFamily="34" charset="0"/>
              <a:buAutoNum type="arabicPeriod"/>
            </a:pPr>
            <a:endParaRPr lang="en-GB" sz="2400" dirty="0" smtClean="0"/>
          </a:p>
          <a:p>
            <a:pPr marL="457200" indent="-457200">
              <a:buFont typeface="Verdana" pitchFamily="34" charset="0"/>
              <a:buAutoNum type="arabicPeriod"/>
            </a:pPr>
            <a:r>
              <a:rPr lang="en-GB" sz="2400" dirty="0" smtClean="0"/>
              <a:t>Never simply compare confidence intervals</a:t>
            </a:r>
          </a:p>
        </p:txBody>
      </p:sp>
    </p:spTree>
    <p:extLst>
      <p:ext uri="{BB962C8B-B14F-4D97-AF65-F5344CB8AC3E}">
        <p14:creationId xmlns:p14="http://schemas.microsoft.com/office/powerpoint/2010/main" val="25233851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nl-BE" smtClean="0"/>
              <a:t>Overview</a:t>
            </a:r>
            <a:endParaRPr lang="en-US" smtClean="0"/>
          </a:p>
        </p:txBody>
      </p:sp>
      <p:sp>
        <p:nvSpPr>
          <p:cNvPr id="5123" name="Content Placeholder 2"/>
          <p:cNvSpPr>
            <a:spLocks noGrp="1"/>
          </p:cNvSpPr>
          <p:nvPr>
            <p:ph idx="1"/>
          </p:nvPr>
        </p:nvSpPr>
        <p:spPr>
          <a:xfrm>
            <a:off x="1165671" y="1674787"/>
            <a:ext cx="7870825" cy="3554413"/>
          </a:xfrm>
        </p:spPr>
        <p:txBody>
          <a:bodyPr>
            <a:normAutofit/>
          </a:bodyPr>
          <a:lstStyle/>
          <a:p>
            <a:pPr marL="457200" indent="-457200" eaLnBrk="1" hangingPunct="1">
              <a:lnSpc>
                <a:spcPct val="150000"/>
              </a:lnSpc>
              <a:buFont typeface="Verdana" pitchFamily="34" charset="0"/>
              <a:buAutoNum type="arabicPeriod"/>
            </a:pPr>
            <a:r>
              <a:rPr lang="nl-BE" sz="2400" dirty="0" smtClean="0"/>
              <a:t>The 4 big </a:t>
            </a:r>
            <a:r>
              <a:rPr lang="nl-BE" sz="2400" dirty="0" err="1" smtClean="0"/>
              <a:t>determinants</a:t>
            </a:r>
            <a:r>
              <a:rPr lang="nl-BE" sz="2400" dirty="0" smtClean="0"/>
              <a:t> of the sampling </a:t>
            </a:r>
            <a:r>
              <a:rPr lang="nl-BE" sz="2400" dirty="0" err="1" smtClean="0"/>
              <a:t>variance</a:t>
            </a:r>
            <a:endParaRPr lang="nl-BE" sz="2400" dirty="0" smtClean="0"/>
          </a:p>
          <a:p>
            <a:pPr marL="457200" indent="-457200" eaLnBrk="1" hangingPunct="1">
              <a:lnSpc>
                <a:spcPct val="150000"/>
              </a:lnSpc>
              <a:buFont typeface="Verdana" pitchFamily="34" charset="0"/>
              <a:buAutoNum type="arabicPeriod"/>
            </a:pPr>
            <a:r>
              <a:rPr lang="nl-BE" sz="2400" dirty="0" smtClean="0"/>
              <a:t>(The ultimate cluster </a:t>
            </a:r>
            <a:r>
              <a:rPr lang="nl-BE" sz="2400" dirty="0" err="1" smtClean="0"/>
              <a:t>method</a:t>
            </a:r>
            <a:r>
              <a:rPr lang="nl-BE" sz="2400" dirty="0" smtClean="0"/>
              <a:t>)</a:t>
            </a:r>
          </a:p>
          <a:p>
            <a:pPr marL="457200" indent="-457200" eaLnBrk="1" hangingPunct="1">
              <a:lnSpc>
                <a:spcPct val="150000"/>
              </a:lnSpc>
              <a:buFont typeface="Verdana" pitchFamily="34" charset="0"/>
              <a:buAutoNum type="arabicPeriod"/>
            </a:pPr>
            <a:r>
              <a:rPr lang="nl-BE" sz="2400" dirty="0" err="1" smtClean="0"/>
              <a:t>Analysing</a:t>
            </a:r>
            <a:r>
              <a:rPr lang="nl-BE" sz="2400" dirty="0" smtClean="0"/>
              <a:t> </a:t>
            </a:r>
            <a:r>
              <a:rPr lang="nl-BE" sz="2400" dirty="0" err="1" smtClean="0"/>
              <a:t>subpopulations</a:t>
            </a:r>
            <a:endParaRPr lang="nl-BE" sz="2400" dirty="0" smtClean="0"/>
          </a:p>
          <a:p>
            <a:pPr marL="457200" indent="-457200" eaLnBrk="1" hangingPunct="1">
              <a:lnSpc>
                <a:spcPct val="150000"/>
              </a:lnSpc>
              <a:buFont typeface="Verdana" pitchFamily="34" charset="0"/>
              <a:buAutoNum type="arabicPeriod"/>
            </a:pPr>
            <a:r>
              <a:rPr lang="nl-BE" sz="2400" dirty="0" err="1" smtClean="0"/>
              <a:t>Comparing</a:t>
            </a:r>
            <a:r>
              <a:rPr lang="nl-BE" sz="2400" dirty="0" smtClean="0"/>
              <a:t> point </a:t>
            </a:r>
            <a:r>
              <a:rPr lang="nl-BE" sz="2400" dirty="0" err="1" smtClean="0"/>
              <a:t>estimates</a:t>
            </a:r>
            <a:endParaRPr lang="nl-BE" sz="2400" dirty="0" smtClean="0"/>
          </a:p>
          <a:p>
            <a:pPr marL="457200" indent="-457200" eaLnBrk="1" hangingPunct="1">
              <a:lnSpc>
                <a:spcPct val="150000"/>
              </a:lnSpc>
              <a:buFont typeface="Verdana" pitchFamily="34" charset="0"/>
              <a:buAutoNum type="arabicPeriod"/>
            </a:pPr>
            <a:r>
              <a:rPr lang="nl-BE" sz="2400" dirty="0" err="1" smtClean="0"/>
              <a:t>Conclusion</a:t>
            </a:r>
            <a:endParaRPr lang="nl-BE" sz="2400" dirty="0" smtClean="0"/>
          </a:p>
          <a:p>
            <a:pPr marL="457200" indent="-457200" eaLnBrk="1" hangingPunct="1">
              <a:lnSpc>
                <a:spcPct val="150000"/>
              </a:lnSpc>
            </a:pPr>
            <a:endParaRPr lang="en-US" sz="2200" dirty="0" smtClean="0"/>
          </a:p>
        </p:txBody>
      </p:sp>
    </p:spTree>
    <p:extLst>
      <p:ext uri="{BB962C8B-B14F-4D97-AF65-F5344CB8AC3E}">
        <p14:creationId xmlns:p14="http://schemas.microsoft.com/office/powerpoint/2010/main" val="28375708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nl-BE" dirty="0" smtClean="0"/>
              <a:t>1. Sampling </a:t>
            </a:r>
            <a:r>
              <a:rPr lang="nl-BE" dirty="0" err="1" smtClean="0"/>
              <a:t>variance</a:t>
            </a:r>
            <a:endParaRPr lang="en-US" dirty="0" smtClean="0"/>
          </a:p>
        </p:txBody>
      </p:sp>
      <p:sp>
        <p:nvSpPr>
          <p:cNvPr id="9219" name="Content Placeholder 2"/>
          <p:cNvSpPr>
            <a:spLocks noGrp="1"/>
          </p:cNvSpPr>
          <p:nvPr>
            <p:ph idx="1"/>
          </p:nvPr>
        </p:nvSpPr>
        <p:spPr/>
        <p:txBody>
          <a:bodyPr/>
          <a:lstStyle/>
          <a:p>
            <a:pPr marL="457200" indent="-457200" eaLnBrk="1" hangingPunct="1"/>
            <a:r>
              <a:rPr lang="en-US" sz="2000" dirty="0" smtClean="0"/>
              <a:t>Sampling variance = </a:t>
            </a:r>
          </a:p>
          <a:p>
            <a:pPr marL="857250" lvl="1" indent="-457200" eaLnBrk="1" hangingPunct="1"/>
            <a:endParaRPr lang="en-US" sz="1700" dirty="0" smtClean="0"/>
          </a:p>
          <a:p>
            <a:pPr marL="857250" lvl="1" indent="-457200" eaLnBrk="1" hangingPunct="1"/>
            <a:r>
              <a:rPr lang="en-US" sz="1900" dirty="0" smtClean="0"/>
              <a:t>variance of a survey statistic between </a:t>
            </a:r>
            <a:r>
              <a:rPr lang="en-US" sz="1900" u="sng" dirty="0" smtClean="0"/>
              <a:t>independent, identical samples of the same population</a:t>
            </a:r>
            <a:r>
              <a:rPr lang="en-US" sz="1900" dirty="0" smtClean="0"/>
              <a:t>, i.e. the variance of a sampling distribution</a:t>
            </a:r>
          </a:p>
          <a:p>
            <a:pPr marL="457200" indent="-457200" eaLnBrk="1" hangingPunct="1"/>
            <a:endParaRPr lang="en-US" sz="2000" dirty="0" smtClean="0"/>
          </a:p>
          <a:p>
            <a:pPr marL="457200" indent="-457200" eaLnBrk="1" hangingPunct="1"/>
            <a:r>
              <a:rPr lang="en-US" sz="2000" dirty="0" smtClean="0"/>
              <a:t>Standard error = (sampling variance)^0.5</a:t>
            </a:r>
          </a:p>
          <a:p>
            <a:pPr marL="457200" indent="-457200" eaLnBrk="1" hangingPunct="1"/>
            <a:endParaRPr lang="en-US" sz="2000" dirty="0" smtClean="0"/>
          </a:p>
          <a:p>
            <a:pPr marL="457200" indent="-457200" eaLnBrk="1" hangingPunct="1"/>
            <a:r>
              <a:rPr lang="en-US" sz="2000" dirty="0" smtClean="0"/>
              <a:t>In the absence of bias, the lower the variance, the more precise the point estimate will be</a:t>
            </a:r>
          </a:p>
        </p:txBody>
      </p:sp>
    </p:spTree>
    <p:extLst>
      <p:ext uri="{BB962C8B-B14F-4D97-AF65-F5344CB8AC3E}">
        <p14:creationId xmlns:p14="http://schemas.microsoft.com/office/powerpoint/2010/main" val="28598607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dirty="0" smtClean="0"/>
              <a:t>1. Sampling variance</a:t>
            </a:r>
          </a:p>
        </p:txBody>
      </p:sp>
      <p:sp>
        <p:nvSpPr>
          <p:cNvPr id="3" name="Content Placeholder 2"/>
          <p:cNvSpPr>
            <a:spLocks noGrp="1"/>
          </p:cNvSpPr>
          <p:nvPr>
            <p:ph idx="1"/>
          </p:nvPr>
        </p:nvSpPr>
        <p:spPr/>
        <p:txBody>
          <a:bodyPr/>
          <a:lstStyle/>
          <a:p>
            <a:r>
              <a:rPr lang="en-GB" dirty="0" smtClean="0"/>
              <a:t>Determinants</a:t>
            </a:r>
          </a:p>
          <a:p>
            <a:pPr lvl="1"/>
            <a:r>
              <a:rPr lang="en-GB" dirty="0" smtClean="0"/>
              <a:t>Shape of population distribution + </a:t>
            </a:r>
            <a:r>
              <a:rPr lang="en-GB" u="sng" dirty="0" smtClean="0"/>
              <a:t>everything from drawing the sample to calculation</a:t>
            </a:r>
            <a:r>
              <a:rPr lang="en-GB" dirty="0" smtClean="0"/>
              <a:t> and level of the point estimate</a:t>
            </a:r>
          </a:p>
          <a:p>
            <a:pPr lvl="1"/>
            <a:endParaRPr lang="en-GB" dirty="0" smtClean="0"/>
          </a:p>
          <a:p>
            <a:r>
              <a:rPr lang="en-GB" dirty="0" smtClean="0"/>
              <a:t>4 big components:</a:t>
            </a:r>
          </a:p>
          <a:p>
            <a:pPr lvl="1"/>
            <a:r>
              <a:rPr lang="en-GB" sz="2000" dirty="0" smtClean="0"/>
              <a:t>Sample design</a:t>
            </a:r>
          </a:p>
          <a:p>
            <a:pPr lvl="1"/>
            <a:r>
              <a:rPr lang="en-GB" sz="2000" dirty="0" smtClean="0"/>
              <a:t>Weighting</a:t>
            </a:r>
          </a:p>
          <a:p>
            <a:pPr lvl="1"/>
            <a:r>
              <a:rPr lang="en-GB" sz="2000" dirty="0" smtClean="0"/>
              <a:t>Imputation</a:t>
            </a:r>
          </a:p>
          <a:p>
            <a:pPr lvl="1"/>
            <a:r>
              <a:rPr lang="en-GB" sz="2000" dirty="0" smtClean="0"/>
              <a:t>Characteristics of statistic of interest</a:t>
            </a:r>
          </a:p>
        </p:txBody>
      </p:sp>
    </p:spTree>
    <p:extLst>
      <p:ext uri="{BB962C8B-B14F-4D97-AF65-F5344CB8AC3E}">
        <p14:creationId xmlns:p14="http://schemas.microsoft.com/office/powerpoint/2010/main" val="11493225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842600" y="-99392"/>
            <a:ext cx="8229600" cy="1143000"/>
          </a:xfrm>
        </p:spPr>
        <p:txBody>
          <a:bodyPr/>
          <a:lstStyle/>
          <a:p>
            <a:pPr eaLnBrk="1" hangingPunct="1"/>
            <a:r>
              <a:rPr lang="nl-BE" sz="3000" dirty="0" smtClean="0"/>
              <a:t>1. Sampling </a:t>
            </a:r>
            <a:r>
              <a:rPr lang="nl-BE" sz="3000" dirty="0" err="1" smtClean="0"/>
              <a:t>variance</a:t>
            </a:r>
            <a:r>
              <a:rPr lang="nl-BE" sz="3000" dirty="0" smtClean="0"/>
              <a:t/>
            </a:r>
            <a:br>
              <a:rPr lang="nl-BE" sz="3000" dirty="0" smtClean="0"/>
            </a:br>
            <a:r>
              <a:rPr lang="nl-BE" sz="3000" dirty="0" smtClean="0"/>
              <a:t>Sample design</a:t>
            </a:r>
            <a:endParaRPr lang="en-US" sz="3000" dirty="0" smtClean="0"/>
          </a:p>
        </p:txBody>
      </p:sp>
      <p:sp>
        <p:nvSpPr>
          <p:cNvPr id="15363" name="Content Placeholder 2"/>
          <p:cNvSpPr>
            <a:spLocks noGrp="1"/>
          </p:cNvSpPr>
          <p:nvPr>
            <p:ph idx="1"/>
          </p:nvPr>
        </p:nvSpPr>
        <p:spPr/>
        <p:txBody>
          <a:bodyPr/>
          <a:lstStyle/>
          <a:p>
            <a:pPr marL="457200" indent="-457200" eaLnBrk="1" hangingPunct="1">
              <a:lnSpc>
                <a:spcPct val="150000"/>
              </a:lnSpc>
            </a:pPr>
            <a:r>
              <a:rPr lang="en-US" sz="2400" dirty="0" smtClean="0"/>
              <a:t>Simple random sample</a:t>
            </a:r>
          </a:p>
          <a:p>
            <a:pPr marL="857250" lvl="1" indent="-457200" eaLnBrk="1" hangingPunct="1">
              <a:lnSpc>
                <a:spcPct val="150000"/>
              </a:lnSpc>
            </a:pPr>
            <a:endParaRPr lang="en-US" sz="1800" dirty="0" smtClean="0"/>
          </a:p>
          <a:p>
            <a:pPr marL="457200" indent="-457200" eaLnBrk="1" hangingPunct="1">
              <a:lnSpc>
                <a:spcPct val="150000"/>
              </a:lnSpc>
            </a:pPr>
            <a:r>
              <a:rPr lang="en-US" sz="2400" dirty="0" smtClean="0"/>
              <a:t>Complex samples</a:t>
            </a:r>
          </a:p>
          <a:p>
            <a:pPr marL="857250" lvl="1" indent="-457200" eaLnBrk="1" hangingPunct="1">
              <a:lnSpc>
                <a:spcPct val="150000"/>
              </a:lnSpc>
            </a:pPr>
            <a:r>
              <a:rPr lang="en-US" sz="1800" dirty="0" smtClean="0"/>
              <a:t>Stratification</a:t>
            </a:r>
          </a:p>
          <a:p>
            <a:pPr marL="857250" lvl="1" indent="-457200" eaLnBrk="1" hangingPunct="1">
              <a:lnSpc>
                <a:spcPct val="150000"/>
              </a:lnSpc>
            </a:pPr>
            <a:r>
              <a:rPr lang="en-US" sz="1800" dirty="0" smtClean="0"/>
              <a:t>Clustering </a:t>
            </a:r>
          </a:p>
          <a:p>
            <a:pPr marL="857250" lvl="1" indent="-457200" eaLnBrk="1" hangingPunct="1">
              <a:lnSpc>
                <a:spcPct val="150000"/>
              </a:lnSpc>
            </a:pPr>
            <a:r>
              <a:rPr lang="en-US" sz="1800" dirty="0" smtClean="0"/>
              <a:t>Multiple stages of selection (PSUs, SSUs, USUs)</a:t>
            </a:r>
          </a:p>
          <a:p>
            <a:pPr marL="857250" lvl="1" indent="-457200" eaLnBrk="1" hangingPunct="1">
              <a:lnSpc>
                <a:spcPct val="150000"/>
              </a:lnSpc>
            </a:pPr>
            <a:r>
              <a:rPr lang="en-US" sz="1800" dirty="0" smtClean="0"/>
              <a:t>(un)equal probabilities of selection</a:t>
            </a:r>
          </a:p>
        </p:txBody>
      </p:sp>
    </p:spTree>
    <p:extLst>
      <p:ext uri="{BB962C8B-B14F-4D97-AF65-F5344CB8AC3E}">
        <p14:creationId xmlns:p14="http://schemas.microsoft.com/office/powerpoint/2010/main" val="13414621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842600" y="-99392"/>
            <a:ext cx="8229600" cy="1143000"/>
          </a:xfrm>
        </p:spPr>
        <p:txBody>
          <a:bodyPr/>
          <a:lstStyle/>
          <a:p>
            <a:r>
              <a:rPr lang="nl-BE" sz="3000" dirty="0" smtClean="0"/>
              <a:t>1. Sampling </a:t>
            </a:r>
            <a:r>
              <a:rPr lang="nl-BE" sz="3000" dirty="0" err="1" smtClean="0"/>
              <a:t>variance</a:t>
            </a:r>
            <a:r>
              <a:rPr lang="nl-BE" sz="3000" dirty="0" smtClean="0"/>
              <a:t/>
            </a:r>
            <a:br>
              <a:rPr lang="nl-BE" sz="3000" dirty="0" smtClean="0"/>
            </a:br>
            <a:r>
              <a:rPr lang="nl-BE" sz="3000" dirty="0" smtClean="0"/>
              <a:t>Sample design</a:t>
            </a:r>
          </a:p>
        </p:txBody>
      </p:sp>
      <p:sp>
        <p:nvSpPr>
          <p:cNvPr id="16387" name="Content Placeholder 2"/>
          <p:cNvSpPr>
            <a:spLocks noGrp="1"/>
          </p:cNvSpPr>
          <p:nvPr>
            <p:ph idx="1"/>
          </p:nvPr>
        </p:nvSpPr>
        <p:spPr/>
        <p:txBody>
          <a:bodyPr/>
          <a:lstStyle/>
          <a:p>
            <a:r>
              <a:rPr lang="nl-BE" sz="2400" b="1" dirty="0" err="1" smtClean="0"/>
              <a:t>Stratification</a:t>
            </a:r>
            <a:r>
              <a:rPr lang="nl-BE" sz="2400" b="1" dirty="0" smtClean="0"/>
              <a:t>:</a:t>
            </a:r>
            <a:endParaRPr lang="nl-BE" sz="2100" b="1" dirty="0" smtClean="0"/>
          </a:p>
          <a:p>
            <a:pPr>
              <a:buFontTx/>
              <a:buNone/>
            </a:pPr>
            <a:endParaRPr lang="nl-BE" sz="2400" dirty="0" smtClean="0"/>
          </a:p>
          <a:p>
            <a:pPr lvl="1"/>
            <a:r>
              <a:rPr lang="nl-BE" sz="2000" dirty="0" err="1" smtClean="0"/>
              <a:t>Divide</a:t>
            </a:r>
            <a:r>
              <a:rPr lang="nl-BE" sz="2000" dirty="0" smtClean="0"/>
              <a:t> </a:t>
            </a:r>
            <a:r>
              <a:rPr lang="nl-BE" sz="2000" dirty="0" err="1" smtClean="0"/>
              <a:t>population</a:t>
            </a:r>
            <a:r>
              <a:rPr lang="nl-BE" sz="2000" dirty="0" smtClean="0"/>
              <a:t> in non-</a:t>
            </a:r>
            <a:r>
              <a:rPr lang="nl-BE" sz="2000" dirty="0" err="1" smtClean="0"/>
              <a:t>intersecting</a:t>
            </a:r>
            <a:r>
              <a:rPr lang="nl-BE" sz="2000" dirty="0" smtClean="0"/>
              <a:t> </a:t>
            </a:r>
            <a:r>
              <a:rPr lang="nl-BE" sz="2000" dirty="0" err="1" smtClean="0"/>
              <a:t>groups</a:t>
            </a:r>
            <a:r>
              <a:rPr lang="nl-BE" sz="2000" dirty="0" smtClean="0"/>
              <a:t> (</a:t>
            </a:r>
            <a:r>
              <a:rPr lang="nl-BE" sz="2000" dirty="0" err="1" smtClean="0"/>
              <a:t>strata</a:t>
            </a:r>
            <a:r>
              <a:rPr lang="nl-BE" sz="2000" dirty="0" smtClean="0"/>
              <a:t>)</a:t>
            </a:r>
          </a:p>
          <a:p>
            <a:pPr lvl="1"/>
            <a:endParaRPr lang="nl-BE" sz="2000" dirty="0" smtClean="0"/>
          </a:p>
          <a:p>
            <a:pPr lvl="1"/>
            <a:r>
              <a:rPr lang="nl-BE" sz="2000" dirty="0" smtClean="0"/>
              <a:t>Independent sample in </a:t>
            </a:r>
            <a:r>
              <a:rPr lang="nl-BE" sz="2000" dirty="0" err="1" smtClean="0"/>
              <a:t>each</a:t>
            </a:r>
            <a:r>
              <a:rPr lang="nl-BE" sz="2000" dirty="0" smtClean="0"/>
              <a:t> stratum</a:t>
            </a:r>
          </a:p>
          <a:p>
            <a:pPr lvl="1"/>
            <a:endParaRPr lang="nl-BE" sz="2000" dirty="0" smtClean="0"/>
          </a:p>
          <a:p>
            <a:pPr lvl="1"/>
            <a:r>
              <a:rPr lang="nl-BE" sz="2000" dirty="0" err="1" smtClean="0"/>
              <a:t>Increases</a:t>
            </a:r>
            <a:r>
              <a:rPr lang="nl-BE" sz="2000" dirty="0" smtClean="0"/>
              <a:t> </a:t>
            </a:r>
            <a:r>
              <a:rPr lang="nl-BE" sz="2000" dirty="0" err="1" smtClean="0"/>
              <a:t>precision</a:t>
            </a:r>
            <a:r>
              <a:rPr lang="nl-BE" sz="2000" dirty="0" smtClean="0"/>
              <a:t> (</a:t>
            </a:r>
            <a:r>
              <a:rPr lang="nl-BE" sz="2000" dirty="0" err="1" smtClean="0"/>
              <a:t>representativeness</a:t>
            </a:r>
            <a:r>
              <a:rPr lang="nl-BE" sz="2000" dirty="0" smtClean="0"/>
              <a:t> more </a:t>
            </a:r>
            <a:r>
              <a:rPr lang="nl-BE" sz="2000" dirty="0" err="1" smtClean="0"/>
              <a:t>assured</a:t>
            </a:r>
            <a:r>
              <a:rPr lang="nl-BE" sz="2000" dirty="0" smtClean="0"/>
              <a:t>)</a:t>
            </a:r>
          </a:p>
          <a:p>
            <a:pPr lvl="1">
              <a:buFontTx/>
              <a:buNone/>
            </a:pPr>
            <a:endParaRPr lang="nl-BE" sz="2000" dirty="0" smtClean="0"/>
          </a:p>
          <a:p>
            <a:pPr lvl="1"/>
            <a:r>
              <a:rPr lang="nl-BE" sz="2000" dirty="0" err="1" smtClean="0"/>
              <a:t>Decreases</a:t>
            </a:r>
            <a:r>
              <a:rPr lang="nl-BE" sz="2000" dirty="0" smtClean="0"/>
              <a:t> sampling </a:t>
            </a:r>
            <a:r>
              <a:rPr lang="nl-BE" sz="2000" dirty="0" err="1" smtClean="0"/>
              <a:t>variance</a:t>
            </a:r>
            <a:r>
              <a:rPr lang="nl-BE" sz="2000" dirty="0" smtClean="0"/>
              <a:t> </a:t>
            </a:r>
            <a:r>
              <a:rPr lang="nl-BE" sz="2000" dirty="0" err="1" smtClean="0"/>
              <a:t>with</a:t>
            </a:r>
            <a:r>
              <a:rPr lang="nl-BE" sz="2000" dirty="0" smtClean="0"/>
              <a:t> </a:t>
            </a:r>
            <a:r>
              <a:rPr lang="nl-BE" sz="2000" dirty="0" err="1" smtClean="0"/>
              <a:t>between</a:t>
            </a:r>
            <a:r>
              <a:rPr lang="nl-BE" sz="2000" dirty="0" smtClean="0"/>
              <a:t>-stratum </a:t>
            </a:r>
            <a:r>
              <a:rPr lang="nl-BE" sz="2000" dirty="0" err="1" smtClean="0"/>
              <a:t>variance</a:t>
            </a:r>
            <a:endParaRPr lang="nl-BE" sz="2000" dirty="0" smtClean="0"/>
          </a:p>
          <a:p>
            <a:pPr>
              <a:buFontTx/>
              <a:buNone/>
            </a:pPr>
            <a:endParaRPr lang="nl-BE" sz="2700" dirty="0" smtClean="0"/>
          </a:p>
        </p:txBody>
      </p:sp>
    </p:spTree>
    <p:extLst>
      <p:ext uri="{BB962C8B-B14F-4D97-AF65-F5344CB8AC3E}">
        <p14:creationId xmlns:p14="http://schemas.microsoft.com/office/powerpoint/2010/main" val="41984656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842600" y="-90264"/>
            <a:ext cx="8229600" cy="1143000"/>
          </a:xfrm>
        </p:spPr>
        <p:txBody>
          <a:bodyPr/>
          <a:lstStyle/>
          <a:p>
            <a:r>
              <a:rPr lang="nl-BE" sz="3000" dirty="0" smtClean="0"/>
              <a:t>1. Sampling </a:t>
            </a:r>
            <a:r>
              <a:rPr lang="nl-BE" sz="3000" dirty="0" err="1" smtClean="0"/>
              <a:t>variance</a:t>
            </a:r>
            <a:r>
              <a:rPr lang="nl-BE" sz="3000" dirty="0" smtClean="0"/>
              <a:t/>
            </a:r>
            <a:br>
              <a:rPr lang="nl-BE" sz="3000" dirty="0" smtClean="0"/>
            </a:br>
            <a:r>
              <a:rPr lang="nl-BE" sz="3000" dirty="0" smtClean="0"/>
              <a:t>Sample design</a:t>
            </a:r>
          </a:p>
        </p:txBody>
      </p:sp>
      <p:sp>
        <p:nvSpPr>
          <p:cNvPr id="17411" name="Content Placeholder 2"/>
          <p:cNvSpPr>
            <a:spLocks noGrp="1"/>
          </p:cNvSpPr>
          <p:nvPr>
            <p:ph idx="1"/>
          </p:nvPr>
        </p:nvSpPr>
        <p:spPr>
          <a:xfrm>
            <a:off x="611560" y="1340768"/>
            <a:ext cx="7870825" cy="4608512"/>
          </a:xfrm>
        </p:spPr>
        <p:txBody>
          <a:bodyPr>
            <a:normAutofit fontScale="92500"/>
          </a:bodyPr>
          <a:lstStyle/>
          <a:p>
            <a:r>
              <a:rPr lang="nl-BE" sz="2400" b="1" dirty="0" smtClean="0"/>
              <a:t>Clustering:</a:t>
            </a:r>
          </a:p>
          <a:p>
            <a:pPr lvl="1"/>
            <a:r>
              <a:rPr lang="nl-BE" sz="2200" dirty="0" err="1" smtClean="0"/>
              <a:t>Within</a:t>
            </a:r>
            <a:r>
              <a:rPr lang="nl-BE" sz="2200" dirty="0" smtClean="0"/>
              <a:t> </a:t>
            </a:r>
            <a:r>
              <a:rPr lang="nl-BE" sz="2200" dirty="0" err="1" smtClean="0"/>
              <a:t>each</a:t>
            </a:r>
            <a:r>
              <a:rPr lang="nl-BE" sz="2200" dirty="0" smtClean="0"/>
              <a:t> stratum, </a:t>
            </a:r>
            <a:r>
              <a:rPr lang="nl-BE" sz="2200" dirty="0" err="1" smtClean="0"/>
              <a:t>divide</a:t>
            </a:r>
            <a:r>
              <a:rPr lang="nl-BE" sz="2200" dirty="0" smtClean="0"/>
              <a:t> </a:t>
            </a:r>
            <a:r>
              <a:rPr lang="nl-BE" sz="2200" dirty="0" err="1" smtClean="0"/>
              <a:t>elements</a:t>
            </a:r>
            <a:r>
              <a:rPr lang="nl-BE" sz="2200" dirty="0" smtClean="0"/>
              <a:t> in non-</a:t>
            </a:r>
            <a:r>
              <a:rPr lang="nl-BE" sz="2200" dirty="0" err="1" smtClean="0"/>
              <a:t>intersecting</a:t>
            </a:r>
            <a:r>
              <a:rPr lang="nl-BE" sz="2200" dirty="0" smtClean="0"/>
              <a:t> </a:t>
            </a:r>
            <a:r>
              <a:rPr lang="nl-BE" sz="2200" dirty="0" err="1" smtClean="0"/>
              <a:t>groups</a:t>
            </a:r>
            <a:r>
              <a:rPr lang="nl-BE" sz="2200" dirty="0" smtClean="0"/>
              <a:t> of </a:t>
            </a:r>
            <a:r>
              <a:rPr lang="nl-BE" sz="2200" dirty="0" err="1" smtClean="0"/>
              <a:t>elements</a:t>
            </a:r>
            <a:r>
              <a:rPr lang="nl-BE" sz="2200" dirty="0" smtClean="0"/>
              <a:t>, </a:t>
            </a:r>
            <a:r>
              <a:rPr lang="nl-BE" sz="2200" dirty="0" err="1" smtClean="0"/>
              <a:t>apply</a:t>
            </a:r>
            <a:r>
              <a:rPr lang="nl-BE" sz="2200" dirty="0" smtClean="0"/>
              <a:t> a random </a:t>
            </a:r>
            <a:r>
              <a:rPr lang="nl-BE" sz="2200" dirty="0" err="1" smtClean="0"/>
              <a:t>selection</a:t>
            </a:r>
            <a:r>
              <a:rPr lang="nl-BE" sz="2200" dirty="0" smtClean="0"/>
              <a:t> of these </a:t>
            </a:r>
            <a:r>
              <a:rPr lang="nl-BE" sz="2200" dirty="0" err="1" smtClean="0"/>
              <a:t>groups</a:t>
            </a:r>
            <a:r>
              <a:rPr lang="nl-BE" sz="2200" dirty="0" smtClean="0"/>
              <a:t> (i.e. ‘clusters’)</a:t>
            </a:r>
          </a:p>
          <a:p>
            <a:pPr lvl="1"/>
            <a:endParaRPr lang="nl-BE" sz="2200" dirty="0"/>
          </a:p>
          <a:p>
            <a:pPr lvl="1"/>
            <a:r>
              <a:rPr lang="nl-BE" sz="2200" dirty="0" smtClean="0"/>
              <a:t>For </a:t>
            </a:r>
            <a:r>
              <a:rPr lang="nl-BE" sz="2200" dirty="0" err="1" smtClean="0"/>
              <a:t>pragmatical</a:t>
            </a:r>
            <a:r>
              <a:rPr lang="nl-BE" sz="2200" dirty="0" smtClean="0"/>
              <a:t> </a:t>
            </a:r>
            <a:r>
              <a:rPr lang="nl-BE" sz="2200" dirty="0" err="1" smtClean="0"/>
              <a:t>reasons</a:t>
            </a:r>
            <a:endParaRPr lang="nl-BE" sz="2200" dirty="0" smtClean="0"/>
          </a:p>
          <a:p>
            <a:pPr lvl="1"/>
            <a:endParaRPr lang="nl-BE" sz="2200" dirty="0"/>
          </a:p>
          <a:p>
            <a:pPr lvl="1"/>
            <a:r>
              <a:rPr lang="nl-BE" sz="2200" dirty="0" smtClean="0"/>
              <a:t>In most cases </a:t>
            </a:r>
            <a:r>
              <a:rPr lang="nl-BE" sz="2200" dirty="0" err="1" smtClean="0"/>
              <a:t>decreases</a:t>
            </a:r>
            <a:r>
              <a:rPr lang="nl-BE" sz="2200" dirty="0" smtClean="0"/>
              <a:t> </a:t>
            </a:r>
            <a:r>
              <a:rPr lang="nl-BE" sz="2200" dirty="0" err="1" smtClean="0"/>
              <a:t>precision</a:t>
            </a:r>
            <a:endParaRPr lang="nl-BE" sz="2200" dirty="0" smtClean="0"/>
          </a:p>
          <a:p>
            <a:pPr lvl="1">
              <a:buFontTx/>
              <a:buNone/>
            </a:pPr>
            <a:endParaRPr lang="nl-BE" sz="2200" dirty="0" smtClean="0"/>
          </a:p>
          <a:p>
            <a:pPr lvl="1"/>
            <a:r>
              <a:rPr lang="nl-BE" sz="2200" dirty="0" err="1" smtClean="0"/>
              <a:t>Increase</a:t>
            </a:r>
            <a:r>
              <a:rPr lang="nl-BE" sz="2200" dirty="0" smtClean="0"/>
              <a:t> in sampling </a:t>
            </a:r>
            <a:r>
              <a:rPr lang="nl-BE" sz="2200" dirty="0" err="1" smtClean="0"/>
              <a:t>variance</a:t>
            </a:r>
            <a:r>
              <a:rPr lang="nl-BE" sz="2200" dirty="0" smtClean="0"/>
              <a:t> </a:t>
            </a:r>
            <a:r>
              <a:rPr lang="nl-BE" sz="2200" dirty="0" err="1" smtClean="0"/>
              <a:t>depends</a:t>
            </a:r>
            <a:r>
              <a:rPr lang="nl-BE" sz="2200" dirty="0" smtClean="0"/>
              <a:t> on </a:t>
            </a:r>
            <a:r>
              <a:rPr lang="nl-BE" sz="2200" dirty="0" err="1" smtClean="0"/>
              <a:t>Rho</a:t>
            </a:r>
            <a:endParaRPr lang="nl-BE" sz="2200" dirty="0" smtClean="0"/>
          </a:p>
          <a:p>
            <a:pPr lvl="1">
              <a:buFontTx/>
              <a:buNone/>
            </a:pPr>
            <a:endParaRPr lang="nl-BE" sz="2200" dirty="0" smtClean="0"/>
          </a:p>
          <a:p>
            <a:pPr lvl="1"/>
            <a:r>
              <a:rPr lang="nl-BE" sz="2200" dirty="0" err="1" smtClean="0"/>
              <a:t>Rho</a:t>
            </a:r>
            <a:r>
              <a:rPr lang="nl-BE" sz="2200" dirty="0" smtClean="0"/>
              <a:t>=</a:t>
            </a:r>
            <a:r>
              <a:rPr lang="nl-BE" sz="2200" dirty="0" err="1" smtClean="0"/>
              <a:t>intraclass</a:t>
            </a:r>
            <a:r>
              <a:rPr lang="nl-BE" sz="2200" dirty="0" smtClean="0"/>
              <a:t> </a:t>
            </a:r>
            <a:r>
              <a:rPr lang="nl-BE" sz="2200" dirty="0" err="1" smtClean="0"/>
              <a:t>correlation</a:t>
            </a:r>
            <a:r>
              <a:rPr lang="nl-BE" sz="2200" dirty="0" smtClean="0"/>
              <a:t> </a:t>
            </a:r>
            <a:r>
              <a:rPr lang="nl-BE" sz="2200" dirty="0" err="1" smtClean="0"/>
              <a:t>coefficient</a:t>
            </a:r>
            <a:r>
              <a:rPr lang="nl-BE" sz="2200" dirty="0" smtClean="0"/>
              <a:t>, i.e. the </a:t>
            </a:r>
            <a:r>
              <a:rPr lang="nl-BE" sz="2200" dirty="0" err="1" smtClean="0"/>
              <a:t>degree</a:t>
            </a:r>
            <a:r>
              <a:rPr lang="nl-BE" sz="2200" dirty="0" smtClean="0"/>
              <a:t> of cluster </a:t>
            </a:r>
            <a:r>
              <a:rPr lang="nl-BE" sz="2200" dirty="0" err="1" smtClean="0"/>
              <a:t>homogeneity</a:t>
            </a:r>
            <a:endParaRPr lang="nl-BE" sz="2200" dirty="0" smtClean="0"/>
          </a:p>
          <a:p>
            <a:pPr>
              <a:buFontTx/>
              <a:buNone/>
            </a:pPr>
            <a:endParaRPr lang="nl-BE" sz="1600" dirty="0" smtClean="0"/>
          </a:p>
        </p:txBody>
      </p:sp>
    </p:spTree>
    <p:extLst>
      <p:ext uri="{BB962C8B-B14F-4D97-AF65-F5344CB8AC3E}">
        <p14:creationId xmlns:p14="http://schemas.microsoft.com/office/powerpoint/2010/main" val="7714775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842600" y="-99392"/>
            <a:ext cx="8229600" cy="1143000"/>
          </a:xfrm>
        </p:spPr>
        <p:txBody>
          <a:bodyPr/>
          <a:lstStyle/>
          <a:p>
            <a:r>
              <a:rPr lang="nl-BE" sz="3000" dirty="0" smtClean="0"/>
              <a:t>1. Sampling </a:t>
            </a:r>
            <a:r>
              <a:rPr lang="nl-BE" sz="3000" dirty="0" err="1" smtClean="0"/>
              <a:t>variance</a:t>
            </a:r>
            <a:r>
              <a:rPr lang="nl-BE" sz="3000" dirty="0" smtClean="0"/>
              <a:t/>
            </a:r>
            <a:br>
              <a:rPr lang="nl-BE" sz="3000" dirty="0" smtClean="0"/>
            </a:br>
            <a:r>
              <a:rPr lang="nl-BE" sz="3000" dirty="0" smtClean="0"/>
              <a:t>Sample design</a:t>
            </a:r>
          </a:p>
        </p:txBody>
      </p:sp>
      <p:sp>
        <p:nvSpPr>
          <p:cNvPr id="16387" name="Content Placeholder 2"/>
          <p:cNvSpPr>
            <a:spLocks noGrp="1"/>
          </p:cNvSpPr>
          <p:nvPr>
            <p:ph idx="1"/>
          </p:nvPr>
        </p:nvSpPr>
        <p:spPr>
          <a:xfrm>
            <a:off x="1115616" y="1484784"/>
            <a:ext cx="7869560" cy="4392488"/>
          </a:xfrm>
        </p:spPr>
        <p:txBody>
          <a:bodyPr/>
          <a:lstStyle/>
          <a:p>
            <a:r>
              <a:rPr lang="nl-BE" sz="2400" b="1" dirty="0" smtClean="0"/>
              <a:t>Multiple stages of </a:t>
            </a:r>
            <a:r>
              <a:rPr lang="nl-BE" sz="2400" b="1" dirty="0" err="1" smtClean="0"/>
              <a:t>selection</a:t>
            </a:r>
            <a:r>
              <a:rPr lang="nl-BE" sz="2400" b="1" dirty="0" smtClean="0"/>
              <a:t>:</a:t>
            </a:r>
          </a:p>
          <a:p>
            <a:pPr lvl="1"/>
            <a:endParaRPr lang="nl-BE" sz="1700" dirty="0"/>
          </a:p>
          <a:p>
            <a:pPr lvl="1"/>
            <a:r>
              <a:rPr lang="nl-BE" sz="2000" dirty="0" err="1" smtClean="0"/>
              <a:t>Whenever</a:t>
            </a:r>
            <a:r>
              <a:rPr lang="nl-BE" sz="2000" dirty="0" smtClean="0"/>
              <a:t> clusters are </a:t>
            </a:r>
            <a:r>
              <a:rPr lang="nl-BE" sz="2000" dirty="0" err="1" smtClean="0"/>
              <a:t>selected</a:t>
            </a:r>
            <a:r>
              <a:rPr lang="nl-BE" sz="2000" dirty="0" smtClean="0"/>
              <a:t> at the first stage (=&gt; these clusters are the </a:t>
            </a:r>
            <a:r>
              <a:rPr lang="nl-BE" sz="2000" dirty="0" err="1" smtClean="0"/>
              <a:t>primary</a:t>
            </a:r>
            <a:r>
              <a:rPr lang="nl-BE" sz="2000" dirty="0" smtClean="0"/>
              <a:t> sampling units (</a:t>
            </a:r>
            <a:r>
              <a:rPr lang="nl-BE" sz="2000" dirty="0" err="1" smtClean="0"/>
              <a:t>PSUs</a:t>
            </a:r>
            <a:r>
              <a:rPr lang="nl-BE" sz="2000" dirty="0" smtClean="0"/>
              <a:t>) and the </a:t>
            </a:r>
            <a:r>
              <a:rPr lang="nl-BE" sz="2000" dirty="0" err="1" smtClean="0"/>
              <a:t>strata</a:t>
            </a:r>
            <a:r>
              <a:rPr lang="nl-BE" sz="2000" dirty="0" smtClean="0"/>
              <a:t> at </a:t>
            </a:r>
            <a:r>
              <a:rPr lang="nl-BE" sz="2000" dirty="0" err="1" smtClean="0"/>
              <a:t>this</a:t>
            </a:r>
            <a:r>
              <a:rPr lang="nl-BE" sz="2000" dirty="0" smtClean="0"/>
              <a:t> stage are </a:t>
            </a:r>
            <a:r>
              <a:rPr lang="nl-BE" sz="2000" dirty="0" err="1" smtClean="0"/>
              <a:t>primary</a:t>
            </a:r>
            <a:r>
              <a:rPr lang="nl-BE" sz="2000" dirty="0" smtClean="0"/>
              <a:t> </a:t>
            </a:r>
            <a:r>
              <a:rPr lang="nl-BE" sz="2000" dirty="0" err="1" smtClean="0"/>
              <a:t>strata</a:t>
            </a:r>
            <a:r>
              <a:rPr lang="nl-BE" sz="2000" dirty="0" smtClean="0"/>
              <a:t>)</a:t>
            </a:r>
          </a:p>
          <a:p>
            <a:pPr lvl="1"/>
            <a:endParaRPr lang="nl-BE" sz="2000" dirty="0"/>
          </a:p>
          <a:p>
            <a:pPr lvl="1"/>
            <a:r>
              <a:rPr lang="nl-BE" sz="2000" dirty="0" smtClean="0"/>
              <a:t>And at a </a:t>
            </a:r>
            <a:r>
              <a:rPr lang="nl-BE" sz="2000" dirty="0" err="1" smtClean="0"/>
              <a:t>subsequent</a:t>
            </a:r>
            <a:r>
              <a:rPr lang="nl-BE" sz="2000" dirty="0" smtClean="0"/>
              <a:t> stage </a:t>
            </a:r>
            <a:r>
              <a:rPr lang="nl-BE" sz="2000" dirty="0" err="1" smtClean="0"/>
              <a:t>within</a:t>
            </a:r>
            <a:r>
              <a:rPr lang="nl-BE" sz="2000" dirty="0" smtClean="0"/>
              <a:t> </a:t>
            </a:r>
            <a:r>
              <a:rPr lang="nl-BE" sz="2000" dirty="0" err="1" smtClean="0"/>
              <a:t>each</a:t>
            </a:r>
            <a:r>
              <a:rPr lang="nl-BE" sz="2000" dirty="0" smtClean="0"/>
              <a:t> </a:t>
            </a:r>
            <a:r>
              <a:rPr lang="nl-BE" sz="2000" dirty="0" err="1" smtClean="0"/>
              <a:t>selected</a:t>
            </a:r>
            <a:r>
              <a:rPr lang="nl-BE" sz="2000" dirty="0" smtClean="0"/>
              <a:t> PSU a </a:t>
            </a:r>
            <a:r>
              <a:rPr lang="nl-BE" sz="2000" dirty="0" err="1" smtClean="0"/>
              <a:t>further</a:t>
            </a:r>
            <a:r>
              <a:rPr lang="nl-BE" sz="2000" dirty="0" smtClean="0"/>
              <a:t> </a:t>
            </a:r>
            <a:r>
              <a:rPr lang="nl-BE" sz="2000" dirty="0" err="1" smtClean="0"/>
              <a:t>selection</a:t>
            </a:r>
            <a:r>
              <a:rPr lang="nl-BE" sz="2000" dirty="0" smtClean="0"/>
              <a:t> is made of (clusters) of </a:t>
            </a:r>
            <a:r>
              <a:rPr lang="nl-BE" sz="2000" dirty="0" err="1" smtClean="0"/>
              <a:t>elements</a:t>
            </a:r>
            <a:endParaRPr lang="nl-BE" sz="2000" dirty="0"/>
          </a:p>
          <a:p>
            <a:pPr lvl="1"/>
            <a:endParaRPr lang="nl-BE" sz="2000" dirty="0" smtClean="0"/>
          </a:p>
          <a:p>
            <a:pPr lvl="1"/>
            <a:r>
              <a:rPr lang="nl-BE" sz="2000" dirty="0" smtClean="0"/>
              <a:t>The clusters of </a:t>
            </a:r>
            <a:r>
              <a:rPr lang="nl-BE" sz="2000" dirty="0" err="1" smtClean="0"/>
              <a:t>elements</a:t>
            </a:r>
            <a:r>
              <a:rPr lang="nl-BE" sz="2000" dirty="0" smtClean="0"/>
              <a:t> </a:t>
            </a:r>
            <a:r>
              <a:rPr lang="nl-BE" sz="2000" dirty="0" err="1" smtClean="0"/>
              <a:t>selected</a:t>
            </a:r>
            <a:r>
              <a:rPr lang="nl-BE" sz="2000" dirty="0" smtClean="0"/>
              <a:t> at the second stage are ‘</a:t>
            </a:r>
            <a:r>
              <a:rPr lang="nl-BE" sz="2000" dirty="0" err="1" smtClean="0"/>
              <a:t>secondary</a:t>
            </a:r>
            <a:r>
              <a:rPr lang="nl-BE" sz="2000" dirty="0" smtClean="0"/>
              <a:t> sampling units’ (</a:t>
            </a:r>
            <a:r>
              <a:rPr lang="nl-BE" sz="2000" dirty="0" err="1" smtClean="0"/>
              <a:t>SSUs</a:t>
            </a:r>
            <a:r>
              <a:rPr lang="nl-BE" sz="2000" dirty="0" smtClean="0"/>
              <a:t>), and the (clusters of) </a:t>
            </a:r>
            <a:r>
              <a:rPr lang="nl-BE" sz="2000" dirty="0" err="1" smtClean="0"/>
              <a:t>elements</a:t>
            </a:r>
            <a:r>
              <a:rPr lang="nl-BE" sz="2000" dirty="0" smtClean="0"/>
              <a:t> </a:t>
            </a:r>
            <a:r>
              <a:rPr lang="nl-BE" sz="2000" dirty="0" err="1" smtClean="0"/>
              <a:t>selected</a:t>
            </a:r>
            <a:r>
              <a:rPr lang="nl-BE" sz="2000" dirty="0" smtClean="0"/>
              <a:t> at the </a:t>
            </a:r>
            <a:r>
              <a:rPr lang="nl-BE" sz="2000" dirty="0" err="1" smtClean="0"/>
              <a:t>final</a:t>
            </a:r>
            <a:r>
              <a:rPr lang="nl-BE" sz="2000" dirty="0" smtClean="0"/>
              <a:t> stage are the ‘ultimate sampling units’ (</a:t>
            </a:r>
            <a:r>
              <a:rPr lang="nl-BE" sz="2000" dirty="0" err="1" smtClean="0"/>
              <a:t>USUs</a:t>
            </a:r>
            <a:r>
              <a:rPr lang="nl-BE" sz="2000" dirty="0" smtClean="0"/>
              <a:t>)</a:t>
            </a:r>
          </a:p>
        </p:txBody>
      </p:sp>
    </p:spTree>
    <p:extLst>
      <p:ext uri="{BB962C8B-B14F-4D97-AF65-F5344CB8AC3E}">
        <p14:creationId xmlns:p14="http://schemas.microsoft.com/office/powerpoint/2010/main" val="28707579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842600" y="-171400"/>
            <a:ext cx="8229600" cy="1143000"/>
          </a:xfrm>
        </p:spPr>
        <p:txBody>
          <a:bodyPr>
            <a:normAutofit fontScale="90000"/>
          </a:bodyPr>
          <a:lstStyle/>
          <a:p>
            <a:r>
              <a:rPr lang="en-GB" dirty="0" smtClean="0"/>
              <a:t>1. Sampling variance</a:t>
            </a:r>
            <a:br>
              <a:rPr lang="en-GB" dirty="0" smtClean="0"/>
            </a:br>
            <a:r>
              <a:rPr lang="en-GB" dirty="0" smtClean="0"/>
              <a:t>Sample design</a:t>
            </a:r>
          </a:p>
        </p:txBody>
      </p:sp>
      <p:pic>
        <p:nvPicPr>
          <p:cNvPr id="18435" name="Picture 5" descr="Sampledesigns.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980728"/>
            <a:ext cx="5929313"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bwMode="auto">
          <a:xfrm>
            <a:off x="3923928" y="1157759"/>
            <a:ext cx="2952328" cy="241525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25000" smtClean="0">
              <a:ln>
                <a:noFill/>
              </a:ln>
              <a:solidFill>
                <a:schemeClr val="tx1"/>
              </a:solidFill>
              <a:effectLst/>
              <a:latin typeface="Times New Roman" pitchFamily="18" charset="0"/>
            </a:endParaRPr>
          </a:p>
        </p:txBody>
      </p:sp>
      <p:sp>
        <p:nvSpPr>
          <p:cNvPr id="5" name="Rectangle 4"/>
          <p:cNvSpPr/>
          <p:nvPr/>
        </p:nvSpPr>
        <p:spPr bwMode="auto">
          <a:xfrm>
            <a:off x="3923928" y="3573016"/>
            <a:ext cx="2952328" cy="237626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25000" smtClean="0">
              <a:ln>
                <a:noFill/>
              </a:ln>
              <a:solidFill>
                <a:schemeClr val="tx1"/>
              </a:solidFill>
              <a:effectLst/>
              <a:latin typeface="Times New Roman" pitchFamily="18" charset="0"/>
            </a:endParaRPr>
          </a:p>
        </p:txBody>
      </p:sp>
      <p:sp>
        <p:nvSpPr>
          <p:cNvPr id="6" name="Rectangle 5"/>
          <p:cNvSpPr/>
          <p:nvPr/>
        </p:nvSpPr>
        <p:spPr bwMode="auto">
          <a:xfrm>
            <a:off x="1259632" y="3573016"/>
            <a:ext cx="2664296" cy="237626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2500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909739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842600" y="-99392"/>
            <a:ext cx="8229600" cy="1143000"/>
          </a:xfrm>
        </p:spPr>
        <p:txBody>
          <a:bodyPr/>
          <a:lstStyle/>
          <a:p>
            <a:r>
              <a:rPr lang="en-GB" sz="3000" dirty="0" smtClean="0"/>
              <a:t>1. Sampling variance</a:t>
            </a:r>
            <a:br>
              <a:rPr lang="en-GB" sz="3000" dirty="0" smtClean="0"/>
            </a:br>
            <a:r>
              <a:rPr lang="en-GB" sz="3000" dirty="0" smtClean="0"/>
              <a:t>Weighting</a:t>
            </a:r>
          </a:p>
        </p:txBody>
      </p:sp>
      <p:sp>
        <p:nvSpPr>
          <p:cNvPr id="3" name="Content Placeholder 2"/>
          <p:cNvSpPr>
            <a:spLocks noGrp="1"/>
          </p:cNvSpPr>
          <p:nvPr>
            <p:ph idx="1"/>
          </p:nvPr>
        </p:nvSpPr>
        <p:spPr>
          <a:xfrm>
            <a:off x="1115616" y="1196752"/>
            <a:ext cx="7869560" cy="4525963"/>
          </a:xfrm>
        </p:spPr>
        <p:txBody>
          <a:bodyPr>
            <a:normAutofit fontScale="92500" lnSpcReduction="10000"/>
          </a:bodyPr>
          <a:lstStyle/>
          <a:p>
            <a:pPr marL="457200" indent="-457200" eaLnBrk="1" hangingPunct="1">
              <a:lnSpc>
                <a:spcPct val="150000"/>
              </a:lnSpc>
            </a:pPr>
            <a:r>
              <a:rPr lang="en-GB" sz="2400" dirty="0" smtClean="0"/>
              <a:t>3 basic steps in weighting:</a:t>
            </a:r>
          </a:p>
          <a:p>
            <a:pPr marL="857250" lvl="1" indent="-457200" eaLnBrk="1" hangingPunct="1">
              <a:lnSpc>
                <a:spcPct val="150000"/>
              </a:lnSpc>
            </a:pPr>
            <a:endParaRPr lang="en-GB" dirty="0" smtClean="0"/>
          </a:p>
          <a:p>
            <a:pPr marL="857250" lvl="1" indent="-457200" eaLnBrk="1" hangingPunct="1">
              <a:lnSpc>
                <a:spcPct val="150000"/>
              </a:lnSpc>
            </a:pPr>
            <a:r>
              <a:rPr lang="en-GB" dirty="0" smtClean="0"/>
              <a:t>Probability weighting</a:t>
            </a:r>
          </a:p>
          <a:p>
            <a:pPr marL="857250" lvl="1" indent="-457200" eaLnBrk="1" hangingPunct="1">
              <a:lnSpc>
                <a:spcPct val="150000"/>
              </a:lnSpc>
            </a:pPr>
            <a:endParaRPr lang="en-GB" dirty="0" smtClean="0"/>
          </a:p>
          <a:p>
            <a:pPr marL="857250" lvl="1" indent="-457200" eaLnBrk="1" hangingPunct="1">
              <a:lnSpc>
                <a:spcPct val="150000"/>
              </a:lnSpc>
            </a:pPr>
            <a:r>
              <a:rPr lang="en-GB" dirty="0" smtClean="0"/>
              <a:t>Adjustment to unit non-response</a:t>
            </a:r>
          </a:p>
          <a:p>
            <a:pPr marL="857250" lvl="1" indent="-457200" eaLnBrk="1" hangingPunct="1">
              <a:lnSpc>
                <a:spcPct val="150000"/>
              </a:lnSpc>
            </a:pPr>
            <a:endParaRPr lang="en-GB" dirty="0" smtClean="0"/>
          </a:p>
          <a:p>
            <a:pPr marL="857250" lvl="1" indent="-457200" eaLnBrk="1" hangingPunct="1">
              <a:lnSpc>
                <a:spcPct val="150000"/>
              </a:lnSpc>
            </a:pPr>
            <a:r>
              <a:rPr lang="en-GB" dirty="0" smtClean="0"/>
              <a:t>Calibration</a:t>
            </a:r>
          </a:p>
        </p:txBody>
      </p:sp>
      <p:sp>
        <p:nvSpPr>
          <p:cNvPr id="22532" name="Right Brace 4"/>
          <p:cNvSpPr>
            <a:spLocks/>
          </p:cNvSpPr>
          <p:nvPr/>
        </p:nvSpPr>
        <p:spPr bwMode="auto">
          <a:xfrm>
            <a:off x="6228184" y="2564904"/>
            <a:ext cx="500062" cy="1643063"/>
          </a:xfrm>
          <a:prstGeom prst="rightBrace">
            <a:avLst>
              <a:gd name="adj1" fmla="val 8336"/>
              <a:gd name="adj2" fmla="val 50000"/>
            </a:avLst>
          </a:prstGeom>
          <a:noFill/>
          <a:ln w="9525" algn="ctr">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GB" sz="2400" baseline="-25000">
              <a:latin typeface="Times New Roman" pitchFamily="18" charset="0"/>
            </a:endParaRPr>
          </a:p>
        </p:txBody>
      </p:sp>
      <p:sp>
        <p:nvSpPr>
          <p:cNvPr id="22533" name="TextBox 5"/>
          <p:cNvSpPr txBox="1">
            <a:spLocks noChangeArrowheads="1"/>
          </p:cNvSpPr>
          <p:nvPr/>
        </p:nvSpPr>
        <p:spPr bwMode="auto">
          <a:xfrm>
            <a:off x="6800853" y="3212976"/>
            <a:ext cx="2357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chemeClr val="bg1"/>
                </a:solidFill>
              </a:rPr>
              <a:t>Increase variance</a:t>
            </a:r>
          </a:p>
        </p:txBody>
      </p:sp>
      <p:sp>
        <p:nvSpPr>
          <p:cNvPr id="22534" name="Right Brace 6"/>
          <p:cNvSpPr>
            <a:spLocks/>
          </p:cNvSpPr>
          <p:nvPr/>
        </p:nvSpPr>
        <p:spPr bwMode="auto">
          <a:xfrm>
            <a:off x="6226362" y="4941168"/>
            <a:ext cx="500062" cy="642938"/>
          </a:xfrm>
          <a:prstGeom prst="rightBrace">
            <a:avLst>
              <a:gd name="adj1" fmla="val 8333"/>
              <a:gd name="adj2" fmla="val 50000"/>
            </a:avLst>
          </a:prstGeom>
          <a:noFill/>
          <a:ln w="9525" algn="ctr">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GB" sz="2400" baseline="-25000">
              <a:latin typeface="Times New Roman" pitchFamily="18" charset="0"/>
            </a:endParaRPr>
          </a:p>
        </p:txBody>
      </p:sp>
      <p:sp>
        <p:nvSpPr>
          <p:cNvPr id="22535" name="TextBox 7"/>
          <p:cNvSpPr txBox="1">
            <a:spLocks noChangeArrowheads="1"/>
          </p:cNvSpPr>
          <p:nvPr/>
        </p:nvSpPr>
        <p:spPr bwMode="auto">
          <a:xfrm>
            <a:off x="6728246" y="5085184"/>
            <a:ext cx="2357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chemeClr val="bg1"/>
                </a:solidFill>
              </a:rPr>
              <a:t>Decreases variance</a:t>
            </a:r>
          </a:p>
        </p:txBody>
      </p:sp>
    </p:spTree>
    <p:extLst>
      <p:ext uri="{BB962C8B-B14F-4D97-AF65-F5344CB8AC3E}">
        <p14:creationId xmlns:p14="http://schemas.microsoft.com/office/powerpoint/2010/main" val="39789418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842600" y="-99392"/>
            <a:ext cx="8229600" cy="1143000"/>
          </a:xfrm>
        </p:spPr>
        <p:txBody>
          <a:bodyPr/>
          <a:lstStyle/>
          <a:p>
            <a:r>
              <a:rPr lang="en-GB" sz="3000" dirty="0" smtClean="0"/>
              <a:t>1. Sampling variance</a:t>
            </a:r>
            <a:br>
              <a:rPr lang="en-GB" sz="3000" dirty="0" smtClean="0"/>
            </a:br>
            <a:r>
              <a:rPr lang="en-GB" sz="3000" dirty="0" smtClean="0"/>
              <a:t>Imputation</a:t>
            </a:r>
          </a:p>
        </p:txBody>
      </p:sp>
      <p:sp>
        <p:nvSpPr>
          <p:cNvPr id="3" name="Content Placeholder 2"/>
          <p:cNvSpPr>
            <a:spLocks noGrp="1"/>
          </p:cNvSpPr>
          <p:nvPr>
            <p:ph idx="1"/>
          </p:nvPr>
        </p:nvSpPr>
        <p:spPr/>
        <p:txBody>
          <a:bodyPr>
            <a:normAutofit lnSpcReduction="10000"/>
          </a:bodyPr>
          <a:lstStyle/>
          <a:p>
            <a:pPr marL="457200" indent="-457200" eaLnBrk="1" hangingPunct="1">
              <a:lnSpc>
                <a:spcPct val="150000"/>
              </a:lnSpc>
            </a:pPr>
            <a:r>
              <a:rPr lang="en-GB" sz="2400" dirty="0" smtClean="0"/>
              <a:t>Imputation</a:t>
            </a:r>
          </a:p>
          <a:p>
            <a:pPr marL="857250" lvl="1" indent="-457200" eaLnBrk="1" hangingPunct="1">
              <a:lnSpc>
                <a:spcPct val="150000"/>
              </a:lnSpc>
            </a:pPr>
            <a:r>
              <a:rPr lang="en-GB" dirty="0" smtClean="0"/>
              <a:t>Item non-response</a:t>
            </a:r>
          </a:p>
          <a:p>
            <a:pPr marL="857250" lvl="1" indent="-457200" eaLnBrk="1" hangingPunct="1">
              <a:lnSpc>
                <a:spcPct val="150000"/>
              </a:lnSpc>
            </a:pPr>
            <a:r>
              <a:rPr lang="en-GB" dirty="0" smtClean="0"/>
              <a:t>Different methods (random, non-random)</a:t>
            </a:r>
          </a:p>
          <a:p>
            <a:pPr marL="857250" lvl="1" indent="-457200" eaLnBrk="1" hangingPunct="1">
              <a:lnSpc>
                <a:spcPct val="150000"/>
              </a:lnSpc>
            </a:pPr>
            <a:r>
              <a:rPr lang="en-GB" dirty="0" smtClean="0"/>
              <a:t>Special case: micro simulation studies</a:t>
            </a:r>
          </a:p>
          <a:p>
            <a:pPr marL="457200" indent="-457200" eaLnBrk="1" hangingPunct="1">
              <a:lnSpc>
                <a:spcPct val="150000"/>
              </a:lnSpc>
            </a:pPr>
            <a:endParaRPr lang="en-GB" sz="2400" dirty="0" smtClean="0"/>
          </a:p>
          <a:p>
            <a:pPr marL="457200" indent="-457200" eaLnBrk="1" hangingPunct="1">
              <a:lnSpc>
                <a:spcPct val="150000"/>
              </a:lnSpc>
            </a:pPr>
            <a:r>
              <a:rPr lang="en-GB" sz="2400" dirty="0" smtClean="0"/>
              <a:t>Neglect leads usually to under-estimation of variance</a:t>
            </a:r>
          </a:p>
          <a:p>
            <a:pPr marL="457200" indent="-457200" eaLnBrk="1" hangingPunct="1">
              <a:lnSpc>
                <a:spcPct val="150000"/>
              </a:lnSpc>
            </a:pPr>
            <a:r>
              <a:rPr lang="en-GB" sz="2400" dirty="0" smtClean="0"/>
              <a:t>Easiest for researchers: multiple imputation</a:t>
            </a:r>
          </a:p>
        </p:txBody>
      </p:sp>
    </p:spTree>
    <p:extLst>
      <p:ext uri="{BB962C8B-B14F-4D97-AF65-F5344CB8AC3E}">
        <p14:creationId xmlns:p14="http://schemas.microsoft.com/office/powerpoint/2010/main" val="37172522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842600" y="-99392"/>
            <a:ext cx="8229600" cy="1143000"/>
          </a:xfrm>
        </p:spPr>
        <p:txBody>
          <a:bodyPr/>
          <a:lstStyle/>
          <a:p>
            <a:r>
              <a:rPr lang="en-GB" sz="3000" dirty="0" smtClean="0"/>
              <a:t>1. Sampling variance</a:t>
            </a:r>
            <a:br>
              <a:rPr lang="en-GB" sz="3000" dirty="0" smtClean="0"/>
            </a:br>
            <a:r>
              <a:rPr lang="en-GB" sz="3000" dirty="0" smtClean="0"/>
              <a:t>Statistic of interest</a:t>
            </a:r>
          </a:p>
        </p:txBody>
      </p:sp>
      <p:sp>
        <p:nvSpPr>
          <p:cNvPr id="3" name="Content Placeholder 2"/>
          <p:cNvSpPr>
            <a:spLocks noGrp="1"/>
          </p:cNvSpPr>
          <p:nvPr>
            <p:ph idx="1"/>
          </p:nvPr>
        </p:nvSpPr>
        <p:spPr/>
        <p:txBody>
          <a:bodyPr>
            <a:normAutofit lnSpcReduction="10000"/>
          </a:bodyPr>
          <a:lstStyle/>
          <a:p>
            <a:pPr marL="457200" indent="-457200" eaLnBrk="1" hangingPunct="1">
              <a:lnSpc>
                <a:spcPct val="150000"/>
              </a:lnSpc>
            </a:pPr>
            <a:r>
              <a:rPr lang="en-GB" sz="2000" dirty="0" smtClean="0"/>
              <a:t>Most common:</a:t>
            </a:r>
          </a:p>
          <a:p>
            <a:pPr marL="857250" lvl="1" indent="-457200" eaLnBrk="1" hangingPunct="1">
              <a:lnSpc>
                <a:spcPct val="150000"/>
              </a:lnSpc>
            </a:pPr>
            <a:r>
              <a:rPr lang="en-GB" sz="2000" dirty="0" smtClean="0"/>
              <a:t>Mean; total; proportion; ratio; regression coefficient; ...</a:t>
            </a:r>
            <a:endParaRPr lang="en-GB" sz="1700" dirty="0" smtClean="0"/>
          </a:p>
          <a:p>
            <a:pPr marL="457200" indent="-457200" eaLnBrk="1" hangingPunct="1">
              <a:lnSpc>
                <a:spcPct val="150000"/>
              </a:lnSpc>
            </a:pPr>
            <a:endParaRPr lang="en-GB" sz="2000" dirty="0" smtClean="0"/>
          </a:p>
          <a:p>
            <a:pPr marL="457200" indent="-457200" eaLnBrk="1" hangingPunct="1">
              <a:lnSpc>
                <a:spcPct val="150000"/>
              </a:lnSpc>
            </a:pPr>
            <a:r>
              <a:rPr lang="en-GB" sz="2000" dirty="0" smtClean="0"/>
              <a:t>More complex: </a:t>
            </a:r>
          </a:p>
          <a:p>
            <a:pPr marL="857250" lvl="1" indent="-457200" eaLnBrk="1" hangingPunct="1">
              <a:lnSpc>
                <a:spcPct val="150000"/>
              </a:lnSpc>
            </a:pPr>
            <a:r>
              <a:rPr lang="nl-BE" sz="2000" dirty="0" err="1" smtClean="0"/>
              <a:t>When</a:t>
            </a:r>
            <a:r>
              <a:rPr lang="nl-BE" sz="2000" dirty="0" smtClean="0"/>
              <a:t> </a:t>
            </a:r>
            <a:r>
              <a:rPr lang="nl-BE" sz="2000" dirty="0" err="1" smtClean="0"/>
              <a:t>measure</a:t>
            </a:r>
            <a:r>
              <a:rPr lang="nl-BE" sz="2000" dirty="0" smtClean="0"/>
              <a:t> is </a:t>
            </a:r>
            <a:r>
              <a:rPr lang="nl-BE" sz="2000" dirty="0" err="1" smtClean="0"/>
              <a:t>based</a:t>
            </a:r>
            <a:r>
              <a:rPr lang="nl-BE" sz="2000" dirty="0" smtClean="0"/>
              <a:t> on sample </a:t>
            </a:r>
            <a:r>
              <a:rPr lang="nl-BE" sz="2000" dirty="0" err="1" smtClean="0"/>
              <a:t>estimate</a:t>
            </a:r>
            <a:r>
              <a:rPr lang="nl-BE" sz="2000" dirty="0" smtClean="0"/>
              <a:t>: e.g. % of </a:t>
            </a:r>
            <a:r>
              <a:rPr lang="nl-BE" sz="2000" dirty="0" err="1" smtClean="0"/>
              <a:t>population</a:t>
            </a:r>
            <a:r>
              <a:rPr lang="nl-BE" sz="2000" dirty="0" smtClean="0"/>
              <a:t> </a:t>
            </a:r>
            <a:r>
              <a:rPr lang="nl-BE" sz="2000" dirty="0" err="1" smtClean="0"/>
              <a:t>with</a:t>
            </a:r>
            <a:r>
              <a:rPr lang="nl-BE" sz="2000" dirty="0" smtClean="0"/>
              <a:t> </a:t>
            </a:r>
            <a:r>
              <a:rPr lang="nl-BE" sz="2000" dirty="0" err="1" smtClean="0"/>
              <a:t>income</a:t>
            </a:r>
            <a:r>
              <a:rPr lang="nl-BE" sz="2000" dirty="0" smtClean="0"/>
              <a:t> below 60% of the </a:t>
            </a:r>
            <a:r>
              <a:rPr lang="nl-BE" sz="2000" dirty="0" err="1" smtClean="0"/>
              <a:t>median</a:t>
            </a:r>
            <a:r>
              <a:rPr lang="nl-BE" sz="2000" dirty="0" smtClean="0"/>
              <a:t> </a:t>
            </a:r>
            <a:r>
              <a:rPr lang="nl-BE" sz="2000" dirty="0" err="1" smtClean="0"/>
              <a:t>income</a:t>
            </a:r>
            <a:r>
              <a:rPr lang="nl-BE" sz="2000" dirty="0" smtClean="0"/>
              <a:t> in the sample</a:t>
            </a:r>
          </a:p>
          <a:p>
            <a:pPr marL="857250" lvl="1" indent="-457200" eaLnBrk="1" hangingPunct="1">
              <a:lnSpc>
                <a:spcPct val="150000"/>
              </a:lnSpc>
            </a:pPr>
            <a:r>
              <a:rPr lang="nl-BE" sz="2000" dirty="0" smtClean="0"/>
              <a:t>Non-</a:t>
            </a:r>
            <a:r>
              <a:rPr lang="nl-BE" sz="2000" dirty="0" err="1" smtClean="0"/>
              <a:t>smooth</a:t>
            </a:r>
            <a:r>
              <a:rPr lang="nl-BE" sz="2000" dirty="0" smtClean="0"/>
              <a:t> </a:t>
            </a:r>
            <a:r>
              <a:rPr lang="nl-BE" sz="2000" dirty="0" err="1" smtClean="0"/>
              <a:t>inequality</a:t>
            </a:r>
            <a:r>
              <a:rPr lang="nl-BE" sz="2000" dirty="0" smtClean="0"/>
              <a:t> </a:t>
            </a:r>
            <a:r>
              <a:rPr lang="nl-BE" sz="2000" dirty="0" err="1" smtClean="0"/>
              <a:t>measures</a:t>
            </a:r>
            <a:endParaRPr lang="nl-BE" sz="2000" dirty="0" smtClean="0"/>
          </a:p>
          <a:p>
            <a:pPr marL="857250" lvl="1" indent="-457200" eaLnBrk="1" hangingPunct="1">
              <a:lnSpc>
                <a:spcPct val="150000"/>
              </a:lnSpc>
            </a:pPr>
            <a:r>
              <a:rPr lang="nl-BE" sz="2000" dirty="0" smtClean="0"/>
              <a:t>…</a:t>
            </a:r>
          </a:p>
          <a:p>
            <a:pPr marL="857250" lvl="1" indent="-457200" eaLnBrk="1" hangingPunct="1">
              <a:lnSpc>
                <a:spcPct val="150000"/>
              </a:lnSpc>
            </a:pPr>
            <a:r>
              <a:rPr lang="nl-BE" sz="2000" dirty="0" smtClean="0"/>
              <a:t>Solution </a:t>
            </a:r>
            <a:r>
              <a:rPr lang="nl-BE" sz="2000" dirty="0" err="1" smtClean="0"/>
              <a:t>for</a:t>
            </a:r>
            <a:r>
              <a:rPr lang="nl-BE" sz="2000" dirty="0" smtClean="0"/>
              <a:t> </a:t>
            </a:r>
            <a:r>
              <a:rPr lang="nl-BE" sz="2000" dirty="0" err="1" smtClean="0"/>
              <a:t>many</a:t>
            </a:r>
            <a:r>
              <a:rPr lang="nl-BE" sz="2000" dirty="0" smtClean="0"/>
              <a:t> </a:t>
            </a:r>
            <a:r>
              <a:rPr lang="nl-BE" sz="2000" dirty="0" err="1" smtClean="0"/>
              <a:t>estimates</a:t>
            </a:r>
            <a:r>
              <a:rPr lang="nl-BE" sz="2000" dirty="0" smtClean="0"/>
              <a:t>: DASP (Araar and Duclos, 2007)</a:t>
            </a:r>
            <a:endParaRPr lang="nl-BE" sz="2000" dirty="0"/>
          </a:p>
          <a:p>
            <a:pPr marL="857250" lvl="1" indent="-457200" eaLnBrk="1" hangingPunct="1">
              <a:lnSpc>
                <a:spcPct val="150000"/>
              </a:lnSpc>
            </a:pPr>
            <a:endParaRPr lang="en-GB" sz="2000" dirty="0" smtClean="0"/>
          </a:p>
          <a:p>
            <a:pPr marL="857250" lvl="1" indent="-457200" eaLnBrk="1" hangingPunct="1">
              <a:lnSpc>
                <a:spcPct val="150000"/>
              </a:lnSpc>
            </a:pPr>
            <a:endParaRPr lang="en-GB" sz="1700" dirty="0" smtClean="0"/>
          </a:p>
        </p:txBody>
      </p:sp>
    </p:spTree>
    <p:extLst>
      <p:ext uri="{BB962C8B-B14F-4D97-AF65-F5344CB8AC3E}">
        <p14:creationId xmlns:p14="http://schemas.microsoft.com/office/powerpoint/2010/main" val="16358323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23528" y="4365104"/>
            <a:ext cx="8136904"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dirty="0" smtClean="0"/>
              <a:t>1. Sampling variance</a:t>
            </a:r>
            <a:endParaRPr lang="en-GB" dirty="0"/>
          </a:p>
        </p:txBody>
      </p:sp>
      <p:sp>
        <p:nvSpPr>
          <p:cNvPr id="3" name="Content Placeholder 2"/>
          <p:cNvSpPr>
            <a:spLocks noGrp="1"/>
          </p:cNvSpPr>
          <p:nvPr>
            <p:ph idx="1"/>
          </p:nvPr>
        </p:nvSpPr>
        <p:spPr/>
        <p:txBody>
          <a:bodyPr>
            <a:normAutofit lnSpcReduction="10000"/>
          </a:bodyPr>
          <a:lstStyle/>
          <a:p>
            <a:r>
              <a:rPr lang="en-GB" dirty="0" smtClean="0"/>
              <a:t>So, 4 big determinants:</a:t>
            </a:r>
          </a:p>
          <a:p>
            <a:pPr lvl="1"/>
            <a:r>
              <a:rPr lang="en-GB" dirty="0" smtClean="0"/>
              <a:t>Sample design</a:t>
            </a:r>
          </a:p>
          <a:p>
            <a:pPr lvl="1"/>
            <a:r>
              <a:rPr lang="en-GB" dirty="0" smtClean="0"/>
              <a:t>Weighting</a:t>
            </a:r>
          </a:p>
          <a:p>
            <a:pPr lvl="1"/>
            <a:r>
              <a:rPr lang="en-GB" dirty="0" smtClean="0"/>
              <a:t>Imputation</a:t>
            </a:r>
          </a:p>
          <a:p>
            <a:pPr lvl="1"/>
            <a:r>
              <a:rPr lang="en-GB" dirty="0" smtClean="0"/>
              <a:t>Characteristics of statistic of interest</a:t>
            </a:r>
          </a:p>
          <a:p>
            <a:pPr lvl="1"/>
            <a:endParaRPr lang="en-GB" dirty="0"/>
          </a:p>
          <a:p>
            <a:pPr marL="0" indent="0">
              <a:buNone/>
            </a:pPr>
            <a:r>
              <a:rPr lang="en-GB" sz="2200" dirty="0" smtClean="0"/>
              <a:t>=&gt; whichever approach to variance estimation (</a:t>
            </a:r>
            <a:r>
              <a:rPr lang="en-GB" sz="2200" dirty="0" err="1" smtClean="0"/>
              <a:t>linearisation</a:t>
            </a:r>
            <a:r>
              <a:rPr lang="en-GB" sz="2200" dirty="0" smtClean="0"/>
              <a:t>, bootstrap, regression-based, …) the 4 determinants should be taken into account by ‘replicating’ as closely as possible all steps from drawing the sample until calculating the statistic of interest</a:t>
            </a:r>
            <a:endParaRPr lang="en-GB" sz="2200" dirty="0"/>
          </a:p>
        </p:txBody>
      </p:sp>
    </p:spTree>
    <p:extLst>
      <p:ext uri="{BB962C8B-B14F-4D97-AF65-F5344CB8AC3E}">
        <p14:creationId xmlns:p14="http://schemas.microsoft.com/office/powerpoint/2010/main" val="202313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nl-BE" smtClean="0"/>
              <a:t>Overview</a:t>
            </a:r>
            <a:endParaRPr lang="en-US" smtClean="0"/>
          </a:p>
        </p:txBody>
      </p:sp>
      <p:sp>
        <p:nvSpPr>
          <p:cNvPr id="5123" name="Content Placeholder 2"/>
          <p:cNvSpPr>
            <a:spLocks noGrp="1"/>
          </p:cNvSpPr>
          <p:nvPr>
            <p:ph idx="1"/>
          </p:nvPr>
        </p:nvSpPr>
        <p:spPr>
          <a:xfrm>
            <a:off x="1241468" y="1628800"/>
            <a:ext cx="7870825" cy="3554413"/>
          </a:xfrm>
        </p:spPr>
        <p:txBody>
          <a:bodyPr>
            <a:normAutofit/>
          </a:bodyPr>
          <a:lstStyle/>
          <a:p>
            <a:pPr marL="457200" indent="-457200" eaLnBrk="1" hangingPunct="1">
              <a:lnSpc>
                <a:spcPct val="150000"/>
              </a:lnSpc>
              <a:buFont typeface="Verdana" pitchFamily="34" charset="0"/>
              <a:buAutoNum type="arabicPeriod"/>
            </a:pPr>
            <a:r>
              <a:rPr lang="nl-BE" sz="2400" dirty="0" smtClean="0"/>
              <a:t>The 4 big </a:t>
            </a:r>
            <a:r>
              <a:rPr lang="nl-BE" sz="2400" dirty="0" err="1" smtClean="0"/>
              <a:t>determinants</a:t>
            </a:r>
            <a:r>
              <a:rPr lang="nl-BE" sz="2400" dirty="0" smtClean="0"/>
              <a:t> of sampling </a:t>
            </a:r>
            <a:r>
              <a:rPr lang="nl-BE" sz="2400" dirty="0" err="1" smtClean="0"/>
              <a:t>variance</a:t>
            </a:r>
            <a:endParaRPr lang="nl-BE" sz="2400" dirty="0" smtClean="0"/>
          </a:p>
          <a:p>
            <a:pPr marL="457200" indent="-457200" eaLnBrk="1" hangingPunct="1">
              <a:lnSpc>
                <a:spcPct val="150000"/>
              </a:lnSpc>
              <a:buFont typeface="Verdana" pitchFamily="34" charset="0"/>
              <a:buAutoNum type="arabicPeriod"/>
            </a:pPr>
            <a:r>
              <a:rPr lang="nl-BE" sz="2400" u="sng" dirty="0" smtClean="0"/>
              <a:t>The ultimate cluster </a:t>
            </a:r>
            <a:r>
              <a:rPr lang="nl-BE" sz="2400" u="sng" dirty="0" err="1" smtClean="0"/>
              <a:t>method</a:t>
            </a:r>
            <a:endParaRPr lang="nl-BE" sz="2400" u="sng" dirty="0" smtClean="0"/>
          </a:p>
          <a:p>
            <a:pPr marL="457200" indent="-457200" eaLnBrk="1" hangingPunct="1">
              <a:lnSpc>
                <a:spcPct val="150000"/>
              </a:lnSpc>
              <a:buFont typeface="Verdana" pitchFamily="34" charset="0"/>
              <a:buAutoNum type="arabicPeriod"/>
            </a:pPr>
            <a:r>
              <a:rPr lang="nl-BE" sz="2400" dirty="0" err="1" smtClean="0"/>
              <a:t>Analysing</a:t>
            </a:r>
            <a:r>
              <a:rPr lang="nl-BE" sz="2400" dirty="0" smtClean="0"/>
              <a:t> </a:t>
            </a:r>
            <a:r>
              <a:rPr lang="nl-BE" sz="2400" dirty="0" err="1" smtClean="0"/>
              <a:t>subpopulations</a:t>
            </a:r>
            <a:endParaRPr lang="nl-BE" sz="2400" dirty="0" smtClean="0"/>
          </a:p>
          <a:p>
            <a:pPr marL="457200" indent="-457200" eaLnBrk="1" hangingPunct="1">
              <a:lnSpc>
                <a:spcPct val="150000"/>
              </a:lnSpc>
              <a:buFont typeface="Verdana" pitchFamily="34" charset="0"/>
              <a:buAutoNum type="arabicPeriod"/>
            </a:pPr>
            <a:r>
              <a:rPr lang="nl-BE" sz="2400" dirty="0" err="1" smtClean="0"/>
              <a:t>Comparing</a:t>
            </a:r>
            <a:r>
              <a:rPr lang="nl-BE" sz="2400" dirty="0" smtClean="0"/>
              <a:t> point </a:t>
            </a:r>
            <a:r>
              <a:rPr lang="nl-BE" sz="2400" dirty="0" err="1" smtClean="0"/>
              <a:t>estimates</a:t>
            </a:r>
            <a:endParaRPr lang="nl-BE" sz="2400" dirty="0" smtClean="0"/>
          </a:p>
          <a:p>
            <a:pPr marL="457200" indent="-457200" eaLnBrk="1" hangingPunct="1">
              <a:lnSpc>
                <a:spcPct val="150000"/>
              </a:lnSpc>
              <a:buFont typeface="Verdana" pitchFamily="34" charset="0"/>
              <a:buAutoNum type="arabicPeriod"/>
            </a:pPr>
            <a:r>
              <a:rPr lang="nl-BE" sz="2400" dirty="0" err="1" smtClean="0"/>
              <a:t>Conclusion</a:t>
            </a:r>
            <a:endParaRPr lang="nl-BE" sz="2400" dirty="0" smtClean="0"/>
          </a:p>
          <a:p>
            <a:pPr marL="457200" indent="-457200" eaLnBrk="1" hangingPunct="1">
              <a:lnSpc>
                <a:spcPct val="150000"/>
              </a:lnSpc>
            </a:pPr>
            <a:endParaRPr lang="en-US" sz="2400" dirty="0" smtClean="0"/>
          </a:p>
        </p:txBody>
      </p:sp>
    </p:spTree>
    <p:extLst>
      <p:ext uri="{BB962C8B-B14F-4D97-AF65-F5344CB8AC3E}">
        <p14:creationId xmlns:p14="http://schemas.microsoft.com/office/powerpoint/2010/main" val="3520834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GB" dirty="0" smtClean="0"/>
              <a:t>(2. Ultimate cluster method)</a:t>
            </a:r>
          </a:p>
        </p:txBody>
      </p:sp>
      <p:sp>
        <p:nvSpPr>
          <p:cNvPr id="3" name="Content Placeholder 2"/>
          <p:cNvSpPr>
            <a:spLocks noGrp="1"/>
          </p:cNvSpPr>
          <p:nvPr>
            <p:ph idx="1"/>
          </p:nvPr>
        </p:nvSpPr>
        <p:spPr>
          <a:xfrm>
            <a:off x="1165671" y="1890812"/>
            <a:ext cx="7870825" cy="3554412"/>
          </a:xfrm>
        </p:spPr>
        <p:txBody>
          <a:bodyPr>
            <a:normAutofit/>
          </a:bodyPr>
          <a:lstStyle/>
          <a:p>
            <a:r>
              <a:rPr lang="en-GB" sz="2400" dirty="0" smtClean="0"/>
              <a:t>Only take account of the first stage of the sample design (stratification and clustering)</a:t>
            </a:r>
          </a:p>
          <a:p>
            <a:endParaRPr lang="en-GB" sz="2400" dirty="0" smtClean="0"/>
          </a:p>
          <a:p>
            <a:r>
              <a:rPr lang="en-GB" sz="2400" dirty="0" smtClean="0"/>
              <a:t>Assume there is no subsampling within PSUs</a:t>
            </a:r>
          </a:p>
          <a:p>
            <a:endParaRPr lang="en-GB" sz="2400" dirty="0" smtClean="0"/>
          </a:p>
          <a:p>
            <a:r>
              <a:rPr lang="en-GB" sz="2400" dirty="0" smtClean="0"/>
              <a:t>Assume sampling with replacement</a:t>
            </a:r>
          </a:p>
        </p:txBody>
      </p:sp>
    </p:spTree>
    <p:extLst>
      <p:ext uri="{BB962C8B-B14F-4D97-AF65-F5344CB8AC3E}">
        <p14:creationId xmlns:p14="http://schemas.microsoft.com/office/powerpoint/2010/main" val="953332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GB" dirty="0" smtClean="0"/>
              <a:t>(2. Ultimate cluster method)</a:t>
            </a:r>
          </a:p>
        </p:txBody>
      </p:sp>
      <p:sp>
        <p:nvSpPr>
          <p:cNvPr id="27651" name="Content Placeholder 2"/>
          <p:cNvSpPr>
            <a:spLocks noGrp="1"/>
          </p:cNvSpPr>
          <p:nvPr>
            <p:ph idx="1"/>
          </p:nvPr>
        </p:nvSpPr>
        <p:spPr>
          <a:xfrm>
            <a:off x="1093663" y="1916832"/>
            <a:ext cx="7870825" cy="3554412"/>
          </a:xfrm>
        </p:spPr>
        <p:txBody>
          <a:bodyPr>
            <a:normAutofit/>
          </a:bodyPr>
          <a:lstStyle/>
          <a:p>
            <a:r>
              <a:rPr lang="en-GB" sz="2400" dirty="0" smtClean="0"/>
              <a:t>Why: ease of computation</a:t>
            </a:r>
          </a:p>
          <a:p>
            <a:endParaRPr lang="en-GB" sz="2400" dirty="0" smtClean="0"/>
          </a:p>
          <a:p>
            <a:r>
              <a:rPr lang="en-GB" sz="2400" dirty="0" smtClean="0"/>
              <a:t>Second and subsequent stages add little variance if sampled fraction of PSUs is small </a:t>
            </a:r>
          </a:p>
          <a:p>
            <a:endParaRPr lang="en-GB" sz="2400" dirty="0" smtClean="0"/>
          </a:p>
          <a:p>
            <a:r>
              <a:rPr lang="en-GB" sz="2400" dirty="0" smtClean="0"/>
              <a:t>(which is often the case – but not always in EU-SILC, still an issue for further research)</a:t>
            </a:r>
          </a:p>
        </p:txBody>
      </p:sp>
    </p:spTree>
    <p:extLst>
      <p:ext uri="{BB962C8B-B14F-4D97-AF65-F5344CB8AC3E}">
        <p14:creationId xmlns:p14="http://schemas.microsoft.com/office/powerpoint/2010/main" val="15867347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GB" dirty="0" smtClean="0"/>
              <a:t>(2. Ultimate cluster method)</a:t>
            </a:r>
          </a:p>
        </p:txBody>
      </p:sp>
      <p:sp>
        <p:nvSpPr>
          <p:cNvPr id="27651" name="Content Placeholder 2"/>
          <p:cNvSpPr>
            <a:spLocks noGrp="1"/>
          </p:cNvSpPr>
          <p:nvPr>
            <p:ph idx="1"/>
          </p:nvPr>
        </p:nvSpPr>
        <p:spPr>
          <a:xfrm>
            <a:off x="1093663" y="1340768"/>
            <a:ext cx="7870825" cy="3554412"/>
          </a:xfrm>
        </p:spPr>
        <p:txBody>
          <a:bodyPr>
            <a:noAutofit/>
          </a:bodyPr>
          <a:lstStyle/>
          <a:p>
            <a:pPr marL="0" indent="0">
              <a:buNone/>
            </a:pPr>
            <a:r>
              <a:rPr lang="nl-BE" sz="2400" dirty="0" err="1" smtClean="0"/>
              <a:t>Need</a:t>
            </a:r>
            <a:r>
              <a:rPr lang="nl-BE" sz="2400" dirty="0" smtClean="0"/>
              <a:t> of </a:t>
            </a:r>
            <a:r>
              <a:rPr lang="nl-BE" sz="2400" dirty="0" err="1" smtClean="0"/>
              <a:t>good</a:t>
            </a:r>
            <a:r>
              <a:rPr lang="nl-BE" sz="2400" dirty="0" smtClean="0"/>
              <a:t> sample design variables </a:t>
            </a:r>
            <a:r>
              <a:rPr lang="nl-BE" sz="2400" dirty="0" err="1" smtClean="0"/>
              <a:t>to</a:t>
            </a:r>
            <a:r>
              <a:rPr lang="nl-BE" sz="2400" dirty="0" smtClean="0"/>
              <a:t>:</a:t>
            </a:r>
          </a:p>
          <a:p>
            <a:pPr marL="0" indent="0">
              <a:buNone/>
            </a:pPr>
            <a:endParaRPr lang="en-GB" sz="2400" dirty="0" smtClean="0"/>
          </a:p>
          <a:p>
            <a:r>
              <a:rPr lang="en-GB" sz="2400" dirty="0" smtClean="0"/>
              <a:t>Identify PSUs</a:t>
            </a:r>
          </a:p>
          <a:p>
            <a:r>
              <a:rPr lang="nl-BE" sz="2400" dirty="0" err="1" smtClean="0"/>
              <a:t>Identify</a:t>
            </a:r>
            <a:r>
              <a:rPr lang="nl-BE" sz="2400" dirty="0" smtClean="0"/>
              <a:t> </a:t>
            </a:r>
            <a:r>
              <a:rPr lang="nl-BE" sz="2400" dirty="0" err="1" smtClean="0"/>
              <a:t>Primary</a:t>
            </a:r>
            <a:r>
              <a:rPr lang="nl-BE" sz="2400" dirty="0" smtClean="0"/>
              <a:t> </a:t>
            </a:r>
            <a:r>
              <a:rPr lang="nl-BE" sz="2400" dirty="0" err="1" smtClean="0"/>
              <a:t>strata</a:t>
            </a:r>
            <a:endParaRPr lang="nl-BE" sz="2400" dirty="0" smtClean="0"/>
          </a:p>
          <a:p>
            <a:r>
              <a:rPr lang="nl-BE" sz="2400" dirty="0" smtClean="0"/>
              <a:t>Take account of </a:t>
            </a:r>
            <a:r>
              <a:rPr lang="nl-BE" sz="2400" dirty="0" err="1" smtClean="0"/>
              <a:t>calibration</a:t>
            </a:r>
            <a:r>
              <a:rPr lang="nl-BE" sz="2400" dirty="0" smtClean="0"/>
              <a:t> (post-</a:t>
            </a:r>
            <a:r>
              <a:rPr lang="nl-BE" sz="2400" dirty="0" err="1" smtClean="0"/>
              <a:t>stratification</a:t>
            </a:r>
            <a:r>
              <a:rPr lang="nl-BE" sz="2400" dirty="0" smtClean="0"/>
              <a:t>, </a:t>
            </a:r>
            <a:r>
              <a:rPr lang="nl-BE" sz="2400" dirty="0" err="1" smtClean="0"/>
              <a:t>raking</a:t>
            </a:r>
            <a:r>
              <a:rPr lang="nl-BE" sz="2400" dirty="0" smtClean="0"/>
              <a:t>)</a:t>
            </a:r>
          </a:p>
          <a:p>
            <a:endParaRPr lang="nl-BE" sz="2400" dirty="0"/>
          </a:p>
          <a:p>
            <a:endParaRPr lang="nl-BE" sz="2400" dirty="0" smtClean="0"/>
          </a:p>
          <a:p>
            <a:pPr marL="0" indent="0">
              <a:buNone/>
            </a:pPr>
            <a:r>
              <a:rPr lang="nl-BE" sz="2400" dirty="0" smtClean="0"/>
              <a:t>More details in:</a:t>
            </a:r>
          </a:p>
          <a:p>
            <a:pPr marL="0" indent="0">
              <a:buNone/>
            </a:pPr>
            <a:r>
              <a:rPr lang="nl-BE" sz="2400" dirty="0" smtClean="0"/>
              <a:t>Goedemé, T. (2013), </a:t>
            </a:r>
            <a:r>
              <a:rPr lang="nl-BE" sz="2400" i="1" dirty="0" smtClean="0"/>
              <a:t>The EU-SILC Sample Design Variables</a:t>
            </a:r>
            <a:r>
              <a:rPr lang="nl-BE" sz="2400" dirty="0" smtClean="0"/>
              <a:t>, CSB </a:t>
            </a:r>
            <a:r>
              <a:rPr lang="nl-BE" sz="2400" dirty="0" err="1" smtClean="0"/>
              <a:t>Working</a:t>
            </a:r>
            <a:r>
              <a:rPr lang="nl-BE" sz="2400" dirty="0" smtClean="0"/>
              <a:t> Paper No. 13/02, </a:t>
            </a:r>
            <a:r>
              <a:rPr lang="nl-BE" sz="2400" dirty="0" err="1" smtClean="0"/>
              <a:t>Antwerp</a:t>
            </a:r>
            <a:r>
              <a:rPr lang="nl-BE" sz="2400" dirty="0" smtClean="0"/>
              <a:t>: CSB.</a:t>
            </a:r>
            <a:endParaRPr lang="en-GB" sz="2400" dirty="0" smtClean="0"/>
          </a:p>
          <a:p>
            <a:endParaRPr lang="nl-BE" sz="2400" dirty="0" smtClean="0"/>
          </a:p>
          <a:p>
            <a:pPr marL="0" indent="0">
              <a:buNone/>
            </a:pPr>
            <a:endParaRPr lang="en-GB" sz="2400" dirty="0" smtClean="0"/>
          </a:p>
        </p:txBody>
      </p:sp>
    </p:spTree>
    <p:extLst>
      <p:ext uri="{BB962C8B-B14F-4D97-AF65-F5344CB8AC3E}">
        <p14:creationId xmlns:p14="http://schemas.microsoft.com/office/powerpoint/2010/main" val="23326579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GB" dirty="0" smtClean="0"/>
              <a:t>(2. Ultimate cluster method)</a:t>
            </a:r>
          </a:p>
        </p:txBody>
      </p:sp>
      <p:sp>
        <p:nvSpPr>
          <p:cNvPr id="3" name="Content Placeholder 2"/>
          <p:cNvSpPr>
            <a:spLocks noGrp="1"/>
          </p:cNvSpPr>
          <p:nvPr>
            <p:ph idx="1"/>
          </p:nvPr>
        </p:nvSpPr>
        <p:spPr/>
        <p:txBody>
          <a:bodyPr>
            <a:normAutofit/>
          </a:bodyPr>
          <a:lstStyle/>
          <a:p>
            <a:r>
              <a:rPr lang="en-GB" sz="2400" dirty="0" smtClean="0"/>
              <a:t>Strata with one PSU:</a:t>
            </a:r>
          </a:p>
          <a:p>
            <a:endParaRPr lang="en-GB" sz="2400" dirty="0" smtClean="0"/>
          </a:p>
          <a:p>
            <a:pPr lvl="1"/>
            <a:r>
              <a:rPr lang="en-GB" dirty="0" smtClean="0"/>
              <a:t>One of many PSUs selected (with respondents) -&gt; join similar strata (on sampling frame)</a:t>
            </a:r>
          </a:p>
          <a:p>
            <a:pPr lvl="1"/>
            <a:endParaRPr lang="en-GB" dirty="0" smtClean="0"/>
          </a:p>
          <a:p>
            <a:pPr lvl="1"/>
            <a:r>
              <a:rPr lang="en-GB" dirty="0" smtClean="0"/>
              <a:t>Self-representing PSU? -&gt; PSU is stratum, use next stage of sample design as PSUs</a:t>
            </a:r>
          </a:p>
          <a:p>
            <a:pPr lvl="1"/>
            <a:endParaRPr lang="en-GB" dirty="0" smtClean="0"/>
          </a:p>
        </p:txBody>
      </p:sp>
    </p:spTree>
    <p:extLst>
      <p:ext uri="{BB962C8B-B14F-4D97-AF65-F5344CB8AC3E}">
        <p14:creationId xmlns:p14="http://schemas.microsoft.com/office/powerpoint/2010/main" val="35724441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GB" dirty="0" smtClean="0"/>
              <a:t>(2. Ultimate cluster method)</a:t>
            </a:r>
          </a:p>
        </p:txBody>
      </p:sp>
      <p:sp>
        <p:nvSpPr>
          <p:cNvPr id="3" name="Content Placeholder 2"/>
          <p:cNvSpPr>
            <a:spLocks noGrp="1"/>
          </p:cNvSpPr>
          <p:nvPr>
            <p:ph idx="1"/>
          </p:nvPr>
        </p:nvSpPr>
        <p:spPr/>
        <p:txBody>
          <a:bodyPr>
            <a:normAutofit/>
          </a:bodyPr>
          <a:lstStyle/>
          <a:p>
            <a:r>
              <a:rPr lang="en-GB" sz="2400" dirty="0" smtClean="0"/>
              <a:t>Remarks:</a:t>
            </a:r>
          </a:p>
          <a:p>
            <a:endParaRPr lang="en-GB" sz="2400" dirty="0" smtClean="0"/>
          </a:p>
          <a:p>
            <a:r>
              <a:rPr lang="en-GB" sz="2400" dirty="0" smtClean="0"/>
              <a:t>Sample design variables should refer to moment of selection (not interview)</a:t>
            </a:r>
          </a:p>
          <a:p>
            <a:endParaRPr lang="en-GB" sz="2400" dirty="0" smtClean="0"/>
          </a:p>
          <a:p>
            <a:r>
              <a:rPr lang="en-GB" sz="2400" dirty="0" smtClean="0"/>
              <a:t>PSU codes must at least be unique within strata</a:t>
            </a:r>
          </a:p>
          <a:p>
            <a:endParaRPr lang="en-GB" sz="2400" dirty="0" smtClean="0"/>
          </a:p>
          <a:p>
            <a:r>
              <a:rPr lang="en-GB" sz="2400" dirty="0" smtClean="0"/>
              <a:t>Panels: use consistent PSU and strata codes</a:t>
            </a:r>
          </a:p>
          <a:p>
            <a:endParaRPr lang="nl-BE" sz="2400" dirty="0"/>
          </a:p>
          <a:p>
            <a:r>
              <a:rPr lang="nl-BE" sz="2400" dirty="0" err="1" smtClean="0"/>
              <a:t>Degrees</a:t>
            </a:r>
            <a:r>
              <a:rPr lang="nl-BE" sz="2400" dirty="0" smtClean="0"/>
              <a:t> of </a:t>
            </a:r>
            <a:r>
              <a:rPr lang="nl-BE" sz="2400" dirty="0" err="1" smtClean="0"/>
              <a:t>freedom</a:t>
            </a:r>
            <a:r>
              <a:rPr lang="nl-BE" sz="2400" dirty="0" smtClean="0"/>
              <a:t>: #</a:t>
            </a:r>
            <a:r>
              <a:rPr lang="nl-BE" sz="2400" dirty="0" err="1" smtClean="0"/>
              <a:t>PSUs</a:t>
            </a:r>
            <a:r>
              <a:rPr lang="nl-BE" sz="2400" dirty="0" smtClean="0"/>
              <a:t>-#</a:t>
            </a:r>
            <a:r>
              <a:rPr lang="nl-BE" sz="2400" dirty="0" err="1" smtClean="0"/>
              <a:t>Strata</a:t>
            </a:r>
            <a:endParaRPr lang="en-GB" sz="2400" dirty="0" smtClean="0"/>
          </a:p>
        </p:txBody>
      </p:sp>
    </p:spTree>
    <p:extLst>
      <p:ext uri="{BB962C8B-B14F-4D97-AF65-F5344CB8AC3E}">
        <p14:creationId xmlns:p14="http://schemas.microsoft.com/office/powerpoint/2010/main" val="21933622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GB" dirty="0" smtClean="0"/>
              <a:t>(2. Ultimate cluster method)</a:t>
            </a:r>
          </a:p>
        </p:txBody>
      </p:sp>
      <p:sp>
        <p:nvSpPr>
          <p:cNvPr id="3" name="Content Placeholder 2"/>
          <p:cNvSpPr>
            <a:spLocks noGrp="1"/>
          </p:cNvSpPr>
          <p:nvPr>
            <p:ph idx="1"/>
          </p:nvPr>
        </p:nvSpPr>
        <p:spPr/>
        <p:txBody>
          <a:bodyPr>
            <a:noAutofit/>
          </a:bodyPr>
          <a:lstStyle/>
          <a:p>
            <a:pPr marL="0" indent="0">
              <a:buNone/>
            </a:pPr>
            <a:r>
              <a:rPr lang="nl-BE" sz="2400" dirty="0" smtClean="0"/>
              <a:t>In </a:t>
            </a:r>
            <a:r>
              <a:rPr lang="nl-BE" sz="2400" dirty="0" err="1" smtClean="0"/>
              <a:t>Stata</a:t>
            </a:r>
            <a:endParaRPr lang="en-GB" sz="2400" dirty="0" smtClean="0"/>
          </a:p>
          <a:p>
            <a:r>
              <a:rPr lang="en-GB" sz="2400" dirty="0" smtClean="0"/>
              <a:t>use sample design variables to identify the sample design</a:t>
            </a:r>
          </a:p>
          <a:p>
            <a:pPr>
              <a:buFontTx/>
              <a:buNone/>
            </a:pPr>
            <a:r>
              <a:rPr lang="en-GB" sz="2400" dirty="0" smtClean="0"/>
              <a:t>		</a:t>
            </a:r>
            <a:r>
              <a:rPr lang="en-GB" sz="2400" dirty="0" err="1" smtClean="0"/>
              <a:t>svyset</a:t>
            </a:r>
            <a:r>
              <a:rPr lang="en-GB" sz="2400" dirty="0" smtClean="0"/>
              <a:t> PSU [</a:t>
            </a:r>
            <a:r>
              <a:rPr lang="en-GB" sz="2400" dirty="0" err="1" smtClean="0"/>
              <a:t>pweight</a:t>
            </a:r>
            <a:r>
              <a:rPr lang="en-GB" sz="2400" dirty="0" smtClean="0"/>
              <a:t> = weight], strata(strata)</a:t>
            </a:r>
          </a:p>
          <a:p>
            <a:pPr>
              <a:buFontTx/>
              <a:buNone/>
            </a:pPr>
            <a:endParaRPr lang="nl-BE" sz="1000" dirty="0" smtClean="0"/>
          </a:p>
          <a:p>
            <a:pPr>
              <a:buFontTx/>
              <a:buNone/>
            </a:pPr>
            <a:r>
              <a:rPr lang="nl-BE" sz="2400" dirty="0" err="1" smtClean="0"/>
              <a:t>Subsequently</a:t>
            </a:r>
            <a:r>
              <a:rPr lang="nl-BE" sz="2400" dirty="0" smtClean="0"/>
              <a:t>: </a:t>
            </a:r>
            <a:r>
              <a:rPr lang="nl-BE" sz="2400" dirty="0" err="1" smtClean="0"/>
              <a:t>svy</a:t>
            </a:r>
            <a:r>
              <a:rPr lang="nl-BE" sz="2400" dirty="0" smtClean="0"/>
              <a:t>: </a:t>
            </a:r>
            <a:r>
              <a:rPr lang="nl-BE" sz="2400" dirty="0" err="1" smtClean="0"/>
              <a:t>commands</a:t>
            </a:r>
            <a:endParaRPr lang="en-GB" sz="2400" dirty="0" smtClean="0"/>
          </a:p>
          <a:p>
            <a:pPr marL="0" indent="0">
              <a:buNone/>
            </a:pPr>
            <a:endParaRPr lang="nl-BE" sz="1000" dirty="0" smtClean="0"/>
          </a:p>
          <a:p>
            <a:pPr marL="0" indent="0">
              <a:buNone/>
            </a:pPr>
            <a:r>
              <a:rPr lang="nl-BE" sz="2400" dirty="0" smtClean="0"/>
              <a:t>SPSS: </a:t>
            </a:r>
            <a:r>
              <a:rPr lang="en-GB" sz="2400" dirty="0" smtClean="0"/>
              <a:t>CSPLAN &amp; Complex sample commands</a:t>
            </a:r>
          </a:p>
          <a:p>
            <a:pPr marL="0" indent="0">
              <a:buNone/>
            </a:pPr>
            <a:endParaRPr lang="nl-BE" sz="1000" dirty="0"/>
          </a:p>
          <a:p>
            <a:pPr marL="0" indent="0">
              <a:buNone/>
            </a:pPr>
            <a:r>
              <a:rPr lang="nl-BE" sz="2400" dirty="0" smtClean="0"/>
              <a:t>R: survey package (</a:t>
            </a:r>
            <a:r>
              <a:rPr lang="nl-BE" sz="2400" dirty="0" err="1" smtClean="0"/>
              <a:t>svydesign</a:t>
            </a:r>
            <a:r>
              <a:rPr lang="nl-BE" sz="2400" dirty="0" smtClean="0"/>
              <a:t> and </a:t>
            </a:r>
            <a:r>
              <a:rPr lang="nl-BE" sz="2400" dirty="0" err="1" smtClean="0"/>
              <a:t>other</a:t>
            </a:r>
            <a:r>
              <a:rPr lang="nl-BE" sz="2400" dirty="0" smtClean="0"/>
              <a:t> </a:t>
            </a:r>
            <a:r>
              <a:rPr lang="nl-BE" sz="2400" dirty="0" err="1" smtClean="0"/>
              <a:t>commands</a:t>
            </a:r>
            <a:r>
              <a:rPr lang="nl-BE" sz="2400" dirty="0" smtClean="0"/>
              <a:t>)</a:t>
            </a:r>
          </a:p>
          <a:p>
            <a:pPr marL="0" indent="0">
              <a:buNone/>
            </a:pPr>
            <a:endParaRPr lang="nl-BE" sz="1000" dirty="0"/>
          </a:p>
          <a:p>
            <a:pPr marL="0" indent="0">
              <a:buNone/>
            </a:pPr>
            <a:r>
              <a:rPr lang="nl-BE" sz="2400" dirty="0" smtClean="0"/>
              <a:t>SAS: </a:t>
            </a:r>
            <a:r>
              <a:rPr lang="en-GB" sz="2400" dirty="0"/>
              <a:t>PROC </a:t>
            </a:r>
            <a:r>
              <a:rPr lang="en-GB" sz="2400" dirty="0" smtClean="0"/>
              <a:t>SURVEYFREQ and others</a:t>
            </a:r>
            <a:endParaRPr lang="nl-BE" sz="2400" dirty="0" smtClean="0"/>
          </a:p>
          <a:p>
            <a:pPr marL="0" indent="0">
              <a:buNone/>
            </a:pPr>
            <a:endParaRPr lang="en-GB" sz="2400" dirty="0" smtClean="0"/>
          </a:p>
        </p:txBody>
      </p:sp>
    </p:spTree>
    <p:extLst>
      <p:ext uri="{BB962C8B-B14F-4D97-AF65-F5344CB8AC3E}">
        <p14:creationId xmlns:p14="http://schemas.microsoft.com/office/powerpoint/2010/main" val="19493285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nl-BE" smtClean="0"/>
              <a:t>Overview</a:t>
            </a:r>
            <a:endParaRPr lang="en-US" smtClean="0"/>
          </a:p>
        </p:txBody>
      </p:sp>
      <p:sp>
        <p:nvSpPr>
          <p:cNvPr id="5123" name="Content Placeholder 2"/>
          <p:cNvSpPr>
            <a:spLocks noGrp="1"/>
          </p:cNvSpPr>
          <p:nvPr>
            <p:ph idx="1"/>
          </p:nvPr>
        </p:nvSpPr>
        <p:spPr>
          <a:xfrm>
            <a:off x="1093663" y="1602779"/>
            <a:ext cx="7870825" cy="3554413"/>
          </a:xfrm>
        </p:spPr>
        <p:txBody>
          <a:bodyPr>
            <a:normAutofit/>
          </a:bodyPr>
          <a:lstStyle/>
          <a:p>
            <a:pPr marL="457200" indent="-457200" eaLnBrk="1" hangingPunct="1">
              <a:lnSpc>
                <a:spcPct val="150000"/>
              </a:lnSpc>
              <a:buFont typeface="Verdana" pitchFamily="34" charset="0"/>
              <a:buAutoNum type="arabicPeriod"/>
            </a:pPr>
            <a:r>
              <a:rPr lang="nl-BE" sz="2400" dirty="0" smtClean="0"/>
              <a:t>The 4 big </a:t>
            </a:r>
            <a:r>
              <a:rPr lang="nl-BE" sz="2400" dirty="0" err="1" smtClean="0"/>
              <a:t>determinants</a:t>
            </a:r>
            <a:r>
              <a:rPr lang="nl-BE" sz="2400" dirty="0" smtClean="0"/>
              <a:t> of sampling </a:t>
            </a:r>
            <a:r>
              <a:rPr lang="nl-BE" sz="2400" dirty="0" err="1" smtClean="0"/>
              <a:t>variance</a:t>
            </a:r>
            <a:endParaRPr lang="nl-BE" sz="2400" dirty="0" smtClean="0"/>
          </a:p>
          <a:p>
            <a:pPr marL="457200" indent="-457200" eaLnBrk="1" hangingPunct="1">
              <a:lnSpc>
                <a:spcPct val="150000"/>
              </a:lnSpc>
              <a:buFont typeface="Verdana" pitchFamily="34" charset="0"/>
              <a:buAutoNum type="arabicPeriod"/>
            </a:pPr>
            <a:r>
              <a:rPr lang="nl-BE" sz="2400" dirty="0" smtClean="0"/>
              <a:t>(The ultimate cluster </a:t>
            </a:r>
            <a:r>
              <a:rPr lang="nl-BE" sz="2400" dirty="0" err="1" smtClean="0"/>
              <a:t>method</a:t>
            </a:r>
            <a:r>
              <a:rPr lang="nl-BE" sz="2400" dirty="0" smtClean="0"/>
              <a:t>)</a:t>
            </a:r>
          </a:p>
          <a:p>
            <a:pPr marL="457200" indent="-457200" eaLnBrk="1" hangingPunct="1">
              <a:lnSpc>
                <a:spcPct val="150000"/>
              </a:lnSpc>
              <a:buFont typeface="Verdana" pitchFamily="34" charset="0"/>
              <a:buAutoNum type="arabicPeriod"/>
            </a:pPr>
            <a:r>
              <a:rPr lang="nl-BE" sz="2400" u="sng" dirty="0" err="1" smtClean="0"/>
              <a:t>Analysing</a:t>
            </a:r>
            <a:r>
              <a:rPr lang="nl-BE" sz="2400" u="sng" dirty="0" smtClean="0"/>
              <a:t> </a:t>
            </a:r>
            <a:r>
              <a:rPr lang="nl-BE" sz="2400" u="sng" dirty="0" err="1" smtClean="0"/>
              <a:t>subpopulations</a:t>
            </a:r>
            <a:endParaRPr lang="nl-BE" sz="2400" u="sng" dirty="0" smtClean="0"/>
          </a:p>
          <a:p>
            <a:pPr marL="457200" indent="-457200" eaLnBrk="1" hangingPunct="1">
              <a:lnSpc>
                <a:spcPct val="150000"/>
              </a:lnSpc>
              <a:buFont typeface="Verdana" pitchFamily="34" charset="0"/>
              <a:buAutoNum type="arabicPeriod"/>
            </a:pPr>
            <a:r>
              <a:rPr lang="nl-BE" sz="2400" dirty="0" err="1" smtClean="0"/>
              <a:t>Comparing</a:t>
            </a:r>
            <a:r>
              <a:rPr lang="nl-BE" sz="2400" dirty="0" smtClean="0"/>
              <a:t> point </a:t>
            </a:r>
            <a:r>
              <a:rPr lang="nl-BE" sz="2400" dirty="0" err="1" smtClean="0"/>
              <a:t>estimates</a:t>
            </a:r>
            <a:endParaRPr lang="nl-BE" sz="2400" dirty="0" smtClean="0"/>
          </a:p>
          <a:p>
            <a:pPr marL="457200" indent="-457200" eaLnBrk="1" hangingPunct="1">
              <a:lnSpc>
                <a:spcPct val="150000"/>
              </a:lnSpc>
              <a:buFont typeface="Verdana" pitchFamily="34" charset="0"/>
              <a:buAutoNum type="arabicPeriod"/>
            </a:pPr>
            <a:r>
              <a:rPr lang="nl-BE" sz="2400" dirty="0" err="1" smtClean="0"/>
              <a:t>Conclusion</a:t>
            </a:r>
            <a:endParaRPr lang="nl-BE" sz="2400" dirty="0" smtClean="0"/>
          </a:p>
          <a:p>
            <a:pPr marL="457200" indent="-457200" eaLnBrk="1" hangingPunct="1">
              <a:lnSpc>
                <a:spcPct val="150000"/>
              </a:lnSpc>
            </a:pPr>
            <a:endParaRPr lang="en-US" sz="2400" dirty="0" smtClean="0"/>
          </a:p>
        </p:txBody>
      </p:sp>
    </p:spTree>
    <p:extLst>
      <p:ext uri="{BB962C8B-B14F-4D97-AF65-F5344CB8AC3E}">
        <p14:creationId xmlns:p14="http://schemas.microsoft.com/office/powerpoint/2010/main" val="20936392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GB" dirty="0" smtClean="0"/>
              <a:t>3. Subpopulations </a:t>
            </a:r>
          </a:p>
        </p:txBody>
      </p:sp>
      <p:sp>
        <p:nvSpPr>
          <p:cNvPr id="44035" name="Content Placeholder 2"/>
          <p:cNvSpPr>
            <a:spLocks noGrp="1"/>
          </p:cNvSpPr>
          <p:nvPr>
            <p:ph idx="1"/>
          </p:nvPr>
        </p:nvSpPr>
        <p:spPr>
          <a:xfrm>
            <a:off x="1115616" y="2132856"/>
            <a:ext cx="7869560" cy="3384376"/>
          </a:xfrm>
        </p:spPr>
        <p:txBody>
          <a:bodyPr>
            <a:normAutofit/>
          </a:bodyPr>
          <a:lstStyle/>
          <a:p>
            <a:r>
              <a:rPr lang="en-GB" sz="2400" dirty="0" smtClean="0"/>
              <a:t>Various types of subpopulations, which may be differently distributed across Strata and PSUs</a:t>
            </a:r>
          </a:p>
          <a:p>
            <a:endParaRPr lang="en-GB" sz="2400" dirty="0" smtClean="0"/>
          </a:p>
          <a:p>
            <a:r>
              <a:rPr lang="en-GB" sz="2400" dirty="0" smtClean="0"/>
              <a:t>Size of subpopulation in sample may be random, not fixed (except if stratum) =&gt; additional source of random error!</a:t>
            </a:r>
          </a:p>
          <a:p>
            <a:endParaRPr lang="en-GB" sz="2400" dirty="0" smtClean="0"/>
          </a:p>
          <a:p>
            <a:endParaRPr lang="en-GB" sz="2400" dirty="0" smtClean="0"/>
          </a:p>
        </p:txBody>
      </p:sp>
    </p:spTree>
    <p:extLst>
      <p:ext uri="{BB962C8B-B14F-4D97-AF65-F5344CB8AC3E}">
        <p14:creationId xmlns:p14="http://schemas.microsoft.com/office/powerpoint/2010/main" val="4565627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GB" dirty="0" smtClean="0"/>
              <a:t>3. Subpopulations </a:t>
            </a:r>
          </a:p>
        </p:txBody>
      </p:sp>
      <p:sp>
        <p:nvSpPr>
          <p:cNvPr id="45059" name="Content Placeholder 2"/>
          <p:cNvSpPr>
            <a:spLocks noGrp="1"/>
          </p:cNvSpPr>
          <p:nvPr>
            <p:ph idx="1"/>
          </p:nvPr>
        </p:nvSpPr>
        <p:spPr/>
        <p:txBody>
          <a:bodyPr>
            <a:normAutofit/>
          </a:bodyPr>
          <a:lstStyle/>
          <a:p>
            <a:endParaRPr lang="en-GB" sz="2400" dirty="0" smtClean="0"/>
          </a:p>
          <a:p>
            <a:r>
              <a:rPr lang="en-GB" sz="2400" dirty="0" smtClean="0"/>
              <a:t>DFs = #PSU(in stratum with n </a:t>
            </a:r>
            <a:r>
              <a:rPr lang="en-GB" sz="2400" dirty="0" err="1" smtClean="0"/>
              <a:t>obs</a:t>
            </a:r>
            <a:r>
              <a:rPr lang="en-GB" sz="2400" dirty="0" smtClean="0"/>
              <a:t>&gt;=1) - #Strata(with n </a:t>
            </a:r>
            <a:r>
              <a:rPr lang="en-GB" sz="2400" dirty="0" err="1" smtClean="0"/>
              <a:t>obs</a:t>
            </a:r>
            <a:r>
              <a:rPr lang="en-GB" sz="2400" dirty="0" smtClean="0"/>
              <a:t>&gt;=1)</a:t>
            </a:r>
          </a:p>
          <a:p>
            <a:endParaRPr lang="en-GB" sz="2400" dirty="0" smtClean="0"/>
          </a:p>
          <a:p>
            <a:r>
              <a:rPr lang="nl-BE" sz="2400" dirty="0" err="1" smtClean="0"/>
              <a:t>Reliability</a:t>
            </a:r>
            <a:r>
              <a:rPr lang="nl-BE" sz="2400" dirty="0" smtClean="0"/>
              <a:t> of </a:t>
            </a:r>
            <a:r>
              <a:rPr lang="nl-BE" sz="2400" dirty="0" err="1" smtClean="0"/>
              <a:t>estimates</a:t>
            </a:r>
            <a:r>
              <a:rPr lang="nl-BE" sz="2400" dirty="0"/>
              <a:t> </a:t>
            </a:r>
            <a:r>
              <a:rPr lang="nl-BE" sz="2400" dirty="0" err="1" smtClean="0"/>
              <a:t>depends</a:t>
            </a:r>
            <a:r>
              <a:rPr lang="nl-BE" sz="2400" dirty="0" smtClean="0"/>
              <a:t> on </a:t>
            </a:r>
            <a:r>
              <a:rPr lang="nl-BE" sz="2400" dirty="0" err="1" smtClean="0"/>
              <a:t>number</a:t>
            </a:r>
            <a:r>
              <a:rPr lang="nl-BE" sz="2400" dirty="0" smtClean="0"/>
              <a:t> of </a:t>
            </a:r>
            <a:r>
              <a:rPr lang="nl-BE" sz="2400" dirty="0" err="1" smtClean="0"/>
              <a:t>observations</a:t>
            </a:r>
            <a:r>
              <a:rPr lang="nl-BE" sz="2400" dirty="0" smtClean="0"/>
              <a:t> AND </a:t>
            </a:r>
            <a:r>
              <a:rPr lang="nl-BE" sz="2400" dirty="0" err="1" smtClean="0"/>
              <a:t>how</a:t>
            </a:r>
            <a:r>
              <a:rPr lang="nl-BE" sz="2400" dirty="0" smtClean="0"/>
              <a:t> </a:t>
            </a:r>
            <a:r>
              <a:rPr lang="nl-BE" sz="2400" dirty="0" err="1" smtClean="0"/>
              <a:t>they</a:t>
            </a:r>
            <a:r>
              <a:rPr lang="nl-BE" sz="2400" dirty="0" smtClean="0"/>
              <a:t> are </a:t>
            </a:r>
            <a:r>
              <a:rPr lang="nl-BE" sz="2400" dirty="0" err="1" smtClean="0"/>
              <a:t>distributed</a:t>
            </a:r>
            <a:r>
              <a:rPr lang="nl-BE" sz="2400" dirty="0" smtClean="0"/>
              <a:t> </a:t>
            </a:r>
            <a:r>
              <a:rPr lang="nl-BE" sz="2400" dirty="0" err="1" smtClean="0"/>
              <a:t>across</a:t>
            </a:r>
            <a:r>
              <a:rPr lang="nl-BE" sz="2400" dirty="0" smtClean="0"/>
              <a:t> </a:t>
            </a:r>
            <a:r>
              <a:rPr lang="nl-BE" sz="2400" dirty="0" err="1" smtClean="0"/>
              <a:t>PSUs</a:t>
            </a:r>
            <a:endParaRPr lang="en-GB" sz="2400" dirty="0" smtClean="0"/>
          </a:p>
          <a:p>
            <a:endParaRPr lang="en-GB" sz="2400" dirty="0"/>
          </a:p>
          <a:p>
            <a:r>
              <a:rPr lang="en-GB" sz="2400" dirty="0" smtClean="0"/>
              <a:t>If variance within subsample is small, SE of small subpopulation is not necessarily very large</a:t>
            </a:r>
          </a:p>
        </p:txBody>
      </p:sp>
    </p:spTree>
    <p:extLst>
      <p:ext uri="{BB962C8B-B14F-4D97-AF65-F5344CB8AC3E}">
        <p14:creationId xmlns:p14="http://schemas.microsoft.com/office/powerpoint/2010/main" val="33495519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GB" dirty="0" smtClean="0"/>
              <a:t>3. Subpopulations</a:t>
            </a:r>
          </a:p>
        </p:txBody>
      </p:sp>
      <p:sp>
        <p:nvSpPr>
          <p:cNvPr id="46083" name="Content Placeholder 2"/>
          <p:cNvSpPr>
            <a:spLocks noGrp="1"/>
          </p:cNvSpPr>
          <p:nvPr>
            <p:ph idx="1"/>
          </p:nvPr>
        </p:nvSpPr>
        <p:spPr/>
        <p:txBody>
          <a:bodyPr>
            <a:normAutofit lnSpcReduction="10000"/>
          </a:bodyPr>
          <a:lstStyle/>
          <a:p>
            <a:r>
              <a:rPr lang="en-GB" sz="2400" dirty="0" smtClean="0"/>
              <a:t>Conclusion: </a:t>
            </a:r>
          </a:p>
          <a:p>
            <a:endParaRPr lang="en-GB" sz="2400" dirty="0" smtClean="0"/>
          </a:p>
          <a:p>
            <a:r>
              <a:rPr lang="en-GB" sz="2400" dirty="0" smtClean="0"/>
              <a:t>-&gt; sample size extra source of random error!</a:t>
            </a:r>
          </a:p>
          <a:p>
            <a:r>
              <a:rPr lang="en-GB" sz="2400" dirty="0"/>
              <a:t>-&gt; always check both the number of observations AND the number of PSUs with observations</a:t>
            </a:r>
          </a:p>
          <a:p>
            <a:r>
              <a:rPr lang="en-GB" sz="2400" dirty="0" smtClean="0"/>
              <a:t>-&gt; never drop cases from sample</a:t>
            </a:r>
          </a:p>
          <a:p>
            <a:endParaRPr lang="en-GB" sz="2400" dirty="0" smtClean="0"/>
          </a:p>
          <a:p>
            <a:pPr>
              <a:buFontTx/>
              <a:buNone/>
            </a:pPr>
            <a:r>
              <a:rPr lang="en-GB" sz="2400" dirty="0" smtClean="0"/>
              <a:t>Instead:</a:t>
            </a:r>
          </a:p>
          <a:p>
            <a:r>
              <a:rPr lang="en-GB" sz="2400" dirty="0" smtClean="0"/>
              <a:t>Create indicator variable </a:t>
            </a:r>
          </a:p>
          <a:p>
            <a:r>
              <a:rPr lang="en-GB" sz="2400" dirty="0" smtClean="0"/>
              <a:t>Use the </a:t>
            </a:r>
            <a:r>
              <a:rPr lang="en-GB" sz="2400" dirty="0" err="1" smtClean="0"/>
              <a:t>svy</a:t>
            </a:r>
            <a:r>
              <a:rPr lang="en-GB" sz="2400" dirty="0" smtClean="0"/>
              <a:t>, </a:t>
            </a:r>
            <a:r>
              <a:rPr lang="en-GB" sz="2400" dirty="0" err="1" smtClean="0"/>
              <a:t>subpop</a:t>
            </a:r>
            <a:r>
              <a:rPr lang="en-GB" sz="2400" dirty="0" smtClean="0"/>
              <a:t> option (</a:t>
            </a:r>
            <a:r>
              <a:rPr lang="en-GB" sz="2400" dirty="0" err="1" smtClean="0"/>
              <a:t>Stata</a:t>
            </a:r>
            <a:r>
              <a:rPr lang="en-GB" sz="2400" dirty="0" smtClean="0"/>
              <a:t>)</a:t>
            </a:r>
          </a:p>
          <a:p>
            <a:r>
              <a:rPr lang="nl-BE" sz="2400" dirty="0" err="1" smtClean="0"/>
              <a:t>Use</a:t>
            </a:r>
            <a:r>
              <a:rPr lang="nl-BE" sz="2400" dirty="0" smtClean="0"/>
              <a:t> ‘domain’ option in SAS</a:t>
            </a:r>
            <a:endParaRPr lang="en-GB" sz="2400" dirty="0" smtClean="0"/>
          </a:p>
          <a:p>
            <a:endParaRPr lang="en-GB" sz="2400" dirty="0" smtClean="0"/>
          </a:p>
        </p:txBody>
      </p:sp>
    </p:spTree>
    <p:extLst>
      <p:ext uri="{BB962C8B-B14F-4D97-AF65-F5344CB8AC3E}">
        <p14:creationId xmlns:p14="http://schemas.microsoft.com/office/powerpoint/2010/main" val="30572172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nl-BE" smtClean="0"/>
              <a:t>Overview</a:t>
            </a:r>
            <a:endParaRPr lang="en-US" smtClean="0"/>
          </a:p>
        </p:txBody>
      </p:sp>
      <p:sp>
        <p:nvSpPr>
          <p:cNvPr id="5123" name="Content Placeholder 2"/>
          <p:cNvSpPr>
            <a:spLocks noGrp="1"/>
          </p:cNvSpPr>
          <p:nvPr>
            <p:ph idx="1"/>
          </p:nvPr>
        </p:nvSpPr>
        <p:spPr>
          <a:xfrm>
            <a:off x="1165671" y="1602779"/>
            <a:ext cx="7870825" cy="3554413"/>
          </a:xfrm>
        </p:spPr>
        <p:txBody>
          <a:bodyPr>
            <a:normAutofit/>
          </a:bodyPr>
          <a:lstStyle/>
          <a:p>
            <a:pPr marL="457200" indent="-457200" eaLnBrk="1" hangingPunct="1">
              <a:lnSpc>
                <a:spcPct val="150000"/>
              </a:lnSpc>
              <a:buFont typeface="Verdana" pitchFamily="34" charset="0"/>
              <a:buAutoNum type="arabicPeriod"/>
            </a:pPr>
            <a:r>
              <a:rPr lang="nl-BE" sz="2400" dirty="0" smtClean="0"/>
              <a:t>The 4 big </a:t>
            </a:r>
            <a:r>
              <a:rPr lang="nl-BE" sz="2400" dirty="0" err="1" smtClean="0"/>
              <a:t>determinants</a:t>
            </a:r>
            <a:r>
              <a:rPr lang="nl-BE" sz="2400" dirty="0" smtClean="0"/>
              <a:t> of sampling </a:t>
            </a:r>
            <a:r>
              <a:rPr lang="nl-BE" sz="2400" dirty="0" err="1" smtClean="0"/>
              <a:t>variance</a:t>
            </a:r>
            <a:endParaRPr lang="nl-BE" sz="2400" dirty="0" smtClean="0"/>
          </a:p>
          <a:p>
            <a:pPr marL="457200" indent="-457200" eaLnBrk="1" hangingPunct="1">
              <a:lnSpc>
                <a:spcPct val="150000"/>
              </a:lnSpc>
              <a:buFont typeface="Verdana" pitchFamily="34" charset="0"/>
              <a:buAutoNum type="arabicPeriod"/>
            </a:pPr>
            <a:r>
              <a:rPr lang="nl-BE" sz="2400" dirty="0" smtClean="0"/>
              <a:t>The ultimate cluster </a:t>
            </a:r>
            <a:r>
              <a:rPr lang="nl-BE" sz="2400" dirty="0" err="1" smtClean="0"/>
              <a:t>method</a:t>
            </a:r>
            <a:endParaRPr lang="nl-BE" sz="2400" dirty="0" smtClean="0"/>
          </a:p>
          <a:p>
            <a:pPr marL="457200" indent="-457200" eaLnBrk="1" hangingPunct="1">
              <a:lnSpc>
                <a:spcPct val="150000"/>
              </a:lnSpc>
              <a:buFont typeface="Verdana" pitchFamily="34" charset="0"/>
              <a:buAutoNum type="arabicPeriod"/>
            </a:pPr>
            <a:r>
              <a:rPr lang="nl-BE" sz="2400" dirty="0" err="1" smtClean="0"/>
              <a:t>Analysing</a:t>
            </a:r>
            <a:r>
              <a:rPr lang="nl-BE" sz="2400" dirty="0" smtClean="0"/>
              <a:t> </a:t>
            </a:r>
            <a:r>
              <a:rPr lang="nl-BE" sz="2400" dirty="0" err="1" smtClean="0"/>
              <a:t>subpopulations</a:t>
            </a:r>
            <a:endParaRPr lang="nl-BE" sz="2400" dirty="0" smtClean="0"/>
          </a:p>
          <a:p>
            <a:pPr marL="457200" indent="-457200" eaLnBrk="1" hangingPunct="1">
              <a:lnSpc>
                <a:spcPct val="150000"/>
              </a:lnSpc>
              <a:buFont typeface="Verdana" pitchFamily="34" charset="0"/>
              <a:buAutoNum type="arabicPeriod"/>
            </a:pPr>
            <a:r>
              <a:rPr lang="nl-BE" sz="2400" u="sng" dirty="0" err="1" smtClean="0"/>
              <a:t>Comparing</a:t>
            </a:r>
            <a:r>
              <a:rPr lang="nl-BE" sz="2400" u="sng" dirty="0" smtClean="0"/>
              <a:t> point </a:t>
            </a:r>
            <a:r>
              <a:rPr lang="nl-BE" sz="2400" u="sng" dirty="0" err="1" smtClean="0"/>
              <a:t>estimates</a:t>
            </a:r>
            <a:endParaRPr lang="nl-BE" sz="2400" u="sng" dirty="0" smtClean="0"/>
          </a:p>
          <a:p>
            <a:pPr marL="457200" indent="-457200" eaLnBrk="1" hangingPunct="1">
              <a:lnSpc>
                <a:spcPct val="150000"/>
              </a:lnSpc>
              <a:buFont typeface="Verdana" pitchFamily="34" charset="0"/>
              <a:buAutoNum type="arabicPeriod"/>
            </a:pPr>
            <a:r>
              <a:rPr lang="nl-BE" sz="2400" dirty="0" err="1" smtClean="0"/>
              <a:t>Conclusion</a:t>
            </a:r>
            <a:endParaRPr lang="nl-BE" sz="2400" dirty="0" smtClean="0"/>
          </a:p>
          <a:p>
            <a:pPr marL="457200" indent="-457200" eaLnBrk="1" hangingPunct="1">
              <a:lnSpc>
                <a:spcPct val="150000"/>
              </a:lnSpc>
            </a:pPr>
            <a:endParaRPr lang="en-US" sz="2400" dirty="0" smtClean="0"/>
          </a:p>
        </p:txBody>
      </p:sp>
    </p:spTree>
    <p:extLst>
      <p:ext uri="{BB962C8B-B14F-4D97-AF65-F5344CB8AC3E}">
        <p14:creationId xmlns:p14="http://schemas.microsoft.com/office/powerpoint/2010/main" val="28039808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GB" dirty="0" smtClean="0"/>
              <a:t>4. Comparing point estimates</a:t>
            </a:r>
          </a:p>
        </p:txBody>
      </p:sp>
      <p:sp>
        <p:nvSpPr>
          <p:cNvPr id="48131" name="Content Placeholder 2"/>
          <p:cNvSpPr>
            <a:spLocks noGrp="1"/>
          </p:cNvSpPr>
          <p:nvPr>
            <p:ph idx="1"/>
          </p:nvPr>
        </p:nvSpPr>
        <p:spPr/>
        <p:txBody>
          <a:bodyPr>
            <a:normAutofit/>
          </a:bodyPr>
          <a:lstStyle/>
          <a:p>
            <a:endParaRPr lang="en-GB" sz="2400" dirty="0" smtClean="0"/>
          </a:p>
          <a:p>
            <a:r>
              <a:rPr lang="en-GB" sz="2400" dirty="0" smtClean="0"/>
              <a:t>Usual approach: check whether confidence intervals overlap</a:t>
            </a:r>
          </a:p>
          <a:p>
            <a:endParaRPr lang="en-GB" sz="2400" dirty="0" smtClean="0"/>
          </a:p>
          <a:p>
            <a:r>
              <a:rPr lang="en-GB" sz="2400" dirty="0" smtClean="0"/>
              <a:t>Problem: overly conservative when samples are independent</a:t>
            </a:r>
          </a:p>
          <a:p>
            <a:endParaRPr lang="en-GB" sz="2400" dirty="0" smtClean="0"/>
          </a:p>
          <a:p>
            <a:r>
              <a:rPr lang="en-GB" sz="2400" dirty="0" smtClean="0"/>
              <a:t>May be completely wrong when samples are dependent</a:t>
            </a:r>
          </a:p>
        </p:txBody>
      </p:sp>
    </p:spTree>
    <p:extLst>
      <p:ext uri="{BB962C8B-B14F-4D97-AF65-F5344CB8AC3E}">
        <p14:creationId xmlns:p14="http://schemas.microsoft.com/office/powerpoint/2010/main" val="17265261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GB" dirty="0" smtClean="0"/>
              <a:t>4. Comparing point estimates</a:t>
            </a:r>
          </a:p>
        </p:txBody>
      </p:sp>
      <p:sp>
        <p:nvSpPr>
          <p:cNvPr id="3" name="Content Placeholder 2"/>
          <p:cNvSpPr>
            <a:spLocks noGrp="1"/>
          </p:cNvSpPr>
          <p:nvPr>
            <p:ph idx="1"/>
          </p:nvPr>
        </p:nvSpPr>
        <p:spPr/>
        <p:txBody>
          <a:bodyPr/>
          <a:lstStyle/>
          <a:p>
            <a:r>
              <a:rPr lang="en-GB" sz="2400" dirty="0" smtClean="0"/>
              <a:t>Variance of the difference of two averages:</a:t>
            </a:r>
          </a:p>
          <a:p>
            <a:endParaRPr lang="en-GB" sz="2400" dirty="0" smtClean="0"/>
          </a:p>
          <a:p>
            <a:pPr lvl="1"/>
            <a:r>
              <a:rPr lang="en-GB" dirty="0" smtClean="0"/>
              <a:t>VAR(a-b) = VAR(a) + VAR(b) – 2*COVAR(</a:t>
            </a:r>
            <a:r>
              <a:rPr lang="en-GB" dirty="0" err="1" smtClean="0"/>
              <a:t>a,b</a:t>
            </a:r>
            <a:r>
              <a:rPr lang="en-GB" dirty="0" smtClean="0"/>
              <a:t>)</a:t>
            </a:r>
          </a:p>
          <a:p>
            <a:pPr lvl="1"/>
            <a:endParaRPr lang="en-GB" dirty="0" smtClean="0"/>
          </a:p>
          <a:p>
            <a:pPr lvl="1"/>
            <a:endParaRPr lang="en-GB" dirty="0" smtClean="0"/>
          </a:p>
          <a:p>
            <a:r>
              <a:rPr lang="en-GB" sz="2400" dirty="0" smtClean="0"/>
              <a:t>COVAR can be positive or negative!</a:t>
            </a:r>
          </a:p>
          <a:p>
            <a:endParaRPr lang="en-GB" sz="2400" dirty="0" smtClean="0"/>
          </a:p>
          <a:p>
            <a:r>
              <a:rPr lang="en-GB" sz="2400" dirty="0" smtClean="0"/>
              <a:t>COVAR = 0 when samples are independent</a:t>
            </a:r>
          </a:p>
          <a:p>
            <a:pPr lvl="1"/>
            <a:endParaRPr lang="en-GB" dirty="0" smtClean="0"/>
          </a:p>
        </p:txBody>
      </p:sp>
    </p:spTree>
    <p:extLst>
      <p:ext uri="{BB962C8B-B14F-4D97-AF65-F5344CB8AC3E}">
        <p14:creationId xmlns:p14="http://schemas.microsoft.com/office/powerpoint/2010/main" val="405271875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GB" dirty="0" smtClean="0"/>
              <a:t>4. Comparing point estimates</a:t>
            </a:r>
          </a:p>
        </p:txBody>
      </p:sp>
      <p:sp>
        <p:nvSpPr>
          <p:cNvPr id="50179" name="Content Placeholder 2"/>
          <p:cNvSpPr>
            <a:spLocks noGrp="1"/>
          </p:cNvSpPr>
          <p:nvPr>
            <p:ph idx="1"/>
          </p:nvPr>
        </p:nvSpPr>
        <p:spPr/>
        <p:txBody>
          <a:bodyPr/>
          <a:lstStyle/>
          <a:p>
            <a:pPr lvl="1">
              <a:buFontTx/>
              <a:buNone/>
            </a:pPr>
            <a:endParaRPr lang="en-GB" sz="2000" dirty="0" smtClean="0"/>
          </a:p>
          <a:p>
            <a:pPr lvl="1"/>
            <a:r>
              <a:rPr lang="en-GB" dirty="0" smtClean="0"/>
              <a:t>Independent samples: COVAR ==0; However:</a:t>
            </a:r>
          </a:p>
          <a:p>
            <a:pPr lvl="1">
              <a:buFontTx/>
              <a:buNone/>
            </a:pPr>
            <a:endParaRPr lang="en-GB" dirty="0" smtClean="0"/>
          </a:p>
          <a:p>
            <a:pPr lvl="1">
              <a:buFontTx/>
              <a:buNone/>
            </a:pPr>
            <a:r>
              <a:rPr lang="en-GB" dirty="0" smtClean="0"/>
              <a:t>(</a:t>
            </a:r>
            <a:r>
              <a:rPr lang="en-GB" dirty="0" err="1" smtClean="0"/>
              <a:t>VARa</a:t>
            </a:r>
            <a:r>
              <a:rPr lang="en-GB" dirty="0" smtClean="0"/>
              <a:t>-b)^0.5 = (</a:t>
            </a:r>
            <a:r>
              <a:rPr lang="en-GB" dirty="0" err="1" smtClean="0"/>
              <a:t>VARa</a:t>
            </a:r>
            <a:r>
              <a:rPr lang="en-GB" dirty="0" smtClean="0"/>
              <a:t> + </a:t>
            </a:r>
            <a:r>
              <a:rPr lang="en-GB" dirty="0" err="1" smtClean="0"/>
              <a:t>VARb</a:t>
            </a:r>
            <a:r>
              <a:rPr lang="en-GB" dirty="0" smtClean="0"/>
              <a:t> – 2*0)^0.5 </a:t>
            </a:r>
          </a:p>
          <a:p>
            <a:pPr lvl="1">
              <a:buFontTx/>
              <a:buNone/>
            </a:pPr>
            <a:r>
              <a:rPr lang="en-GB" dirty="0" smtClean="0"/>
              <a:t>						</a:t>
            </a:r>
          </a:p>
          <a:p>
            <a:pPr lvl="1">
              <a:buFontTx/>
              <a:buNone/>
            </a:pPr>
            <a:r>
              <a:rPr lang="en-GB" dirty="0" smtClean="0"/>
              <a:t>&lt; (</a:t>
            </a:r>
            <a:r>
              <a:rPr lang="en-GB" dirty="0" err="1" smtClean="0"/>
              <a:t>VARa</a:t>
            </a:r>
            <a:r>
              <a:rPr lang="en-GB" dirty="0" smtClean="0"/>
              <a:t>)^0.5 + (</a:t>
            </a:r>
            <a:r>
              <a:rPr lang="en-GB" dirty="0" err="1" smtClean="0"/>
              <a:t>VARb</a:t>
            </a:r>
            <a:r>
              <a:rPr lang="en-GB" dirty="0" smtClean="0"/>
              <a:t>)^0.5</a:t>
            </a:r>
          </a:p>
          <a:p>
            <a:pPr lvl="1"/>
            <a:endParaRPr lang="en-GB" dirty="0" smtClean="0"/>
          </a:p>
          <a:p>
            <a:pPr lvl="1">
              <a:buFont typeface="Symbol" pitchFamily="18" charset="2"/>
              <a:buChar char="Þ"/>
            </a:pPr>
            <a:r>
              <a:rPr lang="en-GB" b="1" dirty="0" smtClean="0"/>
              <a:t>Do not simply compare confidence intervals!</a:t>
            </a:r>
          </a:p>
          <a:p>
            <a:endParaRPr lang="en-GB" dirty="0" smtClean="0"/>
          </a:p>
        </p:txBody>
      </p:sp>
    </p:spTree>
    <p:extLst>
      <p:ext uri="{BB962C8B-B14F-4D97-AF65-F5344CB8AC3E}">
        <p14:creationId xmlns:p14="http://schemas.microsoft.com/office/powerpoint/2010/main" val="23122482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GB" dirty="0" smtClean="0"/>
              <a:t>4. Comparing point estimates</a:t>
            </a:r>
          </a:p>
        </p:txBody>
      </p:sp>
      <p:sp>
        <p:nvSpPr>
          <p:cNvPr id="51203" name="Content Placeholder 2"/>
          <p:cNvSpPr>
            <a:spLocks noGrp="1"/>
          </p:cNvSpPr>
          <p:nvPr>
            <p:ph idx="1"/>
          </p:nvPr>
        </p:nvSpPr>
        <p:spPr>
          <a:xfrm>
            <a:off x="805631" y="1196752"/>
            <a:ext cx="7870825" cy="4519959"/>
          </a:xfrm>
        </p:spPr>
        <p:txBody>
          <a:bodyPr>
            <a:normAutofit fontScale="77500" lnSpcReduction="20000"/>
          </a:bodyPr>
          <a:lstStyle/>
          <a:p>
            <a:r>
              <a:rPr lang="en-GB" sz="2400" dirty="0" smtClean="0"/>
              <a:t>Dependent samples</a:t>
            </a:r>
          </a:p>
          <a:p>
            <a:endParaRPr lang="en-GB" sz="2400" dirty="0" smtClean="0"/>
          </a:p>
          <a:p>
            <a:pPr lvl="1"/>
            <a:r>
              <a:rPr lang="en-GB" dirty="0" smtClean="0"/>
              <a:t>Overlapping subpopulations (e.g. micro simulation)</a:t>
            </a:r>
          </a:p>
          <a:p>
            <a:pPr lvl="1"/>
            <a:endParaRPr lang="en-GB" dirty="0" smtClean="0"/>
          </a:p>
          <a:p>
            <a:pPr lvl="1"/>
            <a:r>
              <a:rPr lang="en-GB" dirty="0" smtClean="0"/>
              <a:t>Subpopulations which may be part of the same PSUs (e.g. Age groups in household surveys)</a:t>
            </a:r>
          </a:p>
          <a:p>
            <a:pPr lvl="1"/>
            <a:endParaRPr lang="en-GB" dirty="0" smtClean="0"/>
          </a:p>
          <a:p>
            <a:pPr lvl="1"/>
            <a:r>
              <a:rPr lang="en-GB" dirty="0" smtClean="0"/>
              <a:t>Comparisons over time with (rotational) panel data</a:t>
            </a:r>
          </a:p>
          <a:p>
            <a:pPr lvl="1"/>
            <a:endParaRPr lang="en-GB" dirty="0" smtClean="0"/>
          </a:p>
          <a:p>
            <a:pPr lvl="1"/>
            <a:r>
              <a:rPr lang="en-GB" dirty="0" smtClean="0"/>
              <a:t>Comparisons over time with cross-sectional data with fixed PSUs</a:t>
            </a:r>
          </a:p>
          <a:p>
            <a:pPr lvl="1"/>
            <a:endParaRPr lang="en-GB" dirty="0" smtClean="0"/>
          </a:p>
          <a:p>
            <a:pPr lvl="1"/>
            <a:r>
              <a:rPr lang="en-GB" dirty="0" smtClean="0"/>
              <a:t>Dependence induced by type of indicator (e.g. Household income)</a:t>
            </a:r>
          </a:p>
          <a:p>
            <a:pPr lvl="1"/>
            <a:endParaRPr lang="en-GB" dirty="0" smtClean="0"/>
          </a:p>
          <a:p>
            <a:pPr lvl="1"/>
            <a:endParaRPr lang="en-GB" sz="2000" dirty="0" smtClean="0"/>
          </a:p>
        </p:txBody>
      </p:sp>
    </p:spTree>
    <p:extLst>
      <p:ext uri="{BB962C8B-B14F-4D97-AF65-F5344CB8AC3E}">
        <p14:creationId xmlns:p14="http://schemas.microsoft.com/office/powerpoint/2010/main" val="27923092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GB" dirty="0" smtClean="0"/>
              <a:t>4. Comparing point estimates</a:t>
            </a:r>
          </a:p>
        </p:txBody>
      </p:sp>
      <p:sp>
        <p:nvSpPr>
          <p:cNvPr id="52227" name="Content Placeholder 2"/>
          <p:cNvSpPr>
            <a:spLocks noGrp="1"/>
          </p:cNvSpPr>
          <p:nvPr>
            <p:ph idx="1"/>
          </p:nvPr>
        </p:nvSpPr>
        <p:spPr/>
        <p:txBody>
          <a:bodyPr>
            <a:normAutofit/>
          </a:bodyPr>
          <a:lstStyle/>
          <a:p>
            <a:r>
              <a:rPr lang="en-GB" sz="2400" dirty="0" smtClean="0"/>
              <a:t>Independent samples</a:t>
            </a:r>
          </a:p>
          <a:p>
            <a:endParaRPr lang="en-GB" sz="2400" dirty="0" smtClean="0"/>
          </a:p>
          <a:p>
            <a:pPr lvl="1"/>
            <a:r>
              <a:rPr lang="en-GB" dirty="0" smtClean="0"/>
              <a:t>Completely different surveys</a:t>
            </a:r>
          </a:p>
          <a:p>
            <a:pPr lvl="1"/>
            <a:endParaRPr lang="en-GB" dirty="0" smtClean="0"/>
          </a:p>
          <a:p>
            <a:pPr lvl="1"/>
            <a:r>
              <a:rPr lang="en-GB" dirty="0" smtClean="0"/>
              <a:t>When (sub)populations belong to different strata</a:t>
            </a:r>
          </a:p>
          <a:p>
            <a:pPr lvl="1"/>
            <a:endParaRPr lang="en-GB" dirty="0" smtClean="0"/>
          </a:p>
          <a:p>
            <a:endParaRPr lang="en-GB" sz="2400" dirty="0" smtClean="0"/>
          </a:p>
          <a:p>
            <a:r>
              <a:rPr lang="en-GB" sz="2400" dirty="0" smtClean="0"/>
              <a:t>In </a:t>
            </a:r>
            <a:r>
              <a:rPr lang="en-GB" sz="2400" dirty="0" err="1" smtClean="0"/>
              <a:t>Stata</a:t>
            </a:r>
            <a:r>
              <a:rPr lang="en-GB" sz="2400" dirty="0" smtClean="0"/>
              <a:t>: post-estimation commands </a:t>
            </a:r>
            <a:r>
              <a:rPr lang="en-GB" sz="2400" dirty="0" err="1" smtClean="0"/>
              <a:t>lincom</a:t>
            </a:r>
            <a:r>
              <a:rPr lang="en-GB" sz="2400" dirty="0" smtClean="0"/>
              <a:t> (linear combinations) </a:t>
            </a:r>
            <a:r>
              <a:rPr lang="en-GB" sz="2400" dirty="0" err="1" smtClean="0"/>
              <a:t>nlcom</a:t>
            </a:r>
            <a:r>
              <a:rPr lang="en-GB" sz="2400" dirty="0" smtClean="0"/>
              <a:t> (non-linear estimations, e.g. ratios)</a:t>
            </a:r>
          </a:p>
          <a:p>
            <a:pPr lvl="1"/>
            <a:endParaRPr lang="en-GB" dirty="0" smtClean="0"/>
          </a:p>
          <a:p>
            <a:pPr lvl="1"/>
            <a:endParaRPr lang="en-GB" dirty="0" smtClean="0"/>
          </a:p>
        </p:txBody>
      </p:sp>
    </p:spTree>
    <p:extLst>
      <p:ext uri="{BB962C8B-B14F-4D97-AF65-F5344CB8AC3E}">
        <p14:creationId xmlns:p14="http://schemas.microsoft.com/office/powerpoint/2010/main" val="126145158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smtClean="0"/>
              <a:t>Comparing</a:t>
            </a:r>
            <a:r>
              <a:rPr lang="nl-BE" dirty="0" smtClean="0"/>
              <a:t> point </a:t>
            </a:r>
            <a:r>
              <a:rPr lang="nl-BE" dirty="0" err="1" smtClean="0"/>
              <a:t>estimates</a:t>
            </a:r>
            <a:endParaRPr lang="en-GB" dirty="0"/>
          </a:p>
        </p:txBody>
      </p:sp>
      <p:sp>
        <p:nvSpPr>
          <p:cNvPr id="3" name="Content Placeholder 2"/>
          <p:cNvSpPr>
            <a:spLocks noGrp="1"/>
          </p:cNvSpPr>
          <p:nvPr>
            <p:ph idx="1"/>
          </p:nvPr>
        </p:nvSpPr>
        <p:spPr>
          <a:xfrm>
            <a:off x="683568" y="4696341"/>
            <a:ext cx="7870825" cy="1342777"/>
          </a:xfrm>
        </p:spPr>
        <p:txBody>
          <a:bodyPr/>
          <a:lstStyle/>
          <a:p>
            <a:r>
              <a:rPr lang="nl-BE" sz="1800" dirty="0" err="1" smtClean="0"/>
              <a:t>Difference</a:t>
            </a:r>
            <a:r>
              <a:rPr lang="nl-BE" sz="1800" dirty="0" smtClean="0"/>
              <a:t> = 1.2pp</a:t>
            </a:r>
          </a:p>
          <a:p>
            <a:r>
              <a:rPr lang="nl-BE" sz="1800" dirty="0" smtClean="0"/>
              <a:t>Standard error </a:t>
            </a:r>
            <a:r>
              <a:rPr lang="nl-BE" sz="1800" dirty="0" err="1" smtClean="0"/>
              <a:t>independence</a:t>
            </a:r>
            <a:r>
              <a:rPr lang="nl-BE" sz="1800" dirty="0" smtClean="0"/>
              <a:t> = 0.68</a:t>
            </a:r>
          </a:p>
          <a:p>
            <a:r>
              <a:rPr lang="nl-BE" sz="1800" dirty="0" smtClean="0"/>
              <a:t>Standard error </a:t>
            </a:r>
            <a:r>
              <a:rPr lang="nl-BE" sz="1800" dirty="0" err="1" smtClean="0"/>
              <a:t>dependence</a:t>
            </a:r>
            <a:r>
              <a:rPr lang="nl-BE" sz="1800" dirty="0" smtClean="0"/>
              <a:t> = 0.15</a:t>
            </a:r>
            <a:endParaRPr lang="en-GB" sz="18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412776"/>
            <a:ext cx="5472608" cy="3283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145440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1234123849"/>
              </p:ext>
            </p:extLst>
          </p:nvPr>
        </p:nvGraphicFramePr>
        <p:xfrm>
          <a:off x="0" y="1628800"/>
          <a:ext cx="9144000" cy="5229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nl-BE" dirty="0" smtClean="0"/>
              <a:t>4</a:t>
            </a:r>
            <a:r>
              <a:rPr lang="nl-BE" dirty="0"/>
              <a:t>.</a:t>
            </a:r>
            <a:r>
              <a:rPr lang="nl-BE" dirty="0" smtClean="0"/>
              <a:t> Approaches</a:t>
            </a:r>
            <a:endParaRPr lang="en-GB" dirty="0"/>
          </a:p>
        </p:txBody>
      </p:sp>
      <p:cxnSp>
        <p:nvCxnSpPr>
          <p:cNvPr id="6" name="Straight Connector 5"/>
          <p:cNvCxnSpPr/>
          <p:nvPr/>
        </p:nvCxnSpPr>
        <p:spPr bwMode="auto">
          <a:xfrm>
            <a:off x="1835696" y="3284984"/>
            <a:ext cx="5760640" cy="0"/>
          </a:xfrm>
          <a:prstGeom prst="line">
            <a:avLst/>
          </a:prstGeom>
          <a:solidFill>
            <a:schemeClr val="accent1"/>
          </a:solidFill>
          <a:ln w="38100" cap="flat" cmpd="sng" algn="ctr">
            <a:solidFill>
              <a:srgbClr val="92D050"/>
            </a:solidFill>
            <a:prstDash val="dash"/>
            <a:round/>
            <a:headEnd type="none" w="med" len="med"/>
            <a:tailEnd type="none" w="med" len="med"/>
          </a:ln>
          <a:effectLst/>
        </p:spPr>
      </p:cxnSp>
      <p:cxnSp>
        <p:nvCxnSpPr>
          <p:cNvPr id="7" name="Straight Connector 6"/>
          <p:cNvCxnSpPr/>
          <p:nvPr/>
        </p:nvCxnSpPr>
        <p:spPr bwMode="auto">
          <a:xfrm>
            <a:off x="1835696" y="3717032"/>
            <a:ext cx="5760640" cy="0"/>
          </a:xfrm>
          <a:prstGeom prst="line">
            <a:avLst/>
          </a:prstGeom>
          <a:solidFill>
            <a:schemeClr val="accent1"/>
          </a:solidFill>
          <a:ln w="38100" cap="flat" cmpd="sng" algn="ctr">
            <a:solidFill>
              <a:srgbClr val="92D050"/>
            </a:solidFill>
            <a:prstDash val="dash"/>
            <a:round/>
            <a:headEnd type="none" w="med" len="med"/>
            <a:tailEnd type="none" w="med" len="med"/>
          </a:ln>
          <a:effectLst/>
        </p:spPr>
      </p:cxnSp>
    </p:spTree>
    <p:extLst>
      <p:ext uri="{BB962C8B-B14F-4D97-AF65-F5344CB8AC3E}">
        <p14:creationId xmlns:p14="http://schemas.microsoft.com/office/powerpoint/2010/main" val="232409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chart seriesIdx="-4" categoryIdx="1"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graphicEl>
                                              <a:chart seriesIdx="-4" categoryIdx="2"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GB" smtClean="0"/>
              <a:t>Key Messages</a:t>
            </a:r>
          </a:p>
        </p:txBody>
      </p:sp>
      <p:sp>
        <p:nvSpPr>
          <p:cNvPr id="58371" name="Content Placeholder 2"/>
          <p:cNvSpPr>
            <a:spLocks noGrp="1"/>
          </p:cNvSpPr>
          <p:nvPr>
            <p:ph idx="1"/>
          </p:nvPr>
        </p:nvSpPr>
        <p:spPr/>
        <p:txBody>
          <a:bodyPr>
            <a:normAutofit/>
          </a:bodyPr>
          <a:lstStyle/>
          <a:p>
            <a:pPr marL="457200" indent="-457200">
              <a:buFont typeface="Verdana" pitchFamily="34" charset="0"/>
              <a:buAutoNum type="arabicPeriod"/>
            </a:pPr>
            <a:r>
              <a:rPr lang="en-GB" sz="2400" dirty="0" smtClean="0"/>
              <a:t>If estimates are based on samples -&gt; estimate and report SEs CIs</a:t>
            </a:r>
          </a:p>
          <a:p>
            <a:pPr marL="457200" indent="-457200">
              <a:buFont typeface="Verdana" pitchFamily="34" charset="0"/>
              <a:buAutoNum type="arabicPeriod"/>
            </a:pPr>
            <a:endParaRPr lang="en-GB" sz="2400" dirty="0" smtClean="0"/>
          </a:p>
          <a:p>
            <a:pPr marL="457200" indent="-457200">
              <a:buFont typeface="Verdana" pitchFamily="34" charset="0"/>
              <a:buAutoNum type="arabicPeriod"/>
            </a:pPr>
            <a:r>
              <a:rPr lang="en-GB" sz="2400" dirty="0" smtClean="0"/>
              <a:t>Always take as much as possible account of sample design when estimating SEs and CIs</a:t>
            </a:r>
          </a:p>
          <a:p>
            <a:pPr marL="457200" indent="-457200">
              <a:buFont typeface="Verdana" pitchFamily="34" charset="0"/>
              <a:buAutoNum type="arabicPeriod"/>
            </a:pPr>
            <a:endParaRPr lang="en-GB" sz="2400" dirty="0" smtClean="0"/>
          </a:p>
          <a:p>
            <a:pPr marL="457200" indent="-457200">
              <a:buFont typeface="Verdana" pitchFamily="34" charset="0"/>
              <a:buAutoNum type="arabicPeriod"/>
            </a:pPr>
            <a:r>
              <a:rPr lang="en-GB" sz="2400" dirty="0" smtClean="0"/>
              <a:t>Never delete observations from the dataset</a:t>
            </a:r>
          </a:p>
          <a:p>
            <a:pPr marL="457200" indent="-457200">
              <a:buFont typeface="Verdana" pitchFamily="34" charset="0"/>
              <a:buAutoNum type="arabicPeriod"/>
            </a:pPr>
            <a:endParaRPr lang="en-GB" sz="2400" dirty="0" smtClean="0"/>
          </a:p>
          <a:p>
            <a:pPr marL="457200" indent="-457200">
              <a:buFont typeface="Verdana" pitchFamily="34" charset="0"/>
              <a:buAutoNum type="arabicPeriod"/>
            </a:pPr>
            <a:r>
              <a:rPr lang="en-GB" sz="2400" dirty="0" smtClean="0"/>
              <a:t>Never simply compare confidence intervals</a:t>
            </a:r>
          </a:p>
        </p:txBody>
      </p:sp>
    </p:spTree>
    <p:extLst>
      <p:ext uri="{BB962C8B-B14F-4D97-AF65-F5344CB8AC3E}">
        <p14:creationId xmlns:p14="http://schemas.microsoft.com/office/powerpoint/2010/main" val="234970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37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3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 5: non-sampling errors</a:t>
            </a:r>
            <a:endParaRPr lang="en-GB" dirty="0"/>
          </a:p>
        </p:txBody>
      </p:sp>
      <p:sp>
        <p:nvSpPr>
          <p:cNvPr id="3" name="Content Placeholder 2"/>
          <p:cNvSpPr>
            <a:spLocks noGrp="1"/>
          </p:cNvSpPr>
          <p:nvPr>
            <p:ph idx="1"/>
          </p:nvPr>
        </p:nvSpPr>
        <p:spPr/>
        <p:txBody>
          <a:bodyPr/>
          <a:lstStyle/>
          <a:p>
            <a:pPr marL="0" indent="0">
              <a:buNone/>
            </a:pPr>
            <a:r>
              <a:rPr lang="en-GB" dirty="0" smtClean="0"/>
              <a:t>Employment, earnings and poverty</a:t>
            </a:r>
          </a:p>
          <a:p>
            <a:endParaRPr lang="en-GB" dirty="0"/>
          </a:p>
          <a:p>
            <a:r>
              <a:rPr lang="en-GB" dirty="0" err="1"/>
              <a:t>Lohmann</a:t>
            </a:r>
            <a:r>
              <a:rPr lang="en-GB" dirty="0"/>
              <a:t>, H. (2011), 'Comparability of EU-SILC survey and register data: The relationship among employment, earnings and poverty' in </a:t>
            </a:r>
            <a:r>
              <a:rPr lang="en-GB" i="1" dirty="0"/>
              <a:t>Journal of European Social Policy, </a:t>
            </a:r>
            <a:r>
              <a:rPr lang="en-GB" dirty="0"/>
              <a:t>21(1): 37-54. </a:t>
            </a:r>
            <a:r>
              <a:rPr lang="en-GB" dirty="0" err="1"/>
              <a:t>doi</a:t>
            </a:r>
            <a:r>
              <a:rPr lang="en-GB" dirty="0"/>
              <a:t>: 10.1177/0958928710385734.</a:t>
            </a:r>
          </a:p>
        </p:txBody>
      </p:sp>
    </p:spTree>
    <p:extLst>
      <p:ext uri="{BB962C8B-B14F-4D97-AF65-F5344CB8AC3E}">
        <p14:creationId xmlns:p14="http://schemas.microsoft.com/office/powerpoint/2010/main" val="192083614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Non-sampling errors: </a:t>
            </a:r>
            <a:r>
              <a:rPr lang="en-GB" dirty="0" err="1" smtClean="0"/>
              <a:t>Lohmann</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smtClean="0"/>
              <a:t>How does the </a:t>
            </a:r>
            <a:r>
              <a:rPr lang="en-GB" dirty="0"/>
              <a:t>relationship among employment, earnings and poverty </a:t>
            </a:r>
            <a:r>
              <a:rPr lang="en-GB" dirty="0" smtClean="0"/>
              <a:t>change </a:t>
            </a:r>
            <a:r>
              <a:rPr lang="en-GB" dirty="0"/>
              <a:t>when different data collection approaches are </a:t>
            </a:r>
            <a:r>
              <a:rPr lang="en-GB" dirty="0" smtClean="0"/>
              <a:t>used? </a:t>
            </a:r>
          </a:p>
          <a:p>
            <a:pPr marL="0" indent="0">
              <a:buNone/>
            </a:pPr>
            <a:endParaRPr lang="en-GB" dirty="0" smtClean="0"/>
          </a:p>
          <a:p>
            <a:pPr marL="0" indent="0">
              <a:buNone/>
            </a:pPr>
            <a:r>
              <a:rPr lang="en-GB" dirty="0" smtClean="0"/>
              <a:t>Difference between ‘being employed’ &amp; ‘receiving earnings’?</a:t>
            </a:r>
          </a:p>
          <a:p>
            <a:pPr marL="0" indent="0">
              <a:buNone/>
            </a:pPr>
            <a:endParaRPr lang="en-GB" dirty="0"/>
          </a:p>
          <a:p>
            <a:pPr marL="0" indent="0">
              <a:buNone/>
            </a:pPr>
            <a:r>
              <a:rPr lang="en-GB" dirty="0" smtClean="0"/>
              <a:t>EU-SILC</a:t>
            </a:r>
            <a:endParaRPr lang="en-GB" dirty="0"/>
          </a:p>
          <a:p>
            <a:pPr marL="0" indent="0">
              <a:buNone/>
            </a:pPr>
            <a:endParaRPr lang="en-GB" dirty="0" smtClean="0"/>
          </a:p>
          <a:p>
            <a:pPr marL="0" indent="0">
              <a:buNone/>
            </a:pPr>
            <a:r>
              <a:rPr lang="en-GB" dirty="0" smtClean="0"/>
              <a:t>Approaches to data collection</a:t>
            </a:r>
            <a:endParaRPr lang="en-GB" dirty="0"/>
          </a:p>
          <a:p>
            <a:r>
              <a:rPr lang="en-GB" dirty="0" smtClean="0"/>
              <a:t>register </a:t>
            </a:r>
            <a:r>
              <a:rPr lang="en-GB" dirty="0" err="1"/>
              <a:t>vs</a:t>
            </a:r>
            <a:r>
              <a:rPr lang="en-GB" dirty="0"/>
              <a:t> survey </a:t>
            </a:r>
            <a:r>
              <a:rPr lang="en-GB" dirty="0" smtClean="0"/>
              <a:t>data</a:t>
            </a:r>
          </a:p>
          <a:p>
            <a:r>
              <a:rPr lang="en-GB" dirty="0" smtClean="0"/>
              <a:t>personal </a:t>
            </a:r>
            <a:r>
              <a:rPr lang="en-GB" dirty="0" err="1" smtClean="0"/>
              <a:t>vs</a:t>
            </a:r>
            <a:r>
              <a:rPr lang="en-GB" dirty="0" smtClean="0"/>
              <a:t> proxy interviews</a:t>
            </a:r>
            <a:endParaRPr lang="en-GB" dirty="0"/>
          </a:p>
        </p:txBody>
      </p:sp>
    </p:spTree>
    <p:extLst>
      <p:ext uri="{BB962C8B-B14F-4D97-AF65-F5344CB8AC3E}">
        <p14:creationId xmlns:p14="http://schemas.microsoft.com/office/powerpoint/2010/main" val="41230999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Non-sampling errors</a:t>
            </a:r>
            <a:endParaRPr lang="en-GB" dirty="0"/>
          </a:p>
        </p:txBody>
      </p:sp>
      <p:sp>
        <p:nvSpPr>
          <p:cNvPr id="3" name="Content Placeholder 2"/>
          <p:cNvSpPr>
            <a:spLocks noGrp="1"/>
          </p:cNvSpPr>
          <p:nvPr>
            <p:ph idx="1"/>
          </p:nvPr>
        </p:nvSpPr>
        <p:spPr>
          <a:xfrm>
            <a:off x="457200" y="1600200"/>
            <a:ext cx="8229600" cy="5141168"/>
          </a:xfrm>
        </p:spPr>
        <p:txBody>
          <a:bodyPr>
            <a:normAutofit fontScale="77500" lnSpcReduction="20000"/>
          </a:bodyPr>
          <a:lstStyle/>
          <a:p>
            <a:r>
              <a:rPr lang="en-GB" dirty="0" smtClean="0"/>
              <a:t>Register data:</a:t>
            </a:r>
          </a:p>
          <a:p>
            <a:pPr lvl="1"/>
            <a:r>
              <a:rPr lang="en-GB" dirty="0" smtClean="0"/>
              <a:t>Usually better captures small income components (e.g. part-time workers)</a:t>
            </a:r>
          </a:p>
          <a:p>
            <a:pPr lvl="1"/>
            <a:r>
              <a:rPr lang="en-GB" dirty="0" smtClean="0"/>
              <a:t>But lacks non-taxed income</a:t>
            </a:r>
          </a:p>
          <a:p>
            <a:pPr lvl="1"/>
            <a:r>
              <a:rPr lang="en-GB" dirty="0" smtClean="0"/>
              <a:t>Problem of tax evasion</a:t>
            </a:r>
          </a:p>
          <a:p>
            <a:pPr lvl="1"/>
            <a:endParaRPr lang="en-GB" dirty="0"/>
          </a:p>
          <a:p>
            <a:r>
              <a:rPr lang="en-GB" dirty="0" smtClean="0"/>
              <a:t>Survey data</a:t>
            </a:r>
          </a:p>
          <a:p>
            <a:pPr lvl="1"/>
            <a:r>
              <a:rPr lang="en-GB" dirty="0" smtClean="0"/>
              <a:t>Recollection errors</a:t>
            </a:r>
          </a:p>
          <a:p>
            <a:pPr lvl="1"/>
            <a:r>
              <a:rPr lang="en-GB" dirty="0" smtClean="0"/>
              <a:t>Over-reporting at bottom, under-reporting at the top?</a:t>
            </a:r>
          </a:p>
          <a:p>
            <a:pPr lvl="1"/>
            <a:r>
              <a:rPr lang="en-GB" dirty="0" smtClean="0"/>
              <a:t>Potential to capture informal incomes</a:t>
            </a:r>
          </a:p>
          <a:p>
            <a:pPr lvl="1"/>
            <a:endParaRPr lang="en-GB" dirty="0" smtClean="0"/>
          </a:p>
          <a:p>
            <a:r>
              <a:rPr lang="en-GB" dirty="0" smtClean="0"/>
              <a:t>Proxy interviews</a:t>
            </a:r>
          </a:p>
          <a:p>
            <a:pPr lvl="1"/>
            <a:r>
              <a:rPr lang="en-GB" dirty="0" smtClean="0"/>
              <a:t>Unable (sick, language, work,…) or unwilling to reply =&gt; important information, but bias!</a:t>
            </a:r>
          </a:p>
          <a:p>
            <a:pPr lvl="1"/>
            <a:r>
              <a:rPr lang="en-GB" dirty="0" smtClean="0"/>
              <a:t>Random selection rule to lower costs =&gt; less bias</a:t>
            </a:r>
            <a:endParaRPr lang="en-GB" dirty="0"/>
          </a:p>
        </p:txBody>
      </p:sp>
    </p:spTree>
    <p:extLst>
      <p:ext uri="{BB962C8B-B14F-4D97-AF65-F5344CB8AC3E}">
        <p14:creationId xmlns:p14="http://schemas.microsoft.com/office/powerpoint/2010/main" val="20780360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Non-sampling errors</a:t>
            </a:r>
            <a:endParaRPr lang="en-GB" dirty="0"/>
          </a:p>
        </p:txBody>
      </p:sp>
      <p:sp>
        <p:nvSpPr>
          <p:cNvPr id="3" name="Content Placeholder 2"/>
          <p:cNvSpPr>
            <a:spLocks noGrp="1"/>
          </p:cNvSpPr>
          <p:nvPr>
            <p:ph idx="1"/>
          </p:nvPr>
        </p:nvSpPr>
        <p:spPr>
          <a:xfrm>
            <a:off x="395536" y="6309320"/>
            <a:ext cx="8229600" cy="392907"/>
          </a:xfrm>
        </p:spPr>
        <p:txBody>
          <a:bodyPr>
            <a:normAutofit fontScale="70000" lnSpcReduction="20000"/>
          </a:bodyPr>
          <a:lstStyle/>
          <a:p>
            <a:r>
              <a:rPr lang="en-GB" dirty="0" smtClean="0"/>
              <a:t>Adapted from Glaser et al., 2015: 24</a:t>
            </a:r>
            <a:endParaRPr lang="en-GB" dirty="0"/>
          </a:p>
        </p:txBody>
      </p:sp>
      <p:graphicFrame>
        <p:nvGraphicFramePr>
          <p:cNvPr id="4" name="Chart 3"/>
          <p:cNvGraphicFramePr>
            <a:graphicFrameLocks/>
          </p:cNvGraphicFramePr>
          <p:nvPr>
            <p:extLst>
              <p:ext uri="{D42A27DB-BD31-4B8C-83A1-F6EECF244321}">
                <p14:modId xmlns:p14="http://schemas.microsoft.com/office/powerpoint/2010/main" val="4116821400"/>
              </p:ext>
            </p:extLst>
          </p:nvPr>
        </p:nvGraphicFramePr>
        <p:xfrm>
          <a:off x="179512" y="1268760"/>
          <a:ext cx="8712968" cy="46805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73558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Approaches to data collection in EU-SILC</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7376" y="1628800"/>
            <a:ext cx="6300968"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220501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Definitions of working</a:t>
            </a:r>
            <a:endParaRPr lang="en-GB" dirty="0"/>
          </a:p>
        </p:txBody>
      </p:sp>
      <p:sp>
        <p:nvSpPr>
          <p:cNvPr id="3" name="Content Placeholder 2"/>
          <p:cNvSpPr>
            <a:spLocks noGrp="1"/>
          </p:cNvSpPr>
          <p:nvPr>
            <p:ph idx="1"/>
          </p:nvPr>
        </p:nvSpPr>
        <p:spPr/>
        <p:txBody>
          <a:bodyPr/>
          <a:lstStyle/>
          <a:p>
            <a:endParaRPr lang="en-GB" dirty="0" smtClean="0"/>
          </a:p>
          <a:p>
            <a:r>
              <a:rPr lang="en-GB" dirty="0" smtClean="0"/>
              <a:t>Having worked at least 1 month in income reference period (main activity)</a:t>
            </a:r>
          </a:p>
          <a:p>
            <a:endParaRPr lang="en-GB" dirty="0"/>
          </a:p>
          <a:p>
            <a:r>
              <a:rPr lang="en-GB" dirty="0" smtClean="0"/>
              <a:t>At least one euro cash income from employment</a:t>
            </a:r>
            <a:endParaRPr lang="en-GB" dirty="0"/>
          </a:p>
        </p:txBody>
      </p:sp>
    </p:spTree>
    <p:extLst>
      <p:ext uri="{BB962C8B-B14F-4D97-AF65-F5344CB8AC3E}">
        <p14:creationId xmlns:p14="http://schemas.microsoft.com/office/powerpoint/2010/main" val="13075798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Register data more comprehensive</a:t>
            </a:r>
            <a:endParaRPr lang="en-GB" dirty="0"/>
          </a:p>
        </p:txBody>
      </p:sp>
      <p:graphicFrame>
        <p:nvGraphicFramePr>
          <p:cNvPr id="5" name="Chart 4"/>
          <p:cNvGraphicFramePr>
            <a:graphicFrameLocks/>
          </p:cNvGraphicFramePr>
          <p:nvPr>
            <p:extLst>
              <p:ext uri="{D42A27DB-BD31-4B8C-83A1-F6EECF244321}">
                <p14:modId xmlns:p14="http://schemas.microsoft.com/office/powerpoint/2010/main" val="3877050547"/>
              </p:ext>
            </p:extLst>
          </p:nvPr>
        </p:nvGraphicFramePr>
        <p:xfrm>
          <a:off x="539552" y="1340768"/>
          <a:ext cx="8280920" cy="4608512"/>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p:cNvSpPr>
            <a:spLocks noGrp="1"/>
          </p:cNvSpPr>
          <p:nvPr>
            <p:ph idx="1"/>
          </p:nvPr>
        </p:nvSpPr>
        <p:spPr>
          <a:xfrm>
            <a:off x="395536" y="6093296"/>
            <a:ext cx="8229600" cy="764704"/>
          </a:xfrm>
        </p:spPr>
        <p:txBody>
          <a:bodyPr>
            <a:normAutofit fontScale="70000" lnSpcReduction="20000"/>
          </a:bodyPr>
          <a:lstStyle/>
          <a:p>
            <a:pPr marL="0" indent="0">
              <a:buNone/>
            </a:pPr>
            <a:r>
              <a:rPr lang="en-GB" dirty="0" smtClean="0"/>
              <a:t>Note: Persons with earnings from self-employment excluded.</a:t>
            </a:r>
          </a:p>
          <a:p>
            <a:pPr marL="0" indent="0">
              <a:buNone/>
            </a:pPr>
            <a:r>
              <a:rPr lang="en-GB" dirty="0" smtClean="0"/>
              <a:t>Source: adapted from </a:t>
            </a:r>
            <a:r>
              <a:rPr lang="en-GB" dirty="0" err="1" smtClean="0"/>
              <a:t>Lohmann</a:t>
            </a:r>
            <a:r>
              <a:rPr lang="en-GB" dirty="0" smtClean="0"/>
              <a:t>, 2011: 42</a:t>
            </a:r>
            <a:endParaRPr lang="en-GB" dirty="0"/>
          </a:p>
        </p:txBody>
      </p:sp>
    </p:spTree>
    <p:extLst>
      <p:ext uri="{BB962C8B-B14F-4D97-AF65-F5344CB8AC3E}">
        <p14:creationId xmlns:p14="http://schemas.microsoft.com/office/powerpoint/2010/main" val="24948498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With impact on level of income</a:t>
            </a:r>
            <a:endParaRPr lang="en-GB"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170727"/>
            <a:ext cx="7272808" cy="5724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546202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Lohmann</a:t>
            </a:r>
            <a:r>
              <a:rPr lang="en-GB" dirty="0" smtClean="0"/>
              <a:t>, conclusions</a:t>
            </a:r>
            <a:endParaRPr lang="en-GB" dirty="0"/>
          </a:p>
        </p:txBody>
      </p:sp>
      <p:sp>
        <p:nvSpPr>
          <p:cNvPr id="3" name="Content Placeholder 2"/>
          <p:cNvSpPr>
            <a:spLocks noGrp="1"/>
          </p:cNvSpPr>
          <p:nvPr>
            <p:ph idx="1"/>
          </p:nvPr>
        </p:nvSpPr>
        <p:spPr>
          <a:xfrm>
            <a:off x="457200" y="1600200"/>
            <a:ext cx="8229600" cy="5141168"/>
          </a:xfrm>
        </p:spPr>
        <p:txBody>
          <a:bodyPr>
            <a:normAutofit fontScale="77500" lnSpcReduction="20000"/>
          </a:bodyPr>
          <a:lstStyle/>
          <a:p>
            <a:r>
              <a:rPr lang="en-GB" dirty="0" smtClean="0"/>
              <a:t>A </a:t>
            </a:r>
            <a:r>
              <a:rPr lang="en-GB" dirty="0"/>
              <a:t>limited overlap between employment and income information affects poverty measures of the working and non-working population when register or proxy information is used. </a:t>
            </a:r>
            <a:endParaRPr lang="en-GB" dirty="0" smtClean="0"/>
          </a:p>
          <a:p>
            <a:endParaRPr lang="en-GB" dirty="0"/>
          </a:p>
          <a:p>
            <a:r>
              <a:rPr lang="en-GB" dirty="0" smtClean="0"/>
              <a:t>It </a:t>
            </a:r>
            <a:r>
              <a:rPr lang="en-GB" dirty="0"/>
              <a:t>is not unlikely that other factors that have nothing to do with data collection methods influence the differences between poverty measures using different definitions of ‘working’ </a:t>
            </a:r>
            <a:endParaRPr lang="en-GB" dirty="0" smtClean="0"/>
          </a:p>
          <a:p>
            <a:endParaRPr lang="en-GB" dirty="0" smtClean="0"/>
          </a:p>
          <a:p>
            <a:r>
              <a:rPr lang="en-GB" dirty="0" smtClean="0"/>
              <a:t>The </a:t>
            </a:r>
            <a:r>
              <a:rPr lang="en-GB" dirty="0"/>
              <a:t>extent to which working lowers the poverty risk depends on the data collection approach used. </a:t>
            </a:r>
            <a:endParaRPr lang="en-GB" dirty="0" smtClean="0"/>
          </a:p>
          <a:p>
            <a:endParaRPr lang="en-GB" dirty="0"/>
          </a:p>
          <a:p>
            <a:r>
              <a:rPr lang="en-GB" dirty="0" smtClean="0"/>
              <a:t>Other features of data collection may matter as well.</a:t>
            </a:r>
            <a:endParaRPr lang="en-GB" dirty="0"/>
          </a:p>
        </p:txBody>
      </p:sp>
    </p:spTree>
    <p:extLst>
      <p:ext uri="{BB962C8B-B14F-4D97-AF65-F5344CB8AC3E}">
        <p14:creationId xmlns:p14="http://schemas.microsoft.com/office/powerpoint/2010/main" val="113675742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229" y="9768"/>
            <a:ext cx="7322195" cy="643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a:spLocks noGrp="1"/>
          </p:cNvSpPr>
          <p:nvPr>
            <p:ph idx="1"/>
          </p:nvPr>
        </p:nvSpPr>
        <p:spPr>
          <a:xfrm>
            <a:off x="395536" y="6448425"/>
            <a:ext cx="8229600" cy="392907"/>
          </a:xfrm>
        </p:spPr>
        <p:txBody>
          <a:bodyPr>
            <a:normAutofit fontScale="70000" lnSpcReduction="20000"/>
          </a:bodyPr>
          <a:lstStyle/>
          <a:p>
            <a:r>
              <a:rPr lang="en-GB" dirty="0" smtClean="0"/>
              <a:t>Glaser et al., 2015: 24</a:t>
            </a:r>
            <a:endParaRPr lang="en-GB" dirty="0"/>
          </a:p>
        </p:txBody>
      </p:sp>
    </p:spTree>
    <p:extLst>
      <p:ext uri="{BB962C8B-B14F-4D97-AF65-F5344CB8AC3E}">
        <p14:creationId xmlns:p14="http://schemas.microsoft.com/office/powerpoint/2010/main" val="9442425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Discussion</a:t>
            </a:r>
            <a:endParaRPr lang="en-GB" dirty="0"/>
          </a:p>
        </p:txBody>
      </p:sp>
      <p:sp>
        <p:nvSpPr>
          <p:cNvPr id="3" name="Content Placeholder 2"/>
          <p:cNvSpPr>
            <a:spLocks noGrp="1"/>
          </p:cNvSpPr>
          <p:nvPr>
            <p:ph idx="1"/>
          </p:nvPr>
        </p:nvSpPr>
        <p:spPr/>
        <p:txBody>
          <a:bodyPr/>
          <a:lstStyle/>
          <a:p>
            <a:endParaRPr lang="en-GB" dirty="0" smtClean="0"/>
          </a:p>
          <a:p>
            <a:endParaRPr lang="en-GB" dirty="0"/>
          </a:p>
          <a:p>
            <a:r>
              <a:rPr lang="en-GB" dirty="0" smtClean="0"/>
              <a:t>In which respects does a different sample design not necessarily adversely affect comparability?</a:t>
            </a:r>
            <a:endParaRPr lang="en-GB" dirty="0"/>
          </a:p>
        </p:txBody>
      </p:sp>
    </p:spTree>
    <p:extLst>
      <p:ext uri="{BB962C8B-B14F-4D97-AF65-F5344CB8AC3E}">
        <p14:creationId xmlns:p14="http://schemas.microsoft.com/office/powerpoint/2010/main" val="243662893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points to remember</a:t>
            </a:r>
            <a:endParaRPr lang="en-GB" dirty="0"/>
          </a:p>
        </p:txBody>
      </p:sp>
      <p:sp>
        <p:nvSpPr>
          <p:cNvPr id="3" name="Content Placeholder 2"/>
          <p:cNvSpPr>
            <a:spLocks noGrp="1"/>
          </p:cNvSpPr>
          <p:nvPr>
            <p:ph idx="1"/>
          </p:nvPr>
        </p:nvSpPr>
        <p:spPr>
          <a:xfrm>
            <a:off x="457200" y="1600200"/>
            <a:ext cx="8229600" cy="5141168"/>
          </a:xfrm>
        </p:spPr>
        <p:txBody>
          <a:bodyPr>
            <a:normAutofit lnSpcReduction="10000"/>
          </a:bodyPr>
          <a:lstStyle/>
          <a:p>
            <a:pPr>
              <a:spcBef>
                <a:spcPts val="1200"/>
              </a:spcBef>
              <a:spcAft>
                <a:spcPts val="1200"/>
              </a:spcAft>
            </a:pPr>
            <a:r>
              <a:rPr lang="en-GB" sz="2800" dirty="0" smtClean="0"/>
              <a:t>Do indicators really measure what they try to measure?</a:t>
            </a:r>
          </a:p>
          <a:p>
            <a:pPr>
              <a:spcBef>
                <a:spcPts val="1200"/>
              </a:spcBef>
              <a:spcAft>
                <a:spcPts val="1200"/>
              </a:spcAft>
            </a:pPr>
            <a:r>
              <a:rPr lang="en-GB" sz="2800" dirty="0" smtClean="0"/>
              <a:t>Measurement error is everywhere</a:t>
            </a:r>
          </a:p>
          <a:p>
            <a:pPr>
              <a:spcBef>
                <a:spcPts val="1200"/>
              </a:spcBef>
              <a:spcAft>
                <a:spcPts val="1200"/>
              </a:spcAft>
            </a:pPr>
            <a:r>
              <a:rPr lang="en-GB" sz="2800" dirty="0" smtClean="0"/>
              <a:t>Most samples are complex, and this affect the sampling variance</a:t>
            </a:r>
          </a:p>
          <a:p>
            <a:pPr>
              <a:spcBef>
                <a:spcPts val="1200"/>
              </a:spcBef>
              <a:spcAft>
                <a:spcPts val="1200"/>
              </a:spcAft>
            </a:pPr>
            <a:r>
              <a:rPr lang="en-GB" sz="2800" dirty="0" smtClean="0"/>
              <a:t>Never simply check whether confidence overlap or not to assess statistical significance</a:t>
            </a:r>
          </a:p>
          <a:p>
            <a:pPr>
              <a:spcBef>
                <a:spcPts val="1200"/>
              </a:spcBef>
              <a:spcAft>
                <a:spcPts val="1200"/>
              </a:spcAft>
            </a:pPr>
            <a:r>
              <a:rPr lang="en-GB" sz="2800" dirty="0" smtClean="0"/>
              <a:t>Both sampling errors and non-sampling errors may matter a great deal</a:t>
            </a:r>
          </a:p>
          <a:p>
            <a:endParaRPr lang="en-GB" dirty="0" smtClean="0"/>
          </a:p>
          <a:p>
            <a:pPr marL="0" indent="0">
              <a:buNone/>
            </a:pPr>
            <a:endParaRPr lang="en-GB" dirty="0" smtClean="0"/>
          </a:p>
          <a:p>
            <a:endParaRPr lang="en-GB" dirty="0" smtClean="0"/>
          </a:p>
          <a:p>
            <a:endParaRPr lang="en-GB" dirty="0"/>
          </a:p>
        </p:txBody>
      </p:sp>
    </p:spTree>
    <p:extLst>
      <p:ext uri="{BB962C8B-B14F-4D97-AF65-F5344CB8AC3E}">
        <p14:creationId xmlns:p14="http://schemas.microsoft.com/office/powerpoint/2010/main" val="105296404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a:xfrm>
            <a:off x="457200" y="1340768"/>
            <a:ext cx="8229600" cy="5517232"/>
          </a:xfrm>
        </p:spPr>
        <p:txBody>
          <a:bodyPr>
            <a:normAutofit fontScale="85000" lnSpcReduction="20000"/>
          </a:bodyPr>
          <a:lstStyle/>
          <a:p>
            <a:r>
              <a:rPr lang="en-GB" sz="2000" dirty="0"/>
              <a:t>Atkinson, A. B., Cantillon, B., Marlier, E., and Nolan, B. (2002), Social Indicators: the EU and Social Inclusion, Oxford: Oxford University Press, 240p. Chapter 2 [compulsory]</a:t>
            </a:r>
          </a:p>
          <a:p>
            <a:endParaRPr lang="en-GB" sz="2000" dirty="0"/>
          </a:p>
          <a:p>
            <a:r>
              <a:rPr lang="en-GB" sz="2000" dirty="0"/>
              <a:t>Glaser, T., Kafka, E., </a:t>
            </a:r>
            <a:r>
              <a:rPr lang="en-GB" sz="2000" dirty="0" err="1"/>
              <a:t>Lamei</a:t>
            </a:r>
            <a:r>
              <a:rPr lang="en-GB" sz="2000" dirty="0"/>
              <a:t>, N., </a:t>
            </a:r>
            <a:r>
              <a:rPr lang="en-GB" sz="2000" dirty="0" err="1"/>
              <a:t>Lyberg</a:t>
            </a:r>
            <a:r>
              <a:rPr lang="en-GB" sz="2000" dirty="0"/>
              <a:t>, L., and Till, M. (2015), European Comparability and National Best Practices of EU-SILC: A Review of Data Collection and Coherence of the Longitudinal Component, </a:t>
            </a:r>
            <a:r>
              <a:rPr lang="en-GB" sz="2000" dirty="0" err="1"/>
              <a:t>NetSILC</a:t>
            </a:r>
            <a:r>
              <a:rPr lang="en-GB" sz="2000" dirty="0"/>
              <a:t> 2, Working Paper 5/2015, Vienna: Statistics Austria</a:t>
            </a:r>
            <a:r>
              <a:rPr lang="en-GB" sz="2000" dirty="0" smtClean="0"/>
              <a:t>.</a:t>
            </a:r>
          </a:p>
          <a:p>
            <a:endParaRPr lang="en-GB" sz="2000" dirty="0"/>
          </a:p>
          <a:p>
            <a:r>
              <a:rPr lang="en-US" sz="2000" dirty="0"/>
              <a:t>Goedemé, T. (2013) ‘How much confidence can we have in EU-SILC?’, </a:t>
            </a:r>
            <a:r>
              <a:rPr lang="en-US" sz="2000" i="1" dirty="0"/>
              <a:t>Social indicators research</a:t>
            </a:r>
            <a:r>
              <a:rPr lang="en-US" sz="2000" dirty="0"/>
              <a:t>, 110(1): 89-110, doi:10.1007/s11205-011-9918-2 [background</a:t>
            </a:r>
            <a:r>
              <a:rPr lang="en-US" sz="2000" dirty="0" smtClean="0"/>
              <a:t>]</a:t>
            </a:r>
          </a:p>
          <a:p>
            <a:endParaRPr lang="en-GB" sz="2000" dirty="0" smtClean="0"/>
          </a:p>
          <a:p>
            <a:r>
              <a:rPr lang="en-GB" sz="2000" dirty="0" smtClean="0"/>
              <a:t>Groves</a:t>
            </a:r>
            <a:r>
              <a:rPr lang="en-GB" sz="2000" dirty="0"/>
              <a:t>, R. M., Fowler, F. J. J., </a:t>
            </a:r>
            <a:r>
              <a:rPr lang="en-GB" sz="2000" dirty="0" err="1"/>
              <a:t>Couper</a:t>
            </a:r>
            <a:r>
              <a:rPr lang="en-GB" sz="2000" dirty="0"/>
              <a:t>, M. P., </a:t>
            </a:r>
            <a:r>
              <a:rPr lang="en-GB" sz="2000" dirty="0" err="1"/>
              <a:t>Lepkowski</a:t>
            </a:r>
            <a:r>
              <a:rPr lang="en-GB" sz="2000" dirty="0"/>
              <a:t>, J. M., Singer, E., and </a:t>
            </a:r>
            <a:r>
              <a:rPr lang="en-GB" sz="2000" dirty="0" err="1"/>
              <a:t>Tourangeau</a:t>
            </a:r>
            <a:r>
              <a:rPr lang="en-GB" sz="2000" dirty="0"/>
              <a:t>, R. (2009), Survey Methodology (Second edition), New Jersey: John Wiley &amp; Sons, 461p</a:t>
            </a:r>
            <a:r>
              <a:rPr lang="en-GB" sz="2000" dirty="0" smtClean="0"/>
              <a:t>. Chapter 2 [compulsory]</a:t>
            </a:r>
          </a:p>
          <a:p>
            <a:endParaRPr lang="en-GB" sz="2000" dirty="0"/>
          </a:p>
          <a:p>
            <a:r>
              <a:rPr lang="en-US" sz="2000" dirty="0" smtClean="0"/>
              <a:t>Heeringa</a:t>
            </a:r>
            <a:r>
              <a:rPr lang="en-US" sz="2000" dirty="0"/>
              <a:t>, S. G., West, B. T. and Berglund, P. A. (2010), </a:t>
            </a:r>
            <a:r>
              <a:rPr lang="en-US" sz="2000" i="1" dirty="0"/>
              <a:t>Applied Survey Data Analysis</a:t>
            </a:r>
            <a:r>
              <a:rPr lang="en-US" sz="2000" dirty="0"/>
              <a:t>, Boca Raton: Chapman &amp; Hall/CRC, 467p.</a:t>
            </a:r>
          </a:p>
          <a:p>
            <a:endParaRPr lang="en-GB" sz="2000" dirty="0" smtClean="0"/>
          </a:p>
          <a:p>
            <a:r>
              <a:rPr lang="en-GB" sz="2000" dirty="0" err="1" smtClean="0"/>
              <a:t>Lohmann</a:t>
            </a:r>
            <a:r>
              <a:rPr lang="en-GB" sz="2000" dirty="0"/>
              <a:t>, H. (2011), 'Comparability of EU-SILC survey and register data: The relationship among employment, earnings and poverty' in </a:t>
            </a:r>
            <a:r>
              <a:rPr lang="en-GB" sz="2000" i="1" dirty="0"/>
              <a:t>Journal of European Social Policy, </a:t>
            </a:r>
            <a:r>
              <a:rPr lang="en-GB" sz="2000" dirty="0"/>
              <a:t>21(1): 37-54. </a:t>
            </a:r>
            <a:r>
              <a:rPr lang="en-GB" sz="2000" dirty="0" err="1"/>
              <a:t>doi</a:t>
            </a:r>
            <a:r>
              <a:rPr lang="en-GB" sz="2000" dirty="0"/>
              <a:t>: 10.1177/0958928710385734</a:t>
            </a:r>
            <a:r>
              <a:rPr lang="en-GB" sz="2000" dirty="0" smtClean="0"/>
              <a:t>. [Background]</a:t>
            </a:r>
            <a:endParaRPr lang="en-GB" sz="2000" dirty="0"/>
          </a:p>
          <a:p>
            <a:endParaRPr lang="en-US" sz="2000" dirty="0"/>
          </a:p>
          <a:p>
            <a:r>
              <a:rPr lang="en-US" sz="2000" dirty="0" err="1" smtClean="0"/>
              <a:t>Wolter</a:t>
            </a:r>
            <a:r>
              <a:rPr lang="en-US" sz="2000" dirty="0"/>
              <a:t>, K. M. (2007), </a:t>
            </a:r>
            <a:r>
              <a:rPr lang="en-US" sz="2000" i="1" dirty="0"/>
              <a:t>Introduction to Variance Estimation</a:t>
            </a:r>
            <a:r>
              <a:rPr lang="en-US" sz="2000" dirty="0"/>
              <a:t>, New York: Springer, 447p.</a:t>
            </a:r>
          </a:p>
          <a:p>
            <a:endParaRPr lang="en-GB" sz="2000" dirty="0"/>
          </a:p>
          <a:p>
            <a:endParaRPr lang="en-GB" sz="2000" dirty="0"/>
          </a:p>
          <a:p>
            <a:endParaRPr lang="en-GB" sz="2000" dirty="0"/>
          </a:p>
          <a:p>
            <a:endParaRPr lang="en-GB" sz="2000" dirty="0"/>
          </a:p>
        </p:txBody>
      </p:sp>
    </p:spTree>
    <p:extLst>
      <p:ext uri="{BB962C8B-B14F-4D97-AF65-F5344CB8AC3E}">
        <p14:creationId xmlns:p14="http://schemas.microsoft.com/office/powerpoint/2010/main" val="41099206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14149</TotalTime>
  <Words>3887</Words>
  <Application>Microsoft Office PowerPoint</Application>
  <PresentationFormat>On-screen Show (4:3)</PresentationFormat>
  <Paragraphs>584</Paragraphs>
  <Slides>71</Slides>
  <Notes>13</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Office Theme</vt:lpstr>
      <vt:lpstr>Maatschappij, Beleid en Evaluatie</vt:lpstr>
      <vt:lpstr>Lecture 5</vt:lpstr>
      <vt:lpstr>Main questions</vt:lpstr>
      <vt:lpstr>Background texts</vt:lpstr>
      <vt:lpstr>Part 1: Types of indicators</vt:lpstr>
      <vt:lpstr>PowerPoint Presentation</vt:lpstr>
      <vt:lpstr>PowerPoint Presentation</vt:lpstr>
      <vt:lpstr>Types of indicators</vt:lpstr>
      <vt:lpstr>Types of indicators</vt:lpstr>
      <vt:lpstr>Types of indicators</vt:lpstr>
      <vt:lpstr>Types of indicators</vt:lpstr>
      <vt:lpstr>Some examples</vt:lpstr>
      <vt:lpstr>Part 2: Quality criteria</vt:lpstr>
      <vt:lpstr>Quality criteria</vt:lpstr>
      <vt:lpstr>Quality criteria</vt:lpstr>
      <vt:lpstr>Part 3: Challenges of social indicators based on survey data</vt:lpstr>
      <vt:lpstr>PowerPoint Presentation</vt:lpstr>
      <vt:lpstr>Crash course statistics: the sampling variance</vt:lpstr>
      <vt:lpstr>PowerPoint Presentation</vt:lpstr>
      <vt:lpstr>PowerPoint Presentation</vt:lpstr>
      <vt:lpstr>PowerPoint Presentation</vt:lpstr>
      <vt:lpstr>PowerPoint Presentation</vt:lpstr>
      <vt:lpstr>PowerPoint Presentation</vt:lpstr>
      <vt:lpstr>PowerPoint Presentation</vt:lpstr>
      <vt:lpstr>Basic idea</vt:lpstr>
      <vt:lpstr>Key Messages</vt:lpstr>
      <vt:lpstr>Overview</vt:lpstr>
      <vt:lpstr>1. Sampling variance</vt:lpstr>
      <vt:lpstr>1. Sampling variance</vt:lpstr>
      <vt:lpstr>1. Sampling variance Sample design</vt:lpstr>
      <vt:lpstr>1. Sampling variance Sample design</vt:lpstr>
      <vt:lpstr>1. Sampling variance Sample design</vt:lpstr>
      <vt:lpstr>1. Sampling variance Sample design</vt:lpstr>
      <vt:lpstr>1. Sampling variance Sample design</vt:lpstr>
      <vt:lpstr>1. Sampling variance Weighting</vt:lpstr>
      <vt:lpstr>1. Sampling variance Imputation</vt:lpstr>
      <vt:lpstr>1. Sampling variance Statistic of interest</vt:lpstr>
      <vt:lpstr>1. Sampling variance</vt:lpstr>
      <vt:lpstr>Overview</vt:lpstr>
      <vt:lpstr>(2. Ultimate cluster method)</vt:lpstr>
      <vt:lpstr>(2. Ultimate cluster method)</vt:lpstr>
      <vt:lpstr>(2. Ultimate cluster method)</vt:lpstr>
      <vt:lpstr>(2. Ultimate cluster method)</vt:lpstr>
      <vt:lpstr>(2. Ultimate cluster method)</vt:lpstr>
      <vt:lpstr>(2. Ultimate cluster method)</vt:lpstr>
      <vt:lpstr>Overview</vt:lpstr>
      <vt:lpstr>3. Subpopulations </vt:lpstr>
      <vt:lpstr>3. Subpopulations </vt:lpstr>
      <vt:lpstr>3. Subpopulations</vt:lpstr>
      <vt:lpstr>Overview</vt:lpstr>
      <vt:lpstr>4. Comparing point estimates</vt:lpstr>
      <vt:lpstr>4. Comparing point estimates</vt:lpstr>
      <vt:lpstr>4. Comparing point estimates</vt:lpstr>
      <vt:lpstr>4. Comparing point estimates</vt:lpstr>
      <vt:lpstr>4. Comparing point estimates</vt:lpstr>
      <vt:lpstr>Comparing point estimates</vt:lpstr>
      <vt:lpstr>4. Approaches</vt:lpstr>
      <vt:lpstr>Key Messages</vt:lpstr>
      <vt:lpstr>Part 5: non-sampling errors</vt:lpstr>
      <vt:lpstr>Non-sampling errors: Lohmann</vt:lpstr>
      <vt:lpstr>Non-sampling errors</vt:lpstr>
      <vt:lpstr>Non-sampling errors</vt:lpstr>
      <vt:lpstr>Approaches to data collection in EU-SILC</vt:lpstr>
      <vt:lpstr>Definitions of working</vt:lpstr>
      <vt:lpstr>Register data more comprehensive</vt:lpstr>
      <vt:lpstr>With impact on level of income</vt:lpstr>
      <vt:lpstr>Lohmann, conclusions</vt:lpstr>
      <vt:lpstr>PowerPoint Presentation</vt:lpstr>
      <vt:lpstr>Discussion</vt:lpstr>
      <vt:lpstr>Some points to remember</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Goedemé Tim</dc:creator>
  <cp:lastModifiedBy>TGoedeme</cp:lastModifiedBy>
  <cp:revision>400</cp:revision>
  <dcterms:created xsi:type="dcterms:W3CDTF">2015-09-25T18:41:52Z</dcterms:created>
  <dcterms:modified xsi:type="dcterms:W3CDTF">2015-11-03T00:47:34Z</dcterms:modified>
</cp:coreProperties>
</file>