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66"/>
  </p:notesMasterIdLst>
  <p:sldIdLst>
    <p:sldId id="256" r:id="rId2"/>
    <p:sldId id="366" r:id="rId3"/>
    <p:sldId id="367" r:id="rId4"/>
    <p:sldId id="267" r:id="rId5"/>
    <p:sldId id="378" r:id="rId6"/>
    <p:sldId id="396" r:id="rId7"/>
    <p:sldId id="419" r:id="rId8"/>
    <p:sldId id="420" r:id="rId9"/>
    <p:sldId id="422" r:id="rId10"/>
    <p:sldId id="399" r:id="rId11"/>
    <p:sldId id="401" r:id="rId12"/>
    <p:sldId id="398" r:id="rId13"/>
    <p:sldId id="402" r:id="rId14"/>
    <p:sldId id="403" r:id="rId15"/>
    <p:sldId id="404" r:id="rId16"/>
    <p:sldId id="405" r:id="rId17"/>
    <p:sldId id="406" r:id="rId18"/>
    <p:sldId id="410" r:id="rId19"/>
    <p:sldId id="409" r:id="rId20"/>
    <p:sldId id="408" r:id="rId21"/>
    <p:sldId id="411" r:id="rId22"/>
    <p:sldId id="412" r:id="rId23"/>
    <p:sldId id="413" r:id="rId24"/>
    <p:sldId id="392" r:id="rId25"/>
    <p:sldId id="393" r:id="rId26"/>
    <p:sldId id="394" r:id="rId27"/>
    <p:sldId id="391" r:id="rId28"/>
    <p:sldId id="381" r:id="rId29"/>
    <p:sldId id="379" r:id="rId30"/>
    <p:sldId id="384" r:id="rId31"/>
    <p:sldId id="385" r:id="rId32"/>
    <p:sldId id="395" r:id="rId33"/>
    <p:sldId id="414" r:id="rId34"/>
    <p:sldId id="415" r:id="rId35"/>
    <p:sldId id="418" r:id="rId36"/>
    <p:sldId id="417" r:id="rId37"/>
    <p:sldId id="421" r:id="rId38"/>
    <p:sldId id="390" r:id="rId39"/>
    <p:sldId id="397" r:id="rId40"/>
    <p:sldId id="423" r:id="rId41"/>
    <p:sldId id="425" r:id="rId42"/>
    <p:sldId id="424" r:id="rId43"/>
    <p:sldId id="426" r:id="rId44"/>
    <p:sldId id="430" r:id="rId45"/>
    <p:sldId id="431" r:id="rId46"/>
    <p:sldId id="432" r:id="rId47"/>
    <p:sldId id="433" r:id="rId48"/>
    <p:sldId id="429" r:id="rId49"/>
    <p:sldId id="427" r:id="rId50"/>
    <p:sldId id="428" r:id="rId51"/>
    <p:sldId id="377" r:id="rId52"/>
    <p:sldId id="380" r:id="rId53"/>
    <p:sldId id="374" r:id="rId54"/>
    <p:sldId id="436" r:id="rId55"/>
    <p:sldId id="435" r:id="rId56"/>
    <p:sldId id="442" r:id="rId57"/>
    <p:sldId id="443" r:id="rId58"/>
    <p:sldId id="441" r:id="rId59"/>
    <p:sldId id="437" r:id="rId60"/>
    <p:sldId id="438" r:id="rId61"/>
    <p:sldId id="439" r:id="rId62"/>
    <p:sldId id="440" r:id="rId63"/>
    <p:sldId id="365" r:id="rId64"/>
    <p:sldId id="371" r:id="rId65"/>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91348" autoAdjust="0"/>
  </p:normalViewPr>
  <p:slideViewPr>
    <p:cSldViewPr>
      <p:cViewPr varScale="1">
        <p:scale>
          <a:sx n="75" d="100"/>
          <a:sy n="75" d="100"/>
        </p:scale>
        <p:origin x="1590" y="66"/>
      </p:cViewPr>
      <p:guideLst>
        <p:guide orient="horz" pos="2160"/>
        <p:guide pos="2880"/>
      </p:guideLst>
    </p:cSldViewPr>
  </p:slideViewPr>
  <p:outlineViewPr>
    <p:cViewPr>
      <p:scale>
        <a:sx n="33" d="100"/>
        <a:sy n="33" d="100"/>
      </p:scale>
      <p:origin x="0" y="487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Goedeme\Dropbox\Coursework\2015-2016%20Beleid%20Maatschappij%20Evaluatie\Slides\Maddison%20Database%20GD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Goedeme\Dropbox\Coursework\2015-2016%20Beleid%20Maatschappij%20Evaluatie\Slides\Maddison%20Database%20GDP.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Goedeme\Downloads\hbs_exp_t111%2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sz="1800" b="1" i="0" baseline="0">
                <a:effectLst/>
              </a:rPr>
              <a:t>GDP per capita international Geary-Khamis dollars, Belgium</a:t>
            </a:r>
            <a:endParaRPr lang="en-GB">
              <a:effectLst/>
            </a:endParaRPr>
          </a:p>
        </c:rich>
      </c:tx>
      <c:layout/>
      <c:overlay val="0"/>
    </c:title>
    <c:autoTitleDeleted val="0"/>
    <c:plotArea>
      <c:layout/>
      <c:lineChart>
        <c:grouping val="standard"/>
        <c:varyColors val="0"/>
        <c:ser>
          <c:idx val="1"/>
          <c:order val="0"/>
          <c:tx>
            <c:strRef>
              <c:f>PerCapitaGDPUpdate!$C$122</c:f>
              <c:strCache>
                <c:ptCount val="1"/>
                <c:pt idx="0">
                  <c:v>Belgium </c:v>
                </c:pt>
              </c:strCache>
            </c:strRef>
          </c:tx>
          <c:marker>
            <c:symbol val="none"/>
          </c:marker>
          <c:cat>
            <c:numRef>
              <c:f>PerCapitaGDPUpdate!$A$123:$A$233</c:f>
              <c:numCache>
                <c:formatCode>General</c:formatCode>
                <c:ptCount val="111"/>
                <c:pt idx="0">
                  <c:v>1900</c:v>
                </c:pt>
                <c:pt idx="1">
                  <c:v>1901</c:v>
                </c:pt>
                <c:pt idx="2">
                  <c:v>1902</c:v>
                </c:pt>
                <c:pt idx="3">
                  <c:v>1903</c:v>
                </c:pt>
                <c:pt idx="4">
                  <c:v>1904</c:v>
                </c:pt>
                <c:pt idx="5">
                  <c:v>1905</c:v>
                </c:pt>
                <c:pt idx="6">
                  <c:v>1906</c:v>
                </c:pt>
                <c:pt idx="7">
                  <c:v>1907</c:v>
                </c:pt>
                <c:pt idx="8">
                  <c:v>1908</c:v>
                </c:pt>
                <c:pt idx="9">
                  <c:v>1909</c:v>
                </c:pt>
                <c:pt idx="10">
                  <c:v>1910</c:v>
                </c:pt>
                <c:pt idx="11">
                  <c:v>1911</c:v>
                </c:pt>
                <c:pt idx="12">
                  <c:v>1912</c:v>
                </c:pt>
                <c:pt idx="13">
                  <c:v>1913</c:v>
                </c:pt>
                <c:pt idx="14">
                  <c:v>1914</c:v>
                </c:pt>
                <c:pt idx="15">
                  <c:v>1915</c:v>
                </c:pt>
                <c:pt idx="16">
                  <c:v>1916</c:v>
                </c:pt>
                <c:pt idx="17">
                  <c:v>1917</c:v>
                </c:pt>
                <c:pt idx="18">
                  <c:v>1918</c:v>
                </c:pt>
                <c:pt idx="19">
                  <c:v>1919</c:v>
                </c:pt>
                <c:pt idx="20">
                  <c:v>1920</c:v>
                </c:pt>
                <c:pt idx="21">
                  <c:v>1921</c:v>
                </c:pt>
                <c:pt idx="22">
                  <c:v>1922</c:v>
                </c:pt>
                <c:pt idx="23">
                  <c:v>1923</c:v>
                </c:pt>
                <c:pt idx="24">
                  <c:v>1924</c:v>
                </c:pt>
                <c:pt idx="25">
                  <c:v>1925</c:v>
                </c:pt>
                <c:pt idx="26">
                  <c:v>1926</c:v>
                </c:pt>
                <c:pt idx="27">
                  <c:v>1927</c:v>
                </c:pt>
                <c:pt idx="28">
                  <c:v>1928</c:v>
                </c:pt>
                <c:pt idx="29">
                  <c:v>1929</c:v>
                </c:pt>
                <c:pt idx="30">
                  <c:v>1930</c:v>
                </c:pt>
                <c:pt idx="31">
                  <c:v>1931</c:v>
                </c:pt>
                <c:pt idx="32">
                  <c:v>1932</c:v>
                </c:pt>
                <c:pt idx="33">
                  <c:v>1933</c:v>
                </c:pt>
                <c:pt idx="34">
                  <c:v>1934</c:v>
                </c:pt>
                <c:pt idx="35">
                  <c:v>1935</c:v>
                </c:pt>
                <c:pt idx="36">
                  <c:v>1936</c:v>
                </c:pt>
                <c:pt idx="37">
                  <c:v>1937</c:v>
                </c:pt>
                <c:pt idx="38">
                  <c:v>1938</c:v>
                </c:pt>
                <c:pt idx="39">
                  <c:v>1939</c:v>
                </c:pt>
                <c:pt idx="40">
                  <c:v>1940</c:v>
                </c:pt>
                <c:pt idx="41">
                  <c:v>1941</c:v>
                </c:pt>
                <c:pt idx="42">
                  <c:v>1942</c:v>
                </c:pt>
                <c:pt idx="43">
                  <c:v>1943</c:v>
                </c:pt>
                <c:pt idx="44">
                  <c:v>1944</c:v>
                </c:pt>
                <c:pt idx="45">
                  <c:v>1945</c:v>
                </c:pt>
                <c:pt idx="46">
                  <c:v>1946</c:v>
                </c:pt>
                <c:pt idx="47">
                  <c:v>1947</c:v>
                </c:pt>
                <c:pt idx="48">
                  <c:v>1948</c:v>
                </c:pt>
                <c:pt idx="49">
                  <c:v>1949</c:v>
                </c:pt>
                <c:pt idx="50">
                  <c:v>1950</c:v>
                </c:pt>
                <c:pt idx="51">
                  <c:v>1951</c:v>
                </c:pt>
                <c:pt idx="52">
                  <c:v>1952</c:v>
                </c:pt>
                <c:pt idx="53">
                  <c:v>1953</c:v>
                </c:pt>
                <c:pt idx="54">
                  <c:v>1954</c:v>
                </c:pt>
                <c:pt idx="55">
                  <c:v>1955</c:v>
                </c:pt>
                <c:pt idx="56">
                  <c:v>1956</c:v>
                </c:pt>
                <c:pt idx="57">
                  <c:v>1957</c:v>
                </c:pt>
                <c:pt idx="58">
                  <c:v>1958</c:v>
                </c:pt>
                <c:pt idx="59">
                  <c:v>1959</c:v>
                </c:pt>
                <c:pt idx="60">
                  <c:v>1960</c:v>
                </c:pt>
                <c:pt idx="61">
                  <c:v>1961</c:v>
                </c:pt>
                <c:pt idx="62">
                  <c:v>1962</c:v>
                </c:pt>
                <c:pt idx="63">
                  <c:v>1963</c:v>
                </c:pt>
                <c:pt idx="64">
                  <c:v>1964</c:v>
                </c:pt>
                <c:pt idx="65">
                  <c:v>1965</c:v>
                </c:pt>
                <c:pt idx="66">
                  <c:v>1966</c:v>
                </c:pt>
                <c:pt idx="67">
                  <c:v>1967</c:v>
                </c:pt>
                <c:pt idx="68">
                  <c:v>1968</c:v>
                </c:pt>
                <c:pt idx="69">
                  <c:v>1969</c:v>
                </c:pt>
                <c:pt idx="70">
                  <c:v>1970</c:v>
                </c:pt>
                <c:pt idx="71">
                  <c:v>1971</c:v>
                </c:pt>
                <c:pt idx="72">
                  <c:v>1972</c:v>
                </c:pt>
                <c:pt idx="73">
                  <c:v>1973</c:v>
                </c:pt>
                <c:pt idx="74">
                  <c:v>1974</c:v>
                </c:pt>
                <c:pt idx="75">
                  <c:v>1975</c:v>
                </c:pt>
                <c:pt idx="76">
                  <c:v>1976</c:v>
                </c:pt>
                <c:pt idx="77">
                  <c:v>1977</c:v>
                </c:pt>
                <c:pt idx="78">
                  <c:v>1978</c:v>
                </c:pt>
                <c:pt idx="79">
                  <c:v>1979</c:v>
                </c:pt>
                <c:pt idx="80">
                  <c:v>1980</c:v>
                </c:pt>
                <c:pt idx="81">
                  <c:v>1981</c:v>
                </c:pt>
                <c:pt idx="82">
                  <c:v>1982</c:v>
                </c:pt>
                <c:pt idx="83">
                  <c:v>1983</c:v>
                </c:pt>
                <c:pt idx="84">
                  <c:v>1984</c:v>
                </c:pt>
                <c:pt idx="85">
                  <c:v>1985</c:v>
                </c:pt>
                <c:pt idx="86">
                  <c:v>1986</c:v>
                </c:pt>
                <c:pt idx="87">
                  <c:v>1987</c:v>
                </c:pt>
                <c:pt idx="88">
                  <c:v>1988</c:v>
                </c:pt>
                <c:pt idx="89">
                  <c:v>1989</c:v>
                </c:pt>
                <c:pt idx="90">
                  <c:v>1990</c:v>
                </c:pt>
                <c:pt idx="91">
                  <c:v>1991</c:v>
                </c:pt>
                <c:pt idx="92">
                  <c:v>1992</c:v>
                </c:pt>
                <c:pt idx="93">
                  <c:v>1993</c:v>
                </c:pt>
                <c:pt idx="94">
                  <c:v>1994</c:v>
                </c:pt>
                <c:pt idx="95">
                  <c:v>1995</c:v>
                </c:pt>
                <c:pt idx="96">
                  <c:v>1996</c:v>
                </c:pt>
                <c:pt idx="97">
                  <c:v>1997</c:v>
                </c:pt>
                <c:pt idx="98">
                  <c:v>1998</c:v>
                </c:pt>
                <c:pt idx="99">
                  <c:v>1999</c:v>
                </c:pt>
                <c:pt idx="100">
                  <c:v>2000</c:v>
                </c:pt>
                <c:pt idx="101">
                  <c:v>2001</c:v>
                </c:pt>
                <c:pt idx="102">
                  <c:v>2002</c:v>
                </c:pt>
                <c:pt idx="103">
                  <c:v>2003</c:v>
                </c:pt>
                <c:pt idx="104">
                  <c:v>2004</c:v>
                </c:pt>
                <c:pt idx="105">
                  <c:v>2005</c:v>
                </c:pt>
                <c:pt idx="106">
                  <c:v>2006</c:v>
                </c:pt>
                <c:pt idx="107">
                  <c:v>2007</c:v>
                </c:pt>
                <c:pt idx="108">
                  <c:v>2008</c:v>
                </c:pt>
                <c:pt idx="109">
                  <c:v>2009</c:v>
                </c:pt>
                <c:pt idx="110">
                  <c:v>2010</c:v>
                </c:pt>
              </c:numCache>
            </c:numRef>
          </c:cat>
          <c:val>
            <c:numRef>
              <c:f>PerCapitaGDPUpdate!$C$123:$C$233</c:f>
              <c:numCache>
                <c:formatCode>#,##0</c:formatCode>
                <c:ptCount val="111"/>
                <c:pt idx="0">
                  <c:v>3731.0500074415836</c:v>
                </c:pt>
                <c:pt idx="1">
                  <c:v>3719.3580355830027</c:v>
                </c:pt>
                <c:pt idx="2">
                  <c:v>3739.3750543242072</c:v>
                </c:pt>
                <c:pt idx="3">
                  <c:v>3772.3527225953981</c:v>
                </c:pt>
                <c:pt idx="4">
                  <c:v>3820.8353090601181</c:v>
                </c:pt>
                <c:pt idx="5">
                  <c:v>3881.6399999999994</c:v>
                </c:pt>
                <c:pt idx="6">
                  <c:v>3917.4721686414996</c:v>
                </c:pt>
                <c:pt idx="7">
                  <c:v>3932.0692286726626</c:v>
                </c:pt>
                <c:pt idx="8">
                  <c:v>3932.6200242882201</c:v>
                </c:pt>
                <c:pt idx="9">
                  <c:v>3970.9208344477138</c:v>
                </c:pt>
                <c:pt idx="10">
                  <c:v>4063.8668978394239</c:v>
                </c:pt>
                <c:pt idx="11">
                  <c:v>4148.2649993348405</c:v>
                </c:pt>
                <c:pt idx="12">
                  <c:v>4206.3885375494074</c:v>
                </c:pt>
                <c:pt idx="13">
                  <c:v>4219.5408296373598</c:v>
                </c:pt>
                <c:pt idx="14">
                  <c:v>3923.3325132720447</c:v>
                </c:pt>
                <c:pt idx="15">
                  <c:v>3858.079391674185</c:v>
                </c:pt>
                <c:pt idx="16">
                  <c:v>4080.4346817830456</c:v>
                </c:pt>
                <c:pt idx="17">
                  <c:v>3519.1106223314791</c:v>
                </c:pt>
                <c:pt idx="18">
                  <c:v>2861.2797650130551</c:v>
                </c:pt>
                <c:pt idx="19">
                  <c:v>3389.4199003670687</c:v>
                </c:pt>
                <c:pt idx="20">
                  <c:v>3961.9935116525421</c:v>
                </c:pt>
                <c:pt idx="21">
                  <c:v>4056.3069029850744</c:v>
                </c:pt>
                <c:pt idx="22">
                  <c:v>4413.4791969356756</c:v>
                </c:pt>
                <c:pt idx="23">
                  <c:v>4533.2403405370005</c:v>
                </c:pt>
                <c:pt idx="24">
                  <c:v>4637.7883742052672</c:v>
                </c:pt>
                <c:pt idx="25">
                  <c:v>4665.5526417277288</c:v>
                </c:pt>
                <c:pt idx="26">
                  <c:v>4783.5951045385009</c:v>
                </c:pt>
                <c:pt idx="27">
                  <c:v>4923.2592358299589</c:v>
                </c:pt>
                <c:pt idx="28">
                  <c:v>5139.4706325301204</c:v>
                </c:pt>
                <c:pt idx="29">
                  <c:v>5054.21875</c:v>
                </c:pt>
                <c:pt idx="30">
                  <c:v>4978.6182516097078</c:v>
                </c:pt>
                <c:pt idx="31">
                  <c:v>4860.4094265321191</c:v>
                </c:pt>
                <c:pt idx="32">
                  <c:v>4607.4519912044952</c:v>
                </c:pt>
                <c:pt idx="33">
                  <c:v>4680.5099015915439</c:v>
                </c:pt>
                <c:pt idx="34">
                  <c:v>4623.7965383684341</c:v>
                </c:pt>
                <c:pt idx="35">
                  <c:v>4894.2010135135142</c:v>
                </c:pt>
                <c:pt idx="36">
                  <c:v>4913.3206253758262</c:v>
                </c:pt>
                <c:pt idx="37">
                  <c:v>4960.958543014618</c:v>
                </c:pt>
                <c:pt idx="38">
                  <c:v>4832.3497731072357</c:v>
                </c:pt>
                <c:pt idx="39">
                  <c:v>5149.617731172546</c:v>
                </c:pt>
                <c:pt idx="40">
                  <c:v>4561.7564102564102</c:v>
                </c:pt>
                <c:pt idx="41">
                  <c:v>4358.0117206379891</c:v>
                </c:pt>
                <c:pt idx="42">
                  <c:v>3996.7979871468415</c:v>
                </c:pt>
                <c:pt idx="43">
                  <c:v>3906.6008007765108</c:v>
                </c:pt>
                <c:pt idx="44">
                  <c:v>4112.1382221686172</c:v>
                </c:pt>
                <c:pt idx="45">
                  <c:v>4332.8455450293804</c:v>
                </c:pt>
                <c:pt idx="46">
                  <c:v>4573.5031672044943</c:v>
                </c:pt>
                <c:pt idx="47">
                  <c:v>4800.3713609467468</c:v>
                </c:pt>
                <c:pt idx="48">
                  <c:v>5023.8591796190249</c:v>
                </c:pt>
                <c:pt idx="49">
                  <c:v>5193.3945902019968</c:v>
                </c:pt>
                <c:pt idx="50">
                  <c:v>5462.2044734980063</c:v>
                </c:pt>
                <c:pt idx="51">
                  <c:v>5746.9211440929221</c:v>
                </c:pt>
                <c:pt idx="52">
                  <c:v>5668.2364678385475</c:v>
                </c:pt>
                <c:pt idx="53">
                  <c:v>5818.1520739705393</c:v>
                </c:pt>
                <c:pt idx="54">
                  <c:v>6029.1086221480427</c:v>
                </c:pt>
                <c:pt idx="55">
                  <c:v>6280.2229244599548</c:v>
                </c:pt>
                <c:pt idx="56">
                  <c:v>6422.455791197629</c:v>
                </c:pt>
                <c:pt idx="57">
                  <c:v>6494.6355651854774</c:v>
                </c:pt>
                <c:pt idx="58">
                  <c:v>6441.8300514973034</c:v>
                </c:pt>
                <c:pt idx="59">
                  <c:v>6608.2810681205474</c:v>
                </c:pt>
                <c:pt idx="60">
                  <c:v>6952.0874686084635</c:v>
                </c:pt>
                <c:pt idx="61">
                  <c:v>7252.8311767658042</c:v>
                </c:pt>
                <c:pt idx="62">
                  <c:v>7583.0946802048084</c:v>
                </c:pt>
                <c:pt idx="63">
                  <c:v>7862.4597386648848</c:v>
                </c:pt>
                <c:pt idx="64">
                  <c:v>8340.7707910750505</c:v>
                </c:pt>
                <c:pt idx="65">
                  <c:v>8559.3928938093359</c:v>
                </c:pt>
                <c:pt idx="66">
                  <c:v>8775.9523759439617</c:v>
                </c:pt>
                <c:pt idx="67">
                  <c:v>9071.8359231936374</c:v>
                </c:pt>
                <c:pt idx="68">
                  <c:v>9415.5248284635763</c:v>
                </c:pt>
                <c:pt idx="69">
                  <c:v>10018.205082859133</c:v>
                </c:pt>
                <c:pt idx="70">
                  <c:v>10610.824046981676</c:v>
                </c:pt>
                <c:pt idx="71">
                  <c:v>10969.55285603515</c:v>
                </c:pt>
                <c:pt idx="72">
                  <c:v>11502.507956453224</c:v>
                </c:pt>
                <c:pt idx="73">
                  <c:v>12169.966318902489</c:v>
                </c:pt>
                <c:pt idx="74">
                  <c:v>12642.969757775551</c:v>
                </c:pt>
                <c:pt idx="75">
                  <c:v>12440.7849062768</c:v>
                </c:pt>
                <c:pt idx="76">
                  <c:v>13122.311690959128</c:v>
                </c:pt>
                <c:pt idx="77">
                  <c:v>13189.944816632391</c:v>
                </c:pt>
                <c:pt idx="78">
                  <c:v>13553.923314038067</c:v>
                </c:pt>
                <c:pt idx="79">
                  <c:v>13860.651404871303</c:v>
                </c:pt>
                <c:pt idx="80">
                  <c:v>14467.441199171306</c:v>
                </c:pt>
                <c:pt idx="81">
                  <c:v>14278.754415167878</c:v>
                </c:pt>
                <c:pt idx="82">
                  <c:v>14474.494138420865</c:v>
                </c:pt>
                <c:pt idx="83">
                  <c:v>14473.919184375862</c:v>
                </c:pt>
                <c:pt idx="84">
                  <c:v>14832.628129027022</c:v>
                </c:pt>
                <c:pt idx="85">
                  <c:v>14977.37923758901</c:v>
                </c:pt>
                <c:pt idx="86">
                  <c:v>15195.400433997853</c:v>
                </c:pt>
                <c:pt idx="87">
                  <c:v>15540.921156612834</c:v>
                </c:pt>
                <c:pt idx="88">
                  <c:v>16251.719951436666</c:v>
                </c:pt>
                <c:pt idx="89">
                  <c:v>16743.919642548975</c:v>
                </c:pt>
                <c:pt idx="90">
                  <c:v>17196.977524021222</c:v>
                </c:pt>
                <c:pt idx="91">
                  <c:v>17450.630666830595</c:v>
                </c:pt>
                <c:pt idx="92">
                  <c:v>17645.197608509978</c:v>
                </c:pt>
                <c:pt idx="93">
                  <c:v>17406.492335973773</c:v>
                </c:pt>
                <c:pt idx="94">
                  <c:v>17901.667603485559</c:v>
                </c:pt>
                <c:pt idx="95">
                  <c:v>18269.833173485003</c:v>
                </c:pt>
                <c:pt idx="96">
                  <c:v>18487.356726099893</c:v>
                </c:pt>
                <c:pt idx="97">
                  <c:v>19138.659717503986</c:v>
                </c:pt>
                <c:pt idx="98">
                  <c:v>19474.911006427505</c:v>
                </c:pt>
                <c:pt idx="99">
                  <c:v>20127.576531459625</c:v>
                </c:pt>
                <c:pt idx="100">
                  <c:v>20809.358686311454</c:v>
                </c:pt>
                <c:pt idx="101">
                  <c:v>20920.25111546414</c:v>
                </c:pt>
                <c:pt idx="102">
                  <c:v>21162.974678941075</c:v>
                </c:pt>
                <c:pt idx="103">
                  <c:v>21294.789764994453</c:v>
                </c:pt>
                <c:pt idx="104">
                  <c:v>21954.948068664551</c:v>
                </c:pt>
                <c:pt idx="105">
                  <c:v>22304.690386988525</c:v>
                </c:pt>
                <c:pt idx="106">
                  <c:v>22867.021804458396</c:v>
                </c:pt>
                <c:pt idx="107">
                  <c:v>23496.542128109177</c:v>
                </c:pt>
                <c:pt idx="108">
                  <c:v>23701.296142330557</c:v>
                </c:pt>
                <c:pt idx="109">
                  <c:v>23020.27204796463</c:v>
                </c:pt>
                <c:pt idx="110">
                  <c:v>23556.823098597495</c:v>
                </c:pt>
              </c:numCache>
            </c:numRef>
          </c:val>
          <c:smooth val="0"/>
          <c:extLst>
            <c:ext xmlns:c16="http://schemas.microsoft.com/office/drawing/2014/chart" uri="{C3380CC4-5D6E-409C-BE32-E72D297353CC}">
              <c16:uniqueId val="{00000000-DFA4-4141-B98D-5FAD1C1BD22C}"/>
            </c:ext>
          </c:extLst>
        </c:ser>
        <c:dLbls>
          <c:showLegendKey val="0"/>
          <c:showVal val="0"/>
          <c:showCatName val="0"/>
          <c:showSerName val="0"/>
          <c:showPercent val="0"/>
          <c:showBubbleSize val="0"/>
        </c:dLbls>
        <c:smooth val="0"/>
        <c:axId val="317434528"/>
        <c:axId val="317434920"/>
      </c:lineChart>
      <c:catAx>
        <c:axId val="317434528"/>
        <c:scaling>
          <c:orientation val="minMax"/>
        </c:scaling>
        <c:delete val="0"/>
        <c:axPos val="b"/>
        <c:numFmt formatCode="General" sourceLinked="1"/>
        <c:majorTickMark val="out"/>
        <c:minorTickMark val="none"/>
        <c:tickLblPos val="nextTo"/>
        <c:crossAx val="317434920"/>
        <c:crosses val="autoZero"/>
        <c:auto val="1"/>
        <c:lblAlgn val="ctr"/>
        <c:lblOffset val="100"/>
        <c:noMultiLvlLbl val="0"/>
      </c:catAx>
      <c:valAx>
        <c:axId val="317434920"/>
        <c:scaling>
          <c:orientation val="minMax"/>
        </c:scaling>
        <c:delete val="0"/>
        <c:axPos val="l"/>
        <c:majorGridlines/>
        <c:numFmt formatCode="#,##0" sourceLinked="1"/>
        <c:majorTickMark val="out"/>
        <c:minorTickMark val="none"/>
        <c:tickLblPos val="nextTo"/>
        <c:crossAx val="317434528"/>
        <c:crosses val="autoZero"/>
        <c:crossBetween val="between"/>
      </c:valAx>
    </c:plotArea>
    <c:plotVisOnly val="1"/>
    <c:dispBlanksAs val="gap"/>
    <c:showDLblsOverMax val="0"/>
  </c:chart>
  <c:spPr>
    <a:solidFill>
      <a:schemeClr val="bg1"/>
    </a:solidFill>
  </c:spPr>
  <c:txPr>
    <a:bodyPr/>
    <a:lstStyle/>
    <a:p>
      <a:pPr>
        <a:defRPr sz="15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a:pPr>
            <a:r>
              <a:rPr lang="en-US"/>
              <a:t>GDP per capita international Geary-Khamis dollars (1930=100), Belgium</a:t>
            </a:r>
            <a:endParaRPr lang="en-GB"/>
          </a:p>
        </c:rich>
      </c:tx>
      <c:layout/>
      <c:overlay val="0"/>
    </c:title>
    <c:autoTitleDeleted val="0"/>
    <c:plotArea>
      <c:layout/>
      <c:lineChart>
        <c:grouping val="standard"/>
        <c:varyColors val="0"/>
        <c:ser>
          <c:idx val="2"/>
          <c:order val="0"/>
          <c:tx>
            <c:strRef>
              <c:f>PerCapitaGDPUpdate!$D$122</c:f>
              <c:strCache>
                <c:ptCount val="1"/>
              </c:strCache>
            </c:strRef>
          </c:tx>
          <c:marker>
            <c:symbol val="none"/>
          </c:marker>
          <c:cat>
            <c:numRef>
              <c:f>PerCapitaGDPUpdate!$A$123:$A$233</c:f>
              <c:numCache>
                <c:formatCode>General</c:formatCode>
                <c:ptCount val="111"/>
                <c:pt idx="0">
                  <c:v>1900</c:v>
                </c:pt>
                <c:pt idx="1">
                  <c:v>1901</c:v>
                </c:pt>
                <c:pt idx="2">
                  <c:v>1902</c:v>
                </c:pt>
                <c:pt idx="3">
                  <c:v>1903</c:v>
                </c:pt>
                <c:pt idx="4">
                  <c:v>1904</c:v>
                </c:pt>
                <c:pt idx="5">
                  <c:v>1905</c:v>
                </c:pt>
                <c:pt idx="6">
                  <c:v>1906</c:v>
                </c:pt>
                <c:pt idx="7">
                  <c:v>1907</c:v>
                </c:pt>
                <c:pt idx="8">
                  <c:v>1908</c:v>
                </c:pt>
                <c:pt idx="9">
                  <c:v>1909</c:v>
                </c:pt>
                <c:pt idx="10">
                  <c:v>1910</c:v>
                </c:pt>
                <c:pt idx="11">
                  <c:v>1911</c:v>
                </c:pt>
                <c:pt idx="12">
                  <c:v>1912</c:v>
                </c:pt>
                <c:pt idx="13">
                  <c:v>1913</c:v>
                </c:pt>
                <c:pt idx="14">
                  <c:v>1914</c:v>
                </c:pt>
                <c:pt idx="15">
                  <c:v>1915</c:v>
                </c:pt>
                <c:pt idx="16">
                  <c:v>1916</c:v>
                </c:pt>
                <c:pt idx="17">
                  <c:v>1917</c:v>
                </c:pt>
                <c:pt idx="18">
                  <c:v>1918</c:v>
                </c:pt>
                <c:pt idx="19">
                  <c:v>1919</c:v>
                </c:pt>
                <c:pt idx="20">
                  <c:v>1920</c:v>
                </c:pt>
                <c:pt idx="21">
                  <c:v>1921</c:v>
                </c:pt>
                <c:pt idx="22">
                  <c:v>1922</c:v>
                </c:pt>
                <c:pt idx="23">
                  <c:v>1923</c:v>
                </c:pt>
                <c:pt idx="24">
                  <c:v>1924</c:v>
                </c:pt>
                <c:pt idx="25">
                  <c:v>1925</c:v>
                </c:pt>
                <c:pt idx="26">
                  <c:v>1926</c:v>
                </c:pt>
                <c:pt idx="27">
                  <c:v>1927</c:v>
                </c:pt>
                <c:pt idx="28">
                  <c:v>1928</c:v>
                </c:pt>
                <c:pt idx="29">
                  <c:v>1929</c:v>
                </c:pt>
                <c:pt idx="30">
                  <c:v>1930</c:v>
                </c:pt>
                <c:pt idx="31">
                  <c:v>1931</c:v>
                </c:pt>
                <c:pt idx="32">
                  <c:v>1932</c:v>
                </c:pt>
                <c:pt idx="33">
                  <c:v>1933</c:v>
                </c:pt>
                <c:pt idx="34">
                  <c:v>1934</c:v>
                </c:pt>
                <c:pt idx="35">
                  <c:v>1935</c:v>
                </c:pt>
                <c:pt idx="36">
                  <c:v>1936</c:v>
                </c:pt>
                <c:pt idx="37">
                  <c:v>1937</c:v>
                </c:pt>
                <c:pt idx="38">
                  <c:v>1938</c:v>
                </c:pt>
                <c:pt idx="39">
                  <c:v>1939</c:v>
                </c:pt>
                <c:pt idx="40">
                  <c:v>1940</c:v>
                </c:pt>
                <c:pt idx="41">
                  <c:v>1941</c:v>
                </c:pt>
                <c:pt idx="42">
                  <c:v>1942</c:v>
                </c:pt>
                <c:pt idx="43">
                  <c:v>1943</c:v>
                </c:pt>
                <c:pt idx="44">
                  <c:v>1944</c:v>
                </c:pt>
                <c:pt idx="45">
                  <c:v>1945</c:v>
                </c:pt>
                <c:pt idx="46">
                  <c:v>1946</c:v>
                </c:pt>
                <c:pt idx="47">
                  <c:v>1947</c:v>
                </c:pt>
                <c:pt idx="48">
                  <c:v>1948</c:v>
                </c:pt>
                <c:pt idx="49">
                  <c:v>1949</c:v>
                </c:pt>
                <c:pt idx="50">
                  <c:v>1950</c:v>
                </c:pt>
                <c:pt idx="51">
                  <c:v>1951</c:v>
                </c:pt>
                <c:pt idx="52">
                  <c:v>1952</c:v>
                </c:pt>
                <c:pt idx="53">
                  <c:v>1953</c:v>
                </c:pt>
                <c:pt idx="54">
                  <c:v>1954</c:v>
                </c:pt>
                <c:pt idx="55">
                  <c:v>1955</c:v>
                </c:pt>
                <c:pt idx="56">
                  <c:v>1956</c:v>
                </c:pt>
                <c:pt idx="57">
                  <c:v>1957</c:v>
                </c:pt>
                <c:pt idx="58">
                  <c:v>1958</c:v>
                </c:pt>
                <c:pt idx="59">
                  <c:v>1959</c:v>
                </c:pt>
                <c:pt idx="60">
                  <c:v>1960</c:v>
                </c:pt>
                <c:pt idx="61">
                  <c:v>1961</c:v>
                </c:pt>
                <c:pt idx="62">
                  <c:v>1962</c:v>
                </c:pt>
                <c:pt idx="63">
                  <c:v>1963</c:v>
                </c:pt>
                <c:pt idx="64">
                  <c:v>1964</c:v>
                </c:pt>
                <c:pt idx="65">
                  <c:v>1965</c:v>
                </c:pt>
                <c:pt idx="66">
                  <c:v>1966</c:v>
                </c:pt>
                <c:pt idx="67">
                  <c:v>1967</c:v>
                </c:pt>
                <c:pt idx="68">
                  <c:v>1968</c:v>
                </c:pt>
                <c:pt idx="69">
                  <c:v>1969</c:v>
                </c:pt>
                <c:pt idx="70">
                  <c:v>1970</c:v>
                </c:pt>
                <c:pt idx="71">
                  <c:v>1971</c:v>
                </c:pt>
                <c:pt idx="72">
                  <c:v>1972</c:v>
                </c:pt>
                <c:pt idx="73">
                  <c:v>1973</c:v>
                </c:pt>
                <c:pt idx="74">
                  <c:v>1974</c:v>
                </c:pt>
                <c:pt idx="75">
                  <c:v>1975</c:v>
                </c:pt>
                <c:pt idx="76">
                  <c:v>1976</c:v>
                </c:pt>
                <c:pt idx="77">
                  <c:v>1977</c:v>
                </c:pt>
                <c:pt idx="78">
                  <c:v>1978</c:v>
                </c:pt>
                <c:pt idx="79">
                  <c:v>1979</c:v>
                </c:pt>
                <c:pt idx="80">
                  <c:v>1980</c:v>
                </c:pt>
                <c:pt idx="81">
                  <c:v>1981</c:v>
                </c:pt>
                <c:pt idx="82">
                  <c:v>1982</c:v>
                </c:pt>
                <c:pt idx="83">
                  <c:v>1983</c:v>
                </c:pt>
                <c:pt idx="84">
                  <c:v>1984</c:v>
                </c:pt>
                <c:pt idx="85">
                  <c:v>1985</c:v>
                </c:pt>
                <c:pt idx="86">
                  <c:v>1986</c:v>
                </c:pt>
                <c:pt idx="87">
                  <c:v>1987</c:v>
                </c:pt>
                <c:pt idx="88">
                  <c:v>1988</c:v>
                </c:pt>
                <c:pt idx="89">
                  <c:v>1989</c:v>
                </c:pt>
                <c:pt idx="90">
                  <c:v>1990</c:v>
                </c:pt>
                <c:pt idx="91">
                  <c:v>1991</c:v>
                </c:pt>
                <c:pt idx="92">
                  <c:v>1992</c:v>
                </c:pt>
                <c:pt idx="93">
                  <c:v>1993</c:v>
                </c:pt>
                <c:pt idx="94">
                  <c:v>1994</c:v>
                </c:pt>
                <c:pt idx="95">
                  <c:v>1995</c:v>
                </c:pt>
                <c:pt idx="96">
                  <c:v>1996</c:v>
                </c:pt>
                <c:pt idx="97">
                  <c:v>1997</c:v>
                </c:pt>
                <c:pt idx="98">
                  <c:v>1998</c:v>
                </c:pt>
                <c:pt idx="99">
                  <c:v>1999</c:v>
                </c:pt>
                <c:pt idx="100">
                  <c:v>2000</c:v>
                </c:pt>
                <c:pt idx="101">
                  <c:v>2001</c:v>
                </c:pt>
                <c:pt idx="102">
                  <c:v>2002</c:v>
                </c:pt>
                <c:pt idx="103">
                  <c:v>2003</c:v>
                </c:pt>
                <c:pt idx="104">
                  <c:v>2004</c:v>
                </c:pt>
                <c:pt idx="105">
                  <c:v>2005</c:v>
                </c:pt>
                <c:pt idx="106">
                  <c:v>2006</c:v>
                </c:pt>
                <c:pt idx="107">
                  <c:v>2007</c:v>
                </c:pt>
                <c:pt idx="108">
                  <c:v>2008</c:v>
                </c:pt>
                <c:pt idx="109">
                  <c:v>2009</c:v>
                </c:pt>
                <c:pt idx="110">
                  <c:v>2010</c:v>
                </c:pt>
              </c:numCache>
            </c:numRef>
          </c:cat>
          <c:val>
            <c:numRef>
              <c:f>PerCapitaGDPUpdate!$D$123:$D$233</c:f>
              <c:numCache>
                <c:formatCode>#,##0</c:formatCode>
                <c:ptCount val="111"/>
                <c:pt idx="0">
                  <c:v>74.941476106051013</c:v>
                </c:pt>
                <c:pt idx="1">
                  <c:v>74.706632395051457</c:v>
                </c:pt>
                <c:pt idx="2">
                  <c:v>75.10869211784167</c:v>
                </c:pt>
                <c:pt idx="3">
                  <c:v>75.771078077249754</c:v>
                </c:pt>
                <c:pt idx="4">
                  <c:v>76.744894184741909</c:v>
                </c:pt>
                <c:pt idx="5">
                  <c:v>77.966210780370062</c:v>
                </c:pt>
                <c:pt idx="6">
                  <c:v>78.685931932517335</c:v>
                </c:pt>
                <c:pt idx="7">
                  <c:v>78.979126937505796</c:v>
                </c:pt>
                <c:pt idx="8">
                  <c:v>78.990190160024994</c:v>
                </c:pt>
                <c:pt idx="9">
                  <c:v>79.759496184786201</c:v>
                </c:pt>
                <c:pt idx="10">
                  <c:v>81.626400990384781</c:v>
                </c:pt>
                <c:pt idx="11">
                  <c:v>83.321612336788547</c:v>
                </c:pt>
                <c:pt idx="12">
                  <c:v>84.489075582153333</c:v>
                </c:pt>
                <c:pt idx="13">
                  <c:v>84.753251130935382</c:v>
                </c:pt>
                <c:pt idx="14">
                  <c:v>78.803642195372916</c:v>
                </c:pt>
                <c:pt idx="15">
                  <c:v>77.492974891713672</c:v>
                </c:pt>
                <c:pt idx="16">
                  <c:v>81.959179747588436</c:v>
                </c:pt>
                <c:pt idx="17">
                  <c:v>70.684484017099834</c:v>
                </c:pt>
                <c:pt idx="18">
                  <c:v>57.471362944687201</c:v>
                </c:pt>
                <c:pt idx="19">
                  <c:v>68.079529883039086</c:v>
                </c:pt>
                <c:pt idx="20">
                  <c:v>79.580182922672037</c:v>
                </c:pt>
                <c:pt idx="21">
                  <c:v>81.47455173277389</c:v>
                </c:pt>
                <c:pt idx="22">
                  <c:v>88.64867667868873</c:v>
                </c:pt>
                <c:pt idx="23">
                  <c:v>91.054186351228964</c:v>
                </c:pt>
                <c:pt idx="24">
                  <c:v>93.154127105563035</c:v>
                </c:pt>
                <c:pt idx="25">
                  <c:v>93.711797248548677</c:v>
                </c:pt>
                <c:pt idx="26">
                  <c:v>96.082785680381278</c:v>
                </c:pt>
                <c:pt idx="27">
                  <c:v>98.888064660072089</c:v>
                </c:pt>
                <c:pt idx="28">
                  <c:v>103.23086392230223</c:v>
                </c:pt>
                <c:pt idx="29">
                  <c:v>101.51850362027352</c:v>
                </c:pt>
                <c:pt idx="30">
                  <c:v>100</c:v>
                </c:pt>
                <c:pt idx="31">
                  <c:v>97.625670033259354</c:v>
                </c:pt>
                <c:pt idx="32">
                  <c:v>92.544793722932951</c:v>
                </c:pt>
                <c:pt idx="33">
                  <c:v>94.01222718930542</c:v>
                </c:pt>
                <c:pt idx="34">
                  <c:v>92.873088569774325</c:v>
                </c:pt>
                <c:pt idx="35">
                  <c:v>98.30440427785561</c:v>
                </c:pt>
                <c:pt idx="36">
                  <c:v>98.688438780925424</c:v>
                </c:pt>
                <c:pt idx="37">
                  <c:v>99.645288959655019</c:v>
                </c:pt>
                <c:pt idx="38">
                  <c:v>97.062066800257682</c:v>
                </c:pt>
                <c:pt idx="39">
                  <c:v>103.43467747316335</c:v>
                </c:pt>
                <c:pt idx="40">
                  <c:v>91.626957113682778</c:v>
                </c:pt>
                <c:pt idx="41">
                  <c:v>87.534562812260987</c:v>
                </c:pt>
                <c:pt idx="42">
                  <c:v>80.279261938883934</c:v>
                </c:pt>
                <c:pt idx="43">
                  <c:v>78.467570786601527</c:v>
                </c:pt>
                <c:pt idx="44">
                  <c:v>82.595973708951547</c:v>
                </c:pt>
                <c:pt idx="45">
                  <c:v>87.029077668858562</c:v>
                </c:pt>
                <c:pt idx="46">
                  <c:v>91.862901232199718</c:v>
                </c:pt>
                <c:pt idx="47">
                  <c:v>96.419751793475442</c:v>
                </c:pt>
                <c:pt idx="48">
                  <c:v>100.90870449837541</c:v>
                </c:pt>
                <c:pt idx="49">
                  <c:v>104.31397483675006</c:v>
                </c:pt>
                <c:pt idx="50">
                  <c:v>109.71326174148707</c:v>
                </c:pt>
                <c:pt idx="51">
                  <c:v>115.43205069468428</c:v>
                </c:pt>
                <c:pt idx="52">
                  <c:v>113.85159860380678</c:v>
                </c:pt>
                <c:pt idx="53">
                  <c:v>116.86278762364215</c:v>
                </c:pt>
                <c:pt idx="54">
                  <c:v>121.10003855384343</c:v>
                </c:pt>
                <c:pt idx="55">
                  <c:v>126.14389388922132</c:v>
                </c:pt>
                <c:pt idx="56">
                  <c:v>129.00076821758915</c:v>
                </c:pt>
                <c:pt idx="57">
                  <c:v>130.45056352905959</c:v>
                </c:pt>
                <c:pt idx="58">
                  <c:v>129.38991756225744</c:v>
                </c:pt>
                <c:pt idx="59">
                  <c:v>132.7332350895538</c:v>
                </c:pt>
                <c:pt idx="60">
                  <c:v>139.63889411204977</c:v>
                </c:pt>
                <c:pt idx="61">
                  <c:v>145.67960044779068</c:v>
                </c:pt>
                <c:pt idx="62">
                  <c:v>152.3132382715427</c:v>
                </c:pt>
                <c:pt idx="63">
                  <c:v>157.92453530902398</c:v>
                </c:pt>
                <c:pt idx="64">
                  <c:v>167.5318405539183</c:v>
                </c:pt>
                <c:pt idx="65">
                  <c:v>171.92306100275667</c:v>
                </c:pt>
                <c:pt idx="66">
                  <c:v>176.2728518722335</c:v>
                </c:pt>
                <c:pt idx="67">
                  <c:v>182.21593752966484</c:v>
                </c:pt>
                <c:pt idx="68">
                  <c:v>189.11923655563086</c:v>
                </c:pt>
                <c:pt idx="69">
                  <c:v>201.22460844673128</c:v>
                </c:pt>
                <c:pt idx="70">
                  <c:v>213.12789032480927</c:v>
                </c:pt>
                <c:pt idx="71">
                  <c:v>220.3332792685687</c:v>
                </c:pt>
                <c:pt idx="72">
                  <c:v>231.03815908629235</c:v>
                </c:pt>
                <c:pt idx="73">
                  <c:v>244.44465720920948</c:v>
                </c:pt>
                <c:pt idx="74">
                  <c:v>253.94535428957164</c:v>
                </c:pt>
                <c:pt idx="75">
                  <c:v>249.88429073175863</c:v>
                </c:pt>
                <c:pt idx="76">
                  <c:v>263.57336569672452</c:v>
                </c:pt>
                <c:pt idx="77">
                  <c:v>264.93183751069409</c:v>
                </c:pt>
                <c:pt idx="78">
                  <c:v>272.24267113984399</c:v>
                </c:pt>
                <c:pt idx="79">
                  <c:v>278.4035791535095</c:v>
                </c:pt>
                <c:pt idx="80">
                  <c:v>290.59149482878371</c:v>
                </c:pt>
                <c:pt idx="81">
                  <c:v>286.80155202803934</c:v>
                </c:pt>
                <c:pt idx="82">
                  <c:v>290.73315942110867</c:v>
                </c:pt>
                <c:pt idx="83">
                  <c:v>290.72161095492896</c:v>
                </c:pt>
                <c:pt idx="84">
                  <c:v>297.92660090440302</c:v>
                </c:pt>
                <c:pt idx="85">
                  <c:v>300.83405637189514</c:v>
                </c:pt>
                <c:pt idx="86">
                  <c:v>305.21320707979191</c:v>
                </c:pt>
                <c:pt idx="87">
                  <c:v>312.15329979534141</c:v>
                </c:pt>
                <c:pt idx="88">
                  <c:v>326.43032926218211</c:v>
                </c:pt>
                <c:pt idx="89">
                  <c:v>336.31660023612494</c:v>
                </c:pt>
                <c:pt idx="90">
                  <c:v>345.41667295862709</c:v>
                </c:pt>
                <c:pt idx="91">
                  <c:v>350.51152317590095</c:v>
                </c:pt>
                <c:pt idx="92">
                  <c:v>354.4195742022369</c:v>
                </c:pt>
                <c:pt idx="93">
                  <c:v>349.62496532739442</c:v>
                </c:pt>
                <c:pt idx="94">
                  <c:v>359.5710034144015</c:v>
                </c:pt>
                <c:pt idx="95">
                  <c:v>366.96593814112828</c:v>
                </c:pt>
                <c:pt idx="96">
                  <c:v>371.33509322837688</c:v>
                </c:pt>
                <c:pt idx="97">
                  <c:v>384.41709627597965</c:v>
                </c:pt>
                <c:pt idx="98">
                  <c:v>391.17100412611057</c:v>
                </c:pt>
                <c:pt idx="99">
                  <c:v>404.28037488015656</c:v>
                </c:pt>
                <c:pt idx="100">
                  <c:v>417.97457918335647</c:v>
                </c:pt>
                <c:pt idx="101">
                  <c:v>420.20195279483647</c:v>
                </c:pt>
                <c:pt idx="102">
                  <c:v>425.07727263681193</c:v>
                </c:pt>
                <c:pt idx="103">
                  <c:v>427.72489652343461</c:v>
                </c:pt>
                <c:pt idx="104">
                  <c:v>440.98476643727372</c:v>
                </c:pt>
                <c:pt idx="105">
                  <c:v>448.00965367804366</c:v>
                </c:pt>
                <c:pt idx="106">
                  <c:v>459.30458309521794</c:v>
                </c:pt>
                <c:pt idx="107">
                  <c:v>471.94906178058898</c:v>
                </c:pt>
                <c:pt idx="108">
                  <c:v>476.06172926930788</c:v>
                </c:pt>
                <c:pt idx="109">
                  <c:v>462.38275128890666</c:v>
                </c:pt>
                <c:pt idx="110">
                  <c:v>473.15985898258026</c:v>
                </c:pt>
              </c:numCache>
            </c:numRef>
          </c:val>
          <c:smooth val="0"/>
          <c:extLst>
            <c:ext xmlns:c16="http://schemas.microsoft.com/office/drawing/2014/chart" uri="{C3380CC4-5D6E-409C-BE32-E72D297353CC}">
              <c16:uniqueId val="{00000000-935B-4CC4-ABD9-1BC47795E9CF}"/>
            </c:ext>
          </c:extLst>
        </c:ser>
        <c:dLbls>
          <c:showLegendKey val="0"/>
          <c:showVal val="0"/>
          <c:showCatName val="0"/>
          <c:showSerName val="0"/>
          <c:showPercent val="0"/>
          <c:showBubbleSize val="0"/>
        </c:dLbls>
        <c:smooth val="0"/>
        <c:axId val="317434136"/>
        <c:axId val="317435312"/>
      </c:lineChart>
      <c:catAx>
        <c:axId val="317434136"/>
        <c:scaling>
          <c:orientation val="minMax"/>
        </c:scaling>
        <c:delete val="0"/>
        <c:axPos val="b"/>
        <c:numFmt formatCode="General" sourceLinked="1"/>
        <c:majorTickMark val="out"/>
        <c:minorTickMark val="none"/>
        <c:tickLblPos val="nextTo"/>
        <c:crossAx val="317435312"/>
        <c:crosses val="autoZero"/>
        <c:auto val="1"/>
        <c:lblAlgn val="ctr"/>
        <c:lblOffset val="100"/>
        <c:noMultiLvlLbl val="0"/>
      </c:catAx>
      <c:valAx>
        <c:axId val="317435312"/>
        <c:scaling>
          <c:orientation val="minMax"/>
        </c:scaling>
        <c:delete val="0"/>
        <c:axPos val="l"/>
        <c:majorGridlines/>
        <c:numFmt formatCode="#,##0" sourceLinked="1"/>
        <c:majorTickMark val="out"/>
        <c:minorTickMark val="none"/>
        <c:tickLblPos val="nextTo"/>
        <c:crossAx val="317434136"/>
        <c:crosses val="autoZero"/>
        <c:crossBetween val="between"/>
      </c:valAx>
    </c:plotArea>
    <c:plotVisOnly val="1"/>
    <c:dispBlanksAs val="gap"/>
    <c:showDLblsOverMax val="0"/>
  </c:chart>
  <c:spPr>
    <a:solidFill>
      <a:schemeClr val="bg1"/>
    </a:solidFill>
  </c:spPr>
  <c:txPr>
    <a:bodyPr/>
    <a:lstStyle/>
    <a:p>
      <a:pPr>
        <a:defRPr sz="15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Real growth in mean consumption expenditure per adult equivalent, BE, (1988=100)</a:t>
            </a:r>
          </a:p>
        </c:rich>
      </c:tx>
      <c:layout/>
      <c:overlay val="0"/>
    </c:title>
    <c:autoTitleDeleted val="0"/>
    <c:plotArea>
      <c:layout/>
      <c:lineChart>
        <c:grouping val="standard"/>
        <c:varyColors val="0"/>
        <c:ser>
          <c:idx val="0"/>
          <c:order val="0"/>
          <c:cat>
            <c:strRef>
              <c:f>'[hbs_exp_t111 (1).xls]Data'!$H$22:$L$22</c:f>
              <c:strCache>
                <c:ptCount val="5"/>
                <c:pt idx="0">
                  <c:v>1988</c:v>
                </c:pt>
                <c:pt idx="1">
                  <c:v>1994</c:v>
                </c:pt>
                <c:pt idx="2">
                  <c:v>1999</c:v>
                </c:pt>
                <c:pt idx="3">
                  <c:v>2005</c:v>
                </c:pt>
                <c:pt idx="4">
                  <c:v>2010</c:v>
                </c:pt>
              </c:strCache>
            </c:strRef>
          </c:cat>
          <c:val>
            <c:numRef>
              <c:f>'[hbs_exp_t111 (1).xls]Data'!$H$23:$L$23</c:f>
              <c:numCache>
                <c:formatCode>General</c:formatCode>
                <c:ptCount val="5"/>
                <c:pt idx="0">
                  <c:v>100</c:v>
                </c:pt>
                <c:pt idx="1">
                  <c:v>119.06578955500211</c:v>
                </c:pt>
                <c:pt idx="2">
                  <c:v>124.83370290070464</c:v>
                </c:pt>
                <c:pt idx="3">
                  <c:v>130.31010409297215</c:v>
                </c:pt>
                <c:pt idx="4">
                  <c:v>132.17016669136368</c:v>
                </c:pt>
              </c:numCache>
            </c:numRef>
          </c:val>
          <c:smooth val="0"/>
          <c:extLst>
            <c:ext xmlns:c16="http://schemas.microsoft.com/office/drawing/2014/chart" uri="{C3380CC4-5D6E-409C-BE32-E72D297353CC}">
              <c16:uniqueId val="{00000000-9633-4262-BD20-0FAA9BD636DF}"/>
            </c:ext>
          </c:extLst>
        </c:ser>
        <c:dLbls>
          <c:showLegendKey val="0"/>
          <c:showVal val="0"/>
          <c:showCatName val="0"/>
          <c:showSerName val="0"/>
          <c:showPercent val="0"/>
          <c:showBubbleSize val="0"/>
        </c:dLbls>
        <c:marker val="1"/>
        <c:smooth val="0"/>
        <c:axId val="317431392"/>
        <c:axId val="317436488"/>
      </c:lineChart>
      <c:catAx>
        <c:axId val="317431392"/>
        <c:scaling>
          <c:orientation val="minMax"/>
        </c:scaling>
        <c:delete val="0"/>
        <c:axPos val="b"/>
        <c:numFmt formatCode="General" sourceLinked="0"/>
        <c:majorTickMark val="out"/>
        <c:minorTickMark val="none"/>
        <c:tickLblPos val="nextTo"/>
        <c:crossAx val="317436488"/>
        <c:crosses val="autoZero"/>
        <c:auto val="1"/>
        <c:lblAlgn val="ctr"/>
        <c:lblOffset val="100"/>
        <c:noMultiLvlLbl val="0"/>
      </c:catAx>
      <c:valAx>
        <c:axId val="317436488"/>
        <c:scaling>
          <c:orientation val="minMax"/>
          <c:min val="60"/>
        </c:scaling>
        <c:delete val="0"/>
        <c:axPos val="l"/>
        <c:majorGridlines/>
        <c:numFmt formatCode="General" sourceLinked="1"/>
        <c:majorTickMark val="out"/>
        <c:minorTickMark val="none"/>
        <c:tickLblPos val="nextTo"/>
        <c:crossAx val="317431392"/>
        <c:crosses val="autoZero"/>
        <c:crossBetween val="between"/>
      </c:valAx>
    </c:plotArea>
    <c:plotVisOnly val="1"/>
    <c:dispBlanksAs val="gap"/>
    <c:showDLblsOverMax val="0"/>
  </c:chart>
  <c:spPr>
    <a:solidFill>
      <a:schemeClr val="bg1"/>
    </a:solidFill>
  </c:spPr>
  <c:txPr>
    <a:bodyPr/>
    <a:lstStyle/>
    <a:p>
      <a:pPr>
        <a:defRPr sz="15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15/02/2020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Start met </a:t>
            </a:r>
            <a:r>
              <a:rPr lang="en-GB" dirty="0" err="1" smtClean="0"/>
              <a:t>namen</a:t>
            </a:r>
            <a:r>
              <a:rPr lang="en-GB" dirty="0" smtClean="0"/>
              <a:t> </a:t>
            </a:r>
            <a:r>
              <a:rPr lang="en-GB" dirty="0" err="1" smtClean="0"/>
              <a:t>te</a:t>
            </a:r>
            <a:r>
              <a:rPr lang="en-GB" dirty="0" smtClean="0"/>
              <a:t> </a:t>
            </a:r>
            <a:r>
              <a:rPr lang="en-GB" dirty="0" err="1" smtClean="0"/>
              <a:t>vragen</a:t>
            </a:r>
            <a:r>
              <a:rPr lang="en-GB" dirty="0" smtClean="0"/>
              <a:t> + </a:t>
            </a:r>
            <a:r>
              <a:rPr lang="en-GB" dirty="0" err="1" smtClean="0"/>
              <a:t>vragen</a:t>
            </a:r>
            <a:r>
              <a:rPr lang="en-GB" dirty="0" smtClean="0"/>
              <a:t> of </a:t>
            </a:r>
            <a:r>
              <a:rPr lang="en-GB" dirty="0" err="1" smtClean="0"/>
              <a:t>er</a:t>
            </a:r>
            <a:r>
              <a:rPr lang="en-GB" dirty="0" smtClean="0"/>
              <a:t> </a:t>
            </a:r>
            <a:r>
              <a:rPr lang="en-GB" dirty="0" err="1" smtClean="0"/>
              <a:t>nog</a:t>
            </a:r>
            <a:r>
              <a:rPr lang="en-GB" dirty="0" smtClean="0"/>
              <a:t> </a:t>
            </a:r>
            <a:r>
              <a:rPr lang="en-GB" dirty="0" err="1" smtClean="0"/>
              <a:t>onduidelijkheden</a:t>
            </a:r>
            <a:r>
              <a:rPr lang="en-GB" dirty="0" smtClean="0"/>
              <a:t> </a:t>
            </a:r>
            <a:r>
              <a:rPr lang="en-GB" dirty="0" err="1" smtClean="0"/>
              <a:t>waren</a:t>
            </a:r>
            <a:r>
              <a:rPr lang="en-GB" dirty="0" smtClean="0"/>
              <a:t> </a:t>
            </a:r>
            <a:r>
              <a:rPr lang="en-GB" dirty="0" err="1" smtClean="0"/>
              <a:t>bij</a:t>
            </a:r>
            <a:r>
              <a:rPr lang="en-GB" dirty="0" smtClean="0"/>
              <a:t> </a:t>
            </a:r>
            <a:r>
              <a:rPr lang="en-GB" dirty="0" err="1" smtClean="0"/>
              <a:t>vorige</a:t>
            </a:r>
            <a:r>
              <a:rPr lang="en-GB" dirty="0" smtClean="0"/>
              <a:t> les / </a:t>
            </a:r>
            <a:r>
              <a:rPr lang="en-GB" dirty="0" err="1" smtClean="0"/>
              <a:t>te</a:t>
            </a:r>
            <a:r>
              <a:rPr lang="en-GB" dirty="0" smtClean="0"/>
              <a:t> </a:t>
            </a:r>
            <a:r>
              <a:rPr lang="en-GB" dirty="0" err="1" smtClean="0"/>
              <a:t>kennen</a:t>
            </a:r>
            <a:r>
              <a:rPr lang="en-GB" dirty="0" smtClean="0"/>
              <a:t> </a:t>
            </a:r>
            <a:r>
              <a:rPr lang="en-GB" dirty="0" err="1" smtClean="0"/>
              <a:t>leerstof</a:t>
            </a:r>
            <a:r>
              <a:rPr lang="en-GB" dirty="0" smtClean="0"/>
              <a:t>.</a:t>
            </a:r>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a:t>
            </a:fld>
            <a:endParaRPr lang="en-GB"/>
          </a:p>
        </p:txBody>
      </p:sp>
    </p:spTree>
    <p:extLst>
      <p:ext uri="{BB962C8B-B14F-4D97-AF65-F5344CB8AC3E}">
        <p14:creationId xmlns:p14="http://schemas.microsoft.com/office/powerpoint/2010/main" val="17819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17</a:t>
            </a:fld>
            <a:endParaRPr lang="en-GB"/>
          </a:p>
        </p:txBody>
      </p:sp>
    </p:spTree>
    <p:extLst>
      <p:ext uri="{BB962C8B-B14F-4D97-AF65-F5344CB8AC3E}">
        <p14:creationId xmlns:p14="http://schemas.microsoft.com/office/powerpoint/2010/main" val="3233094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Date Placeholder 3"/>
          <p:cNvSpPr>
            <a:spLocks noGrp="1"/>
          </p:cNvSpPr>
          <p:nvPr>
            <p:ph type="dt" sz="half" idx="10"/>
          </p:nvPr>
        </p:nvSpPr>
        <p:spPr/>
        <p:txBody>
          <a:bodyPr/>
          <a:lstStyle/>
          <a:p>
            <a:fld id="{3D636C07-7E76-46D3-B86B-6AF7C60E533E}" type="datetimeFigureOut">
              <a:rPr lang="nl-NL" smtClean="0"/>
              <a:t>15-2-2020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09726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F3B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15-2-2020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4530338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636C07-7E76-46D3-B86B-6AF7C60E533E}" type="datetimeFigureOut">
              <a:rPr lang="nl-NL" smtClean="0"/>
              <a:t>15-2-2020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28929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636C07-7E76-46D3-B86B-6AF7C60E533E}" type="datetimeFigureOut">
              <a:rPr lang="nl-NL" smtClean="0"/>
              <a:t>15-2-2020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5168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636C07-7E76-46D3-B86B-6AF7C60E533E}" type="datetimeFigureOut">
              <a:rPr lang="nl-NL" smtClean="0"/>
              <a:t>15-2-2020</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68253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636C07-7E76-46D3-B86B-6AF7C60E533E}" type="datetimeFigureOut">
              <a:rPr lang="nl-NL" smtClean="0"/>
              <a:t>15-2-2020</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08685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36C07-7E76-46D3-B86B-6AF7C60E533E}" type="datetimeFigureOut">
              <a:rPr lang="nl-NL" smtClean="0"/>
              <a:t>15-2-2020</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277692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15-2-2020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92404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36C07-7E76-46D3-B86B-6AF7C60E533E}" type="datetimeFigureOut">
              <a:rPr lang="nl-NL" smtClean="0"/>
              <a:t>15-2-2020</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1420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15-2-2020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17337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36C07-7E76-46D3-B86B-6AF7C60E533E}" type="datetimeFigureOut">
              <a:rPr lang="nl-NL" smtClean="0"/>
              <a:t>15-2-2020</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22402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F3B7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36C07-7E76-46D3-B86B-6AF7C60E533E}" type="datetimeFigureOut">
              <a:rPr lang="nl-NL" smtClean="0"/>
              <a:t>15-2-2020</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45787125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defTabSz="914400" rtl="0" eaLnBrk="1" latinLnBrk="0" hangingPunct="1">
        <a:spcBef>
          <a:spcPct val="0"/>
        </a:spcBef>
        <a:buNone/>
        <a:defRPr sz="4400" kern="1200">
          <a:solidFill>
            <a:schemeClr val="bg1">
              <a:lumMod val="9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deredactie.be/cm/vrtnieuws/videozone/programmas/journaal/2.41069?video=1.2448485"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smtClean="0"/>
              <a:t>Maatschappij</a:t>
            </a:r>
            <a:r>
              <a:rPr lang="en-GB" dirty="0" smtClean="0"/>
              <a:t>, </a:t>
            </a:r>
            <a:r>
              <a:rPr lang="en-GB" dirty="0" err="1" smtClean="0"/>
              <a:t>Beleid</a:t>
            </a:r>
            <a:r>
              <a:rPr lang="en-GB" dirty="0" smtClean="0"/>
              <a:t> en </a:t>
            </a:r>
            <a:r>
              <a:rPr lang="en-GB" dirty="0" err="1" smtClean="0"/>
              <a:t>Evaluatie</a:t>
            </a:r>
            <a:endParaRPr lang="en-GB" dirty="0"/>
          </a:p>
        </p:txBody>
      </p:sp>
      <p:sp>
        <p:nvSpPr>
          <p:cNvPr id="3" name="Subtitle 2"/>
          <p:cNvSpPr>
            <a:spLocks noGrp="1"/>
          </p:cNvSpPr>
          <p:nvPr>
            <p:ph type="subTitle" idx="1"/>
          </p:nvPr>
        </p:nvSpPr>
        <p:spPr/>
        <p:txBody>
          <a:bodyPr>
            <a:normAutofit fontScale="85000" lnSpcReduction="20000"/>
          </a:bodyPr>
          <a:lstStyle/>
          <a:p>
            <a:r>
              <a:rPr lang="en-GB" dirty="0" smtClean="0"/>
              <a:t>Tim Goedemé</a:t>
            </a:r>
          </a:p>
          <a:p>
            <a:r>
              <a:rPr lang="en-GB" dirty="0" smtClean="0"/>
              <a:t>tim.goedeme@uantwerpen.be</a:t>
            </a:r>
          </a:p>
          <a:p>
            <a:endParaRPr lang="en-GB" dirty="0"/>
          </a:p>
          <a:p>
            <a:r>
              <a:rPr lang="en-GB" dirty="0" smtClean="0"/>
              <a:t>Les 3 – 13/10/2015</a:t>
            </a:r>
            <a:endParaRPr lang="en-GB" dirty="0"/>
          </a:p>
        </p:txBody>
      </p:sp>
    </p:spTree>
    <p:extLst>
      <p:ext uri="{BB962C8B-B14F-4D97-AF65-F5344CB8AC3E}">
        <p14:creationId xmlns:p14="http://schemas.microsoft.com/office/powerpoint/2010/main" val="3601386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Lecture 3</a:t>
            </a:r>
            <a:endParaRPr lang="en-GB" dirty="0"/>
          </a:p>
        </p:txBody>
      </p:sp>
      <p:sp>
        <p:nvSpPr>
          <p:cNvPr id="3" name="Content Placeholder 2"/>
          <p:cNvSpPr>
            <a:spLocks noGrp="1"/>
          </p:cNvSpPr>
          <p:nvPr>
            <p:ph idx="1"/>
          </p:nvPr>
        </p:nvSpPr>
        <p:spPr/>
        <p:txBody>
          <a:bodyPr>
            <a:normAutofit fontScale="92500"/>
          </a:bodyPr>
          <a:lstStyle/>
          <a:p>
            <a:pPr marL="0" indent="0" algn="ctr">
              <a:buNone/>
            </a:pPr>
            <a:r>
              <a:rPr lang="en-GB" dirty="0" smtClean="0"/>
              <a:t>The objectives of public policy &amp; the welfare state</a:t>
            </a:r>
          </a:p>
          <a:p>
            <a:pPr marL="0" indent="0" algn="ctr">
              <a:buNone/>
            </a:pPr>
            <a:endParaRPr lang="en-GB" dirty="0"/>
          </a:p>
          <a:p>
            <a:pPr marL="514350" indent="-514350" algn="just">
              <a:buAutoNum type="arabicPeriod"/>
            </a:pPr>
            <a:r>
              <a:rPr lang="en-GB" dirty="0" smtClean="0"/>
              <a:t>Sets of objectives</a:t>
            </a:r>
          </a:p>
          <a:p>
            <a:pPr marL="514350" indent="-514350" algn="just">
              <a:buFont typeface="Arial" pitchFamily="34" charset="0"/>
              <a:buAutoNum type="arabicPeriod"/>
            </a:pPr>
            <a:r>
              <a:rPr lang="en-GB" dirty="0"/>
              <a:t>Public policy and objectives</a:t>
            </a:r>
          </a:p>
          <a:p>
            <a:pPr marL="514350" indent="-514350" algn="just">
              <a:buAutoNum type="arabicPeriod"/>
            </a:pPr>
            <a:r>
              <a:rPr lang="en-GB" dirty="0" smtClean="0"/>
              <a:t>Conflicting objectives? The equity vs. efficiency debate</a:t>
            </a:r>
          </a:p>
          <a:p>
            <a:pPr marL="514350" indent="-514350" algn="just">
              <a:buAutoNum type="arabicPeriod"/>
            </a:pPr>
            <a:r>
              <a:rPr lang="en-GB" dirty="0" smtClean="0"/>
              <a:t>Discussion: what objectives for the welfare state in the 21</a:t>
            </a:r>
            <a:r>
              <a:rPr lang="en-GB" baseline="30000" dirty="0" smtClean="0"/>
              <a:t>st</a:t>
            </a:r>
            <a:r>
              <a:rPr lang="en-GB" dirty="0" smtClean="0"/>
              <a:t> century?</a:t>
            </a:r>
          </a:p>
        </p:txBody>
      </p:sp>
    </p:spTree>
    <p:extLst>
      <p:ext uri="{BB962C8B-B14F-4D97-AF65-F5344CB8AC3E}">
        <p14:creationId xmlns:p14="http://schemas.microsoft.com/office/powerpoint/2010/main" val="2454824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questions</a:t>
            </a:r>
            <a:endParaRPr lang="en-GB" dirty="0"/>
          </a:p>
        </p:txBody>
      </p:sp>
      <p:sp>
        <p:nvSpPr>
          <p:cNvPr id="3" name="Content Placeholder 2"/>
          <p:cNvSpPr>
            <a:spLocks noGrp="1"/>
          </p:cNvSpPr>
          <p:nvPr>
            <p:ph idx="1"/>
          </p:nvPr>
        </p:nvSpPr>
        <p:spPr/>
        <p:txBody>
          <a:bodyPr>
            <a:normAutofit fontScale="77500" lnSpcReduction="20000"/>
          </a:bodyPr>
          <a:lstStyle/>
          <a:p>
            <a:pPr>
              <a:spcBef>
                <a:spcPts val="1200"/>
              </a:spcBef>
              <a:spcAft>
                <a:spcPts val="1200"/>
              </a:spcAft>
            </a:pPr>
            <a:r>
              <a:rPr lang="en-GB" dirty="0" smtClean="0"/>
              <a:t>Which objectives of the welfare state are also reflected in central documents describing the rights of Belgian citizens?</a:t>
            </a:r>
          </a:p>
          <a:p>
            <a:pPr>
              <a:spcBef>
                <a:spcPts val="1200"/>
              </a:spcBef>
              <a:spcAft>
                <a:spcPts val="1200"/>
              </a:spcAft>
            </a:pPr>
            <a:r>
              <a:rPr lang="en-GB" dirty="0" smtClean="0"/>
              <a:t>Can these rights offer concrete guidance for evaluating public policies?</a:t>
            </a:r>
          </a:p>
          <a:p>
            <a:pPr>
              <a:spcBef>
                <a:spcPts val="1200"/>
              </a:spcBef>
              <a:spcAft>
                <a:spcPts val="1200"/>
              </a:spcAft>
            </a:pPr>
            <a:r>
              <a:rPr lang="en-GB" dirty="0" smtClean="0"/>
              <a:t>Which important trade-offs may exist between important objectives? Which mechanisms are at play when assessing the equity-efficiency trade-off?</a:t>
            </a:r>
          </a:p>
          <a:p>
            <a:pPr>
              <a:spcBef>
                <a:spcPts val="1200"/>
              </a:spcBef>
              <a:spcAft>
                <a:spcPts val="1200"/>
              </a:spcAft>
            </a:pPr>
            <a:r>
              <a:rPr lang="en-GB" dirty="0" smtClean="0"/>
              <a:t>What should be the objectives of the welfare state in the 21</a:t>
            </a:r>
            <a:r>
              <a:rPr lang="en-GB" baseline="30000" dirty="0" smtClean="0"/>
              <a:t>st</a:t>
            </a:r>
            <a:r>
              <a:rPr lang="en-GB" dirty="0" smtClean="0"/>
              <a:t> century? </a:t>
            </a:r>
            <a:r>
              <a:rPr lang="en-GB" dirty="0"/>
              <a:t>What kind of growth do you want</a:t>
            </a:r>
            <a:r>
              <a:rPr lang="en-GB" dirty="0" smtClean="0"/>
              <a:t>? What could the capability approach contribute to the debate?</a:t>
            </a:r>
            <a:endParaRPr lang="en-GB" dirty="0"/>
          </a:p>
          <a:p>
            <a:pPr>
              <a:spcBef>
                <a:spcPts val="1200"/>
              </a:spcBef>
              <a:spcAft>
                <a:spcPts val="1200"/>
              </a:spcAft>
            </a:pPr>
            <a:endParaRPr lang="en-GB" dirty="0"/>
          </a:p>
        </p:txBody>
      </p:sp>
    </p:spTree>
    <p:extLst>
      <p:ext uri="{BB962C8B-B14F-4D97-AF65-F5344CB8AC3E}">
        <p14:creationId xmlns:p14="http://schemas.microsoft.com/office/powerpoint/2010/main" val="3170470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texts</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a:t>Barr, N. (2012), </a:t>
            </a:r>
            <a:r>
              <a:rPr lang="en-GB" sz="2400" i="1" dirty="0"/>
              <a:t>Economics of the welfare state</a:t>
            </a:r>
            <a:r>
              <a:rPr lang="en-GB" sz="2400" dirty="0"/>
              <a:t>, Oxford: Oxford University Press, </a:t>
            </a:r>
            <a:r>
              <a:rPr lang="en-GB" sz="2400" dirty="0" smtClean="0"/>
              <a:t>Chapter 1, p. 3-21 [Compulsory]</a:t>
            </a:r>
          </a:p>
          <a:p>
            <a:endParaRPr lang="en-GB" sz="2400" dirty="0" smtClean="0"/>
          </a:p>
          <a:p>
            <a:r>
              <a:rPr lang="en-GB" sz="2400" dirty="0" err="1"/>
              <a:t>Voitchovsky</a:t>
            </a:r>
            <a:r>
              <a:rPr lang="en-GB" sz="2400" dirty="0"/>
              <a:t>, S. (2009), 'Inequality and economic growth', in Salverda, W., Nolan, B. and </a:t>
            </a:r>
            <a:r>
              <a:rPr lang="en-GB" sz="2400" dirty="0" err="1"/>
              <a:t>Smeeding</a:t>
            </a:r>
            <a:r>
              <a:rPr lang="en-GB" sz="2400" dirty="0"/>
              <a:t>, T. M. (eds.), </a:t>
            </a:r>
            <a:r>
              <a:rPr lang="en-GB" sz="2400" i="1" dirty="0"/>
              <a:t>The Oxford Handbook of Economic Inequality</a:t>
            </a:r>
            <a:r>
              <a:rPr lang="en-GB" sz="2400" dirty="0"/>
              <a:t>, Oxford: Oxford University Press, pp. 549-574</a:t>
            </a:r>
            <a:r>
              <a:rPr lang="en-GB" sz="2400" dirty="0" smtClean="0"/>
              <a:t>. [Compulsory]</a:t>
            </a:r>
            <a:endParaRPr lang="en-GB" sz="2400" dirty="0"/>
          </a:p>
          <a:p>
            <a:endParaRPr lang="en-GB" sz="2400" dirty="0" smtClean="0"/>
          </a:p>
          <a:p>
            <a:r>
              <a:rPr lang="en-GB" sz="2400" dirty="0" smtClean="0"/>
              <a:t>Donnelly</a:t>
            </a:r>
            <a:r>
              <a:rPr lang="en-GB" sz="2400" dirty="0"/>
              <a:t>, J. (2011), 'The social construction of international human rights' in </a:t>
            </a:r>
            <a:r>
              <a:rPr lang="en-GB" sz="2400" dirty="0" err="1"/>
              <a:t>Relaciones</a:t>
            </a:r>
            <a:r>
              <a:rPr lang="en-GB" sz="2400" dirty="0"/>
              <a:t> </a:t>
            </a:r>
            <a:r>
              <a:rPr lang="en-GB" sz="2400" dirty="0" err="1"/>
              <a:t>Internacionales</a:t>
            </a:r>
            <a:r>
              <a:rPr lang="en-GB" sz="2400" dirty="0"/>
              <a:t>, 17: 1-30</a:t>
            </a:r>
            <a:r>
              <a:rPr lang="en-GB" sz="2400" dirty="0" smtClean="0"/>
              <a:t>. [background]</a:t>
            </a:r>
          </a:p>
          <a:p>
            <a:endParaRPr lang="en-GB" sz="2400" dirty="0"/>
          </a:p>
          <a:p>
            <a:r>
              <a:rPr lang="en-GB" sz="2400" dirty="0" err="1"/>
              <a:t>Alkire</a:t>
            </a:r>
            <a:r>
              <a:rPr lang="en-GB" sz="2400" dirty="0"/>
              <a:t>, S. (2002), 'Dimensions of Human Development' in </a:t>
            </a:r>
            <a:r>
              <a:rPr lang="en-GB" sz="2400" i="1" dirty="0"/>
              <a:t>World Development, </a:t>
            </a:r>
            <a:r>
              <a:rPr lang="en-GB" sz="2400" dirty="0"/>
              <a:t>30(2): 181-205. </a:t>
            </a:r>
            <a:r>
              <a:rPr lang="en-GB" sz="2400" smtClean="0"/>
              <a:t>[background]</a:t>
            </a:r>
            <a:endParaRPr lang="en-GB" sz="2400" dirty="0" smtClean="0"/>
          </a:p>
          <a:p>
            <a:endParaRPr lang="en-GB" sz="2400" dirty="0" smtClean="0"/>
          </a:p>
          <a:p>
            <a:endParaRPr lang="en-GB" sz="2400" dirty="0" smtClean="0"/>
          </a:p>
          <a:p>
            <a:endParaRPr lang="en-GB" sz="2400" dirty="0"/>
          </a:p>
        </p:txBody>
      </p:sp>
    </p:spTree>
    <p:extLst>
      <p:ext uri="{BB962C8B-B14F-4D97-AF65-F5344CB8AC3E}">
        <p14:creationId xmlns:p14="http://schemas.microsoft.com/office/powerpoint/2010/main" val="1399043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 1: Sets of objectives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Two perspectives (here):</a:t>
            </a:r>
          </a:p>
          <a:p>
            <a:endParaRPr lang="en-GB" dirty="0" smtClean="0"/>
          </a:p>
          <a:p>
            <a:r>
              <a:rPr lang="en-GB" dirty="0" smtClean="0"/>
              <a:t>Philosophical</a:t>
            </a:r>
          </a:p>
          <a:p>
            <a:endParaRPr lang="en-GB" dirty="0" smtClean="0"/>
          </a:p>
          <a:p>
            <a:r>
              <a:rPr lang="en-GB" dirty="0" smtClean="0"/>
              <a:t>Constitutional</a:t>
            </a:r>
          </a:p>
          <a:p>
            <a:endParaRPr lang="en-GB" dirty="0" smtClean="0"/>
          </a:p>
          <a:p>
            <a:pPr marL="0" indent="0">
              <a:buNone/>
            </a:pPr>
            <a:r>
              <a:rPr lang="en-GB" dirty="0" smtClean="0"/>
              <a:t>Putting it together, a canon of objectives</a:t>
            </a:r>
          </a:p>
          <a:p>
            <a:endParaRPr lang="en-GB" dirty="0"/>
          </a:p>
        </p:txBody>
      </p:sp>
    </p:spTree>
    <p:extLst>
      <p:ext uri="{BB962C8B-B14F-4D97-AF65-F5344CB8AC3E}">
        <p14:creationId xmlns:p14="http://schemas.microsoft.com/office/powerpoint/2010/main" val="683825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Philosophical</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Libertarianism:</a:t>
            </a:r>
          </a:p>
          <a:p>
            <a:pPr lvl="1"/>
            <a:r>
              <a:rPr lang="en-GB" dirty="0" smtClean="0"/>
              <a:t>Law and order (internal &amp; external)</a:t>
            </a:r>
          </a:p>
          <a:p>
            <a:pPr lvl="1"/>
            <a:r>
              <a:rPr lang="en-GB" dirty="0" smtClean="0"/>
              <a:t>Functioning free markets</a:t>
            </a:r>
          </a:p>
          <a:p>
            <a:pPr lvl="1"/>
            <a:r>
              <a:rPr lang="en-GB" dirty="0" smtClean="0"/>
              <a:t>(Some poverty relief)</a:t>
            </a:r>
            <a:endParaRPr lang="en-GB" dirty="0"/>
          </a:p>
          <a:p>
            <a:endParaRPr lang="en-GB" dirty="0" smtClean="0"/>
          </a:p>
          <a:p>
            <a:r>
              <a:rPr lang="en-GB" dirty="0" smtClean="0"/>
              <a:t>Utilitarianism: maximise utility</a:t>
            </a:r>
          </a:p>
          <a:p>
            <a:endParaRPr lang="en-GB" dirty="0" smtClean="0"/>
          </a:p>
          <a:p>
            <a:r>
              <a:rPr lang="en-GB" dirty="0" smtClean="0"/>
              <a:t>Liberal egalitarianism</a:t>
            </a:r>
          </a:p>
          <a:p>
            <a:pPr lvl="1"/>
            <a:r>
              <a:rPr lang="en-GB" dirty="0" smtClean="0"/>
              <a:t>Basic freedoms</a:t>
            </a:r>
          </a:p>
          <a:p>
            <a:pPr lvl="1"/>
            <a:r>
              <a:rPr lang="en-GB" dirty="0" smtClean="0"/>
              <a:t>Equal opportunities &amp; support ‘equal’ outcomes</a:t>
            </a:r>
            <a:endParaRPr lang="en-GB" dirty="0"/>
          </a:p>
        </p:txBody>
      </p:sp>
    </p:spTree>
    <p:extLst>
      <p:ext uri="{BB962C8B-B14F-4D97-AF65-F5344CB8AC3E}">
        <p14:creationId xmlns:p14="http://schemas.microsoft.com/office/powerpoint/2010/main" val="3097698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 of </a:t>
            </a:r>
            <a:r>
              <a:rPr lang="en-GB" dirty="0" err="1" smtClean="0"/>
              <a:t>Amartya</a:t>
            </a:r>
            <a:r>
              <a:rPr lang="en-GB" dirty="0" smtClean="0"/>
              <a:t> </a:t>
            </a:r>
            <a:r>
              <a:rPr lang="en-GB" dirty="0" err="1" smtClean="0"/>
              <a:t>Sen</a:t>
            </a:r>
            <a:endParaRPr lang="en-GB" dirty="0"/>
          </a:p>
        </p:txBody>
      </p:sp>
      <p:sp>
        <p:nvSpPr>
          <p:cNvPr id="3" name="Content Placeholder 2"/>
          <p:cNvSpPr>
            <a:spLocks noGrp="1"/>
          </p:cNvSpPr>
          <p:nvPr>
            <p:ph idx="1"/>
          </p:nvPr>
        </p:nvSpPr>
        <p:spPr>
          <a:xfrm>
            <a:off x="467544" y="1556792"/>
            <a:ext cx="5256584" cy="2448271"/>
          </a:xfrm>
        </p:spPr>
        <p:txBody>
          <a:bodyPr>
            <a:normAutofit fontScale="85000" lnSpcReduction="20000"/>
          </a:bodyPr>
          <a:lstStyle/>
          <a:p>
            <a:pPr>
              <a:spcBef>
                <a:spcPts val="1200"/>
              </a:spcBef>
              <a:spcAft>
                <a:spcPts val="1200"/>
              </a:spcAft>
            </a:pPr>
            <a:r>
              <a:rPr lang="en-GB" dirty="0" smtClean="0"/>
              <a:t>We do not just care about utility, freedom, or equality (example poor, distressed, disabled)</a:t>
            </a:r>
          </a:p>
          <a:p>
            <a:pPr>
              <a:spcBef>
                <a:spcPts val="1200"/>
              </a:spcBef>
              <a:spcAft>
                <a:spcPts val="1200"/>
              </a:spcAft>
            </a:pPr>
            <a:r>
              <a:rPr lang="en-GB" dirty="0" smtClean="0"/>
              <a:t>We care about all these things, we do not necessarily have to choose</a:t>
            </a:r>
          </a:p>
        </p:txBody>
      </p:sp>
      <p:pic>
        <p:nvPicPr>
          <p:cNvPr id="4098" name="Picture 2" descr="http://news.nd.edu/assets/58343/amartya_sen_new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340768"/>
            <a:ext cx="3190875" cy="223837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67544" y="4005064"/>
            <a:ext cx="8447459" cy="23657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pPr>
            <a:endParaRPr lang="en-GB" sz="2500" dirty="0" smtClean="0"/>
          </a:p>
          <a:p>
            <a:pPr>
              <a:spcBef>
                <a:spcPts val="1200"/>
              </a:spcBef>
              <a:spcAft>
                <a:spcPts val="1200"/>
              </a:spcAft>
            </a:pPr>
            <a:r>
              <a:rPr lang="en-GB" sz="2500" dirty="0" smtClean="0"/>
              <a:t>The fundamental goal is broadening the substantive freedoms people have to live the lives they have reason to value, their capabilities</a:t>
            </a:r>
          </a:p>
        </p:txBody>
      </p:sp>
    </p:spTree>
    <p:extLst>
      <p:ext uri="{BB962C8B-B14F-4D97-AF65-F5344CB8AC3E}">
        <p14:creationId xmlns:p14="http://schemas.microsoft.com/office/powerpoint/2010/main" val="2515408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Sen</a:t>
            </a:r>
            <a:r>
              <a:rPr lang="en-GB" dirty="0" smtClean="0"/>
              <a:t>: means and ends of development</a:t>
            </a:r>
            <a:endParaRPr lang="en-GB"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pPr>
              <a:spcBef>
                <a:spcPts val="1200"/>
              </a:spcBef>
              <a:spcAft>
                <a:spcPts val="1200"/>
              </a:spcAft>
            </a:pPr>
            <a:r>
              <a:rPr lang="en-GB" dirty="0"/>
              <a:t>Capabilities: set of </a:t>
            </a:r>
            <a:r>
              <a:rPr lang="en-GB" dirty="0" err="1"/>
              <a:t>functionings</a:t>
            </a:r>
            <a:r>
              <a:rPr lang="en-GB" dirty="0"/>
              <a:t> from which people can </a:t>
            </a:r>
            <a:r>
              <a:rPr lang="en-GB" dirty="0" smtClean="0"/>
              <a:t>choose (depending on rights, opportunities and entitlements that people have)</a:t>
            </a:r>
            <a:endParaRPr lang="en-GB" dirty="0"/>
          </a:p>
          <a:p>
            <a:pPr>
              <a:spcBef>
                <a:spcPts val="1200"/>
              </a:spcBef>
              <a:spcAft>
                <a:spcPts val="1200"/>
              </a:spcAft>
            </a:pPr>
            <a:r>
              <a:rPr lang="en-GB" dirty="0" err="1"/>
              <a:t>Functionings</a:t>
            </a:r>
            <a:r>
              <a:rPr lang="en-GB" dirty="0"/>
              <a:t>: the things </a:t>
            </a:r>
            <a:r>
              <a:rPr lang="en-GB"/>
              <a:t>people </a:t>
            </a:r>
            <a:r>
              <a:rPr lang="en-GB" smtClean="0"/>
              <a:t>are </a:t>
            </a:r>
            <a:r>
              <a:rPr lang="en-GB" dirty="0"/>
              <a:t>or </a:t>
            </a:r>
            <a:r>
              <a:rPr lang="en-GB" dirty="0" smtClean="0"/>
              <a:t>do</a:t>
            </a:r>
            <a:endParaRPr lang="en-GB" dirty="0"/>
          </a:p>
          <a:p>
            <a:endParaRPr lang="en-GB" dirty="0" smtClean="0"/>
          </a:p>
          <a:p>
            <a:r>
              <a:rPr lang="en-GB" dirty="0" smtClean="0"/>
              <a:t>Development as a process of expanding the real freedoms that people enjoy</a:t>
            </a:r>
          </a:p>
          <a:p>
            <a:endParaRPr lang="en-GB" dirty="0"/>
          </a:p>
          <a:p>
            <a:r>
              <a:rPr lang="en-GB" dirty="0" smtClean="0"/>
              <a:t>Expanding freedom as primary end (constitutive role); and principal means of development (instrumental role)</a:t>
            </a:r>
          </a:p>
          <a:p>
            <a:endParaRPr lang="en-GB" dirty="0"/>
          </a:p>
          <a:p>
            <a:r>
              <a:rPr lang="en-GB" dirty="0" smtClean="0"/>
              <a:t>Freedom of one type may greatly help in advancing freedom of other types</a:t>
            </a:r>
            <a:endParaRPr lang="en-GB" dirty="0"/>
          </a:p>
        </p:txBody>
      </p:sp>
    </p:spTree>
    <p:extLst>
      <p:ext uri="{BB962C8B-B14F-4D97-AF65-F5344CB8AC3E}">
        <p14:creationId xmlns:p14="http://schemas.microsoft.com/office/powerpoint/2010/main" val="26004062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Sen</a:t>
            </a:r>
            <a:r>
              <a:rPr lang="en-GB" dirty="0" smtClean="0"/>
              <a:t>: means and ends of development</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pPr>
              <a:spcBef>
                <a:spcPts val="1200"/>
              </a:spcBef>
              <a:spcAft>
                <a:spcPts val="1200"/>
              </a:spcAft>
            </a:pPr>
            <a:r>
              <a:rPr lang="en-GB" dirty="0" smtClean="0"/>
              <a:t>Examples of instrumental freedoms:</a:t>
            </a:r>
          </a:p>
          <a:p>
            <a:pPr lvl="1">
              <a:spcBef>
                <a:spcPts val="1200"/>
              </a:spcBef>
              <a:spcAft>
                <a:spcPts val="1200"/>
              </a:spcAft>
            </a:pPr>
            <a:r>
              <a:rPr lang="en-GB" dirty="0" smtClean="0"/>
              <a:t>Political freedoms</a:t>
            </a:r>
          </a:p>
          <a:p>
            <a:pPr lvl="1">
              <a:spcBef>
                <a:spcPts val="1200"/>
              </a:spcBef>
              <a:spcAft>
                <a:spcPts val="1200"/>
              </a:spcAft>
            </a:pPr>
            <a:r>
              <a:rPr lang="en-GB" dirty="0" smtClean="0"/>
              <a:t>Economic facilities</a:t>
            </a:r>
          </a:p>
          <a:p>
            <a:pPr lvl="1">
              <a:spcBef>
                <a:spcPts val="1200"/>
              </a:spcBef>
              <a:spcAft>
                <a:spcPts val="1200"/>
              </a:spcAft>
            </a:pPr>
            <a:r>
              <a:rPr lang="en-GB" dirty="0" smtClean="0"/>
              <a:t>Social opportunities</a:t>
            </a:r>
          </a:p>
          <a:p>
            <a:pPr lvl="1">
              <a:spcBef>
                <a:spcPts val="1200"/>
              </a:spcBef>
              <a:spcAft>
                <a:spcPts val="1200"/>
              </a:spcAft>
            </a:pPr>
            <a:r>
              <a:rPr lang="en-GB" dirty="0" smtClean="0"/>
              <a:t>Transparency guarantees</a:t>
            </a:r>
          </a:p>
          <a:p>
            <a:pPr lvl="1">
              <a:spcBef>
                <a:spcPts val="1200"/>
              </a:spcBef>
              <a:spcAft>
                <a:spcPts val="1200"/>
              </a:spcAft>
            </a:pPr>
            <a:r>
              <a:rPr lang="en-GB" dirty="0" smtClean="0"/>
              <a:t>Protective security</a:t>
            </a:r>
            <a:endParaRPr lang="en-GB" dirty="0"/>
          </a:p>
        </p:txBody>
      </p:sp>
    </p:spTree>
    <p:extLst>
      <p:ext uri="{BB962C8B-B14F-4D97-AF65-F5344CB8AC3E}">
        <p14:creationId xmlns:p14="http://schemas.microsoft.com/office/powerpoint/2010/main" val="1882038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‘rights’ perspective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Philosophically &amp; ideologically derived objectives are part of political struggles</a:t>
            </a:r>
          </a:p>
          <a:p>
            <a:endParaRPr lang="en-GB" dirty="0"/>
          </a:p>
          <a:p>
            <a:r>
              <a:rPr lang="en-GB" dirty="0" smtClean="0"/>
              <a:t>Some objectives have become part of general ‘consensus’, either because considered constraints, or as established ‘rights’</a:t>
            </a:r>
          </a:p>
          <a:p>
            <a:endParaRPr lang="en-GB" dirty="0"/>
          </a:p>
          <a:p>
            <a:r>
              <a:rPr lang="en-GB" dirty="0" smtClean="0"/>
              <a:t>Throughout 20</a:t>
            </a:r>
            <a:r>
              <a:rPr lang="en-GB" baseline="30000" dirty="0" smtClean="0"/>
              <a:t>th</a:t>
            </a:r>
            <a:r>
              <a:rPr lang="en-GB" dirty="0" smtClean="0"/>
              <a:t> century gradual extension of political, economic and social rights, for which states are held accountable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16770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‘rights’ perspective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Here, three levels considered:</a:t>
            </a:r>
          </a:p>
          <a:p>
            <a:endParaRPr lang="en-GB" dirty="0"/>
          </a:p>
          <a:p>
            <a:r>
              <a:rPr lang="en-GB" dirty="0" smtClean="0"/>
              <a:t>International</a:t>
            </a:r>
          </a:p>
          <a:p>
            <a:endParaRPr lang="en-GB" dirty="0"/>
          </a:p>
          <a:p>
            <a:r>
              <a:rPr lang="en-GB" dirty="0" smtClean="0"/>
              <a:t>European</a:t>
            </a:r>
          </a:p>
          <a:p>
            <a:endParaRPr lang="en-GB" dirty="0"/>
          </a:p>
          <a:p>
            <a:r>
              <a:rPr lang="en-GB" dirty="0" smtClean="0"/>
              <a:t>National (Constitutional)</a:t>
            </a:r>
            <a:endParaRPr lang="en-GB" dirty="0"/>
          </a:p>
        </p:txBody>
      </p:sp>
    </p:spTree>
    <p:extLst>
      <p:ext uri="{BB962C8B-B14F-4D97-AF65-F5344CB8AC3E}">
        <p14:creationId xmlns:p14="http://schemas.microsoft.com/office/powerpoint/2010/main" val="1284376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Until WWII, human rights were not an issue in international diplomacy</a:t>
            </a:r>
          </a:p>
          <a:p>
            <a:endParaRPr lang="en-GB" dirty="0"/>
          </a:p>
          <a:p>
            <a:r>
              <a:rPr lang="en-GB" dirty="0" smtClean="0"/>
              <a:t>Development of a global human rights regime that significantly shapes the behaviour of states (Donnelly, 2011)</a:t>
            </a:r>
          </a:p>
          <a:p>
            <a:endParaRPr lang="en-GB" dirty="0" smtClean="0"/>
          </a:p>
          <a:p>
            <a:r>
              <a:rPr lang="en-GB" dirty="0" smtClean="0"/>
              <a:t>Ambiguous position of social rights: </a:t>
            </a:r>
            <a:r>
              <a:rPr lang="en-GB" dirty="0"/>
              <a:t>some have been interpreted positively, but mainly </a:t>
            </a:r>
            <a:r>
              <a:rPr lang="en-GB" dirty="0" smtClean="0"/>
              <a:t>broad </a:t>
            </a:r>
            <a:r>
              <a:rPr lang="en-GB" dirty="0"/>
              <a:t>goals</a:t>
            </a:r>
          </a:p>
          <a:p>
            <a:endParaRPr lang="en-GB" dirty="0"/>
          </a:p>
        </p:txBody>
      </p:sp>
    </p:spTree>
    <p:extLst>
      <p:ext uri="{BB962C8B-B14F-4D97-AF65-F5344CB8AC3E}">
        <p14:creationId xmlns:p14="http://schemas.microsoft.com/office/powerpoint/2010/main" val="3412787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10 December 1948: Universal Declaration of Human Rights</a:t>
            </a:r>
          </a:p>
          <a:p>
            <a:endParaRPr lang="en-GB" dirty="0"/>
          </a:p>
          <a:p>
            <a:r>
              <a:rPr lang="en-GB" dirty="0"/>
              <a:t>decisive step in codifying the emerging view that the way in which states treat their own citizens is not only </a:t>
            </a:r>
            <a:r>
              <a:rPr lang="en-GB" dirty="0" smtClean="0"/>
              <a:t>a legitimate </a:t>
            </a:r>
            <a:r>
              <a:rPr lang="en-GB" dirty="0"/>
              <a:t>international concern but subject to international </a:t>
            </a:r>
            <a:r>
              <a:rPr lang="en-GB" dirty="0" smtClean="0"/>
              <a:t>standards</a:t>
            </a:r>
          </a:p>
          <a:p>
            <a:endParaRPr lang="en-GB" dirty="0"/>
          </a:p>
          <a:p>
            <a:r>
              <a:rPr lang="en-GB" dirty="0"/>
              <a:t>December </a:t>
            </a:r>
            <a:r>
              <a:rPr lang="en-GB" dirty="0" smtClean="0"/>
              <a:t>1966 (open for ratification): </a:t>
            </a:r>
          </a:p>
          <a:p>
            <a:pPr lvl="1"/>
            <a:r>
              <a:rPr lang="en-GB" dirty="0" smtClean="0"/>
              <a:t>The </a:t>
            </a:r>
            <a:r>
              <a:rPr lang="en-GB" dirty="0"/>
              <a:t>International Covenant on Economic, </a:t>
            </a:r>
            <a:r>
              <a:rPr lang="en-GB" dirty="0" smtClean="0"/>
              <a:t>Social and </a:t>
            </a:r>
            <a:r>
              <a:rPr lang="en-GB" dirty="0"/>
              <a:t>Cultural Rights </a:t>
            </a:r>
            <a:endParaRPr lang="en-GB" dirty="0" smtClean="0"/>
          </a:p>
          <a:p>
            <a:pPr lvl="1"/>
            <a:r>
              <a:rPr lang="en-GB" dirty="0" smtClean="0"/>
              <a:t>The </a:t>
            </a:r>
            <a:r>
              <a:rPr lang="en-GB" dirty="0"/>
              <a:t>International Covenant on Civil and Political </a:t>
            </a:r>
            <a:r>
              <a:rPr lang="en-GB" dirty="0" smtClean="0"/>
              <a:t>Rights</a:t>
            </a:r>
            <a:endParaRPr lang="en-GB" dirty="0"/>
          </a:p>
        </p:txBody>
      </p:sp>
    </p:spTree>
    <p:extLst>
      <p:ext uri="{BB962C8B-B14F-4D97-AF65-F5344CB8AC3E}">
        <p14:creationId xmlns:p14="http://schemas.microsoft.com/office/powerpoint/2010/main" val="4092288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865" y="1097392"/>
            <a:ext cx="7033535" cy="57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397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1372439"/>
            <a:ext cx="7025897" cy="90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3" y="2276872"/>
            <a:ext cx="7025897"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71600" y="3645024"/>
            <a:ext cx="7416824" cy="23762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21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242" y="1373138"/>
            <a:ext cx="7260174" cy="2487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457200" y="1196752"/>
            <a:ext cx="8229600" cy="5661248"/>
          </a:xfrm>
        </p:spPr>
        <p:txBody>
          <a:bodyPr>
            <a:normAutofit lnSpcReduction="10000"/>
          </a:bodyPr>
          <a:lstStyle/>
          <a:p>
            <a:pPr marL="0" indent="0">
              <a:buNone/>
            </a:pPr>
            <a:endParaRPr lang="en-GB" sz="2200" dirty="0" smtClean="0"/>
          </a:p>
          <a:p>
            <a:pPr marL="0" indent="0">
              <a:buNone/>
            </a:pPr>
            <a:endParaRPr lang="en-GB" sz="2200" dirty="0"/>
          </a:p>
          <a:p>
            <a:pPr marL="0" indent="0">
              <a:buNone/>
            </a:pPr>
            <a:endParaRPr lang="en-GB" sz="2200" dirty="0" smtClean="0"/>
          </a:p>
          <a:p>
            <a:pPr marL="0" indent="0">
              <a:buNone/>
            </a:pPr>
            <a:endParaRPr lang="en-GB" sz="2200" dirty="0"/>
          </a:p>
          <a:p>
            <a:pPr marL="0" indent="0">
              <a:buNone/>
            </a:pPr>
            <a:endParaRPr lang="en-GB" sz="2200" dirty="0" smtClean="0"/>
          </a:p>
          <a:p>
            <a:pPr marL="0" indent="0">
              <a:buNone/>
            </a:pPr>
            <a:endParaRPr lang="en-GB" sz="2200" dirty="0" smtClean="0"/>
          </a:p>
          <a:p>
            <a:pPr marL="0" indent="0">
              <a:buNone/>
            </a:pPr>
            <a:endParaRPr lang="en-GB" sz="2200" dirty="0"/>
          </a:p>
          <a:p>
            <a:pPr marL="0" indent="0" algn="r">
              <a:buNone/>
            </a:pPr>
            <a:endParaRPr lang="en-GB" sz="2200" dirty="0" smtClean="0"/>
          </a:p>
          <a:p>
            <a:pPr marL="0" indent="0" algn="r">
              <a:buNone/>
            </a:pPr>
            <a:endParaRPr lang="en-GB" sz="2200" dirty="0"/>
          </a:p>
          <a:p>
            <a:pPr marL="0" indent="0" algn="r">
              <a:buNone/>
            </a:pPr>
            <a:r>
              <a:rPr lang="en-GB" sz="2200" dirty="0" smtClean="0"/>
              <a:t>Source: Donnelly, 2011: 5-6</a:t>
            </a:r>
          </a:p>
          <a:p>
            <a:pPr marL="0" indent="0">
              <a:buNone/>
            </a:pPr>
            <a:endParaRPr lang="en-GB" sz="2200" dirty="0" smtClean="0"/>
          </a:p>
          <a:p>
            <a:pPr marL="0" indent="0">
              <a:buNone/>
            </a:pPr>
            <a:endParaRPr lang="en-GB" sz="2200" dirty="0" smtClean="0"/>
          </a:p>
          <a:p>
            <a:pPr marL="0" indent="0">
              <a:buNone/>
            </a:pPr>
            <a:endParaRPr lang="en-GB" sz="2200" dirty="0"/>
          </a:p>
          <a:p>
            <a:r>
              <a:rPr lang="en-GB" sz="2400" dirty="0" smtClean="0"/>
              <a:t> </a:t>
            </a:r>
            <a:endParaRPr lang="en-GB" sz="2200" dirty="0"/>
          </a:p>
        </p:txBody>
      </p:sp>
    </p:spTree>
    <p:extLst>
      <p:ext uri="{BB962C8B-B14F-4D97-AF65-F5344CB8AC3E}">
        <p14:creationId xmlns:p14="http://schemas.microsoft.com/office/powerpoint/2010/main" val="21059022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marL="0" indent="0">
              <a:buNone/>
            </a:pPr>
            <a:r>
              <a:rPr lang="en-GB" dirty="0" smtClean="0"/>
              <a:t>Further steps:</a:t>
            </a:r>
          </a:p>
          <a:p>
            <a:r>
              <a:rPr lang="en-GB" dirty="0" smtClean="0"/>
              <a:t>Convention </a:t>
            </a:r>
            <a:r>
              <a:rPr lang="en-GB" dirty="0"/>
              <a:t>on the Elimination of All Forms of Discrimination Against Women (1979)</a:t>
            </a:r>
          </a:p>
          <a:p>
            <a:r>
              <a:rPr lang="en-GB" dirty="0"/>
              <a:t>Convention Against Torture and Other Cruel Inhuman or Degrading Treatment or Punishment (1984)</a:t>
            </a:r>
          </a:p>
          <a:p>
            <a:r>
              <a:rPr lang="en-GB" dirty="0"/>
              <a:t>Convention on the Rights of the Child (1989</a:t>
            </a:r>
            <a:r>
              <a:rPr lang="en-GB" dirty="0" smtClean="0"/>
              <a:t>)</a:t>
            </a:r>
          </a:p>
          <a:p>
            <a:endParaRPr lang="en-GB" dirty="0" smtClean="0"/>
          </a:p>
          <a:p>
            <a:r>
              <a:rPr lang="en-GB" dirty="0" smtClean="0"/>
              <a:t>End of Cold War: human rights in foreign policy</a:t>
            </a:r>
          </a:p>
          <a:p>
            <a:endParaRPr lang="en-GB" dirty="0" smtClean="0"/>
          </a:p>
          <a:p>
            <a:r>
              <a:rPr lang="en-GB" dirty="0" smtClean="0"/>
              <a:t>1993: High-Commissioner for Human Rights</a:t>
            </a:r>
          </a:p>
          <a:p>
            <a:endParaRPr lang="en-GB" dirty="0" smtClean="0"/>
          </a:p>
          <a:p>
            <a:r>
              <a:rPr lang="en-GB" dirty="0" smtClean="0"/>
              <a:t>Legal </a:t>
            </a:r>
            <a:r>
              <a:rPr lang="en-GB" dirty="0"/>
              <a:t>right to armed intervention against </a:t>
            </a:r>
            <a:r>
              <a:rPr lang="en-GB" dirty="0" smtClean="0"/>
              <a:t>genocide</a:t>
            </a:r>
          </a:p>
          <a:p>
            <a:endParaRPr lang="en-GB" dirty="0" smtClean="0"/>
          </a:p>
          <a:p>
            <a:r>
              <a:rPr lang="en-GB" dirty="0" smtClean="0"/>
              <a:t>2002: International Criminal Court</a:t>
            </a:r>
          </a:p>
          <a:p>
            <a:endParaRPr lang="en-GB" dirty="0" smtClean="0"/>
          </a:p>
          <a:p>
            <a:pPr marL="0" indent="0">
              <a:buNone/>
            </a:pPr>
            <a:endParaRPr lang="en-GB" dirty="0" smtClean="0"/>
          </a:p>
          <a:p>
            <a:pPr marL="0" indent="0">
              <a:buNone/>
            </a:pPr>
            <a:r>
              <a:rPr lang="en-GB" dirty="0" smtClean="0"/>
              <a:t>http</a:t>
            </a:r>
            <a:r>
              <a:rPr lang="en-GB" dirty="0"/>
              <a:t>://</a:t>
            </a:r>
            <a:r>
              <a:rPr lang="en-GB" dirty="0" smtClean="0"/>
              <a:t>www.ohchr.org/EN/ProfessionalInterest/Pages/CoreInstruments.aspx.</a:t>
            </a:r>
            <a:endParaRPr lang="en-GB" dirty="0"/>
          </a:p>
        </p:txBody>
      </p:sp>
    </p:spTree>
    <p:extLst>
      <p:ext uri="{BB962C8B-B14F-4D97-AF65-F5344CB8AC3E}">
        <p14:creationId xmlns:p14="http://schemas.microsoft.com/office/powerpoint/2010/main" val="1269714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GB" dirty="0" smtClean="0"/>
              <a:t>Sometimes very concrete, positive objectives for state policies, e.g.  (Disabilities)</a:t>
            </a:r>
          </a:p>
          <a:p>
            <a:endParaRPr lang="en-GB" dirty="0" smtClean="0"/>
          </a:p>
          <a:p>
            <a:r>
              <a:rPr lang="en-GB" dirty="0" smtClean="0"/>
              <a:t>Article </a:t>
            </a:r>
            <a:r>
              <a:rPr lang="en-GB" dirty="0"/>
              <a:t>19 - Living independently and being included in the </a:t>
            </a:r>
            <a:r>
              <a:rPr lang="en-GB" dirty="0" smtClean="0"/>
              <a:t>community</a:t>
            </a:r>
          </a:p>
          <a:p>
            <a:endParaRPr lang="en-GB" dirty="0"/>
          </a:p>
          <a:p>
            <a:pPr marL="539750" indent="0">
              <a:buNone/>
            </a:pPr>
            <a:r>
              <a:rPr lang="en-GB" sz="2600" dirty="0" smtClean="0"/>
              <a:t>[…] ensuring </a:t>
            </a:r>
            <a:r>
              <a:rPr lang="en-GB" sz="2600" dirty="0"/>
              <a:t>that:</a:t>
            </a:r>
          </a:p>
          <a:p>
            <a:pPr marL="539750" indent="0"/>
            <a:endParaRPr lang="en-GB" sz="2600" dirty="0"/>
          </a:p>
          <a:p>
            <a:pPr marL="539750" indent="0">
              <a:buNone/>
            </a:pPr>
            <a:r>
              <a:rPr lang="en-GB" sz="2600" dirty="0" smtClean="0"/>
              <a:t>[…] Persons </a:t>
            </a:r>
            <a:r>
              <a:rPr lang="en-GB" sz="2600" dirty="0"/>
              <a:t>with disabilities have access to a range of in-home, residential and other community support services, including personal assistance necessary to support living and inclusion in the community, and to prevent isolation or segregation from the community</a:t>
            </a:r>
            <a:r>
              <a:rPr lang="en-GB" sz="2600" dirty="0" smtClean="0"/>
              <a:t>; </a:t>
            </a:r>
          </a:p>
          <a:p>
            <a:endParaRPr lang="en-GB" dirty="0"/>
          </a:p>
        </p:txBody>
      </p:sp>
    </p:spTree>
    <p:extLst>
      <p:ext uri="{BB962C8B-B14F-4D97-AF65-F5344CB8AC3E}">
        <p14:creationId xmlns:p14="http://schemas.microsoft.com/office/powerpoint/2010/main" val="672443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a:xfrm>
            <a:off x="457200" y="1268760"/>
            <a:ext cx="8229600" cy="4525963"/>
          </a:xfrm>
        </p:spPr>
        <p:txBody>
          <a:bodyPr>
            <a:noAutofit/>
          </a:bodyPr>
          <a:lstStyle/>
          <a:p>
            <a:r>
              <a:rPr lang="en-GB" sz="2600" dirty="0" smtClean="0"/>
              <a:t>These rights are:</a:t>
            </a:r>
          </a:p>
          <a:p>
            <a:pPr lvl="1"/>
            <a:endParaRPr lang="en-GB" sz="2600" dirty="0" smtClean="0"/>
          </a:p>
          <a:p>
            <a:pPr lvl="1"/>
            <a:r>
              <a:rPr lang="en-GB" sz="2600" dirty="0" smtClean="0"/>
              <a:t>Universal (entitlement because one is human)</a:t>
            </a:r>
          </a:p>
          <a:p>
            <a:pPr lvl="1"/>
            <a:endParaRPr lang="en-GB" sz="2600" dirty="0" smtClean="0"/>
          </a:p>
          <a:p>
            <a:pPr lvl="1"/>
            <a:r>
              <a:rPr lang="en-GB" sz="2600" dirty="0" smtClean="0"/>
              <a:t>Equal (for all humans)</a:t>
            </a:r>
          </a:p>
          <a:p>
            <a:pPr lvl="1"/>
            <a:endParaRPr lang="en-GB" sz="2600" dirty="0" smtClean="0"/>
          </a:p>
          <a:p>
            <a:pPr lvl="1"/>
            <a:r>
              <a:rPr lang="en-GB" sz="2600" dirty="0" smtClean="0"/>
              <a:t>Inalienable (cannot be taken away)</a:t>
            </a:r>
          </a:p>
          <a:p>
            <a:pPr lvl="1"/>
            <a:endParaRPr lang="en-GB" sz="2600" dirty="0"/>
          </a:p>
          <a:p>
            <a:pPr marL="0" indent="0">
              <a:buNone/>
            </a:pPr>
            <a:r>
              <a:rPr lang="en-GB" sz="2600" dirty="0" smtClean="0"/>
              <a:t>Although </a:t>
            </a:r>
            <a:r>
              <a:rPr lang="en-GB" sz="2600" dirty="0"/>
              <a:t>held equally by all human beings, </a:t>
            </a:r>
            <a:r>
              <a:rPr lang="en-GB" sz="2600" dirty="0" smtClean="0"/>
              <a:t>these rights are </a:t>
            </a:r>
            <a:r>
              <a:rPr lang="en-GB" sz="2600" dirty="0"/>
              <a:t>held with respect to</a:t>
            </a:r>
            <a:r>
              <a:rPr lang="en-GB" sz="2600" dirty="0" smtClean="0"/>
              <a:t>, and </a:t>
            </a:r>
            <a:r>
              <a:rPr lang="en-GB" sz="2600" dirty="0"/>
              <a:t>exercised against, the sovereign </a:t>
            </a:r>
            <a:r>
              <a:rPr lang="en-GB" sz="2600" dirty="0" smtClean="0"/>
              <a:t>territorial </a:t>
            </a:r>
            <a:r>
              <a:rPr lang="en-GB" sz="2600" dirty="0"/>
              <a:t>state.</a:t>
            </a:r>
            <a:endParaRPr lang="en-GB" sz="2600" dirty="0" smtClean="0"/>
          </a:p>
          <a:p>
            <a:endParaRPr lang="en-GB" sz="2600" dirty="0"/>
          </a:p>
        </p:txBody>
      </p:sp>
    </p:spTree>
    <p:extLst>
      <p:ext uri="{BB962C8B-B14F-4D97-AF65-F5344CB8AC3E}">
        <p14:creationId xmlns:p14="http://schemas.microsoft.com/office/powerpoint/2010/main" val="38047843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pPr marL="0" indent="0">
              <a:buNone/>
            </a:pPr>
            <a:r>
              <a:rPr lang="en-GB" sz="2600" dirty="0" smtClean="0"/>
              <a:t>To respect, to protect, </a:t>
            </a:r>
            <a:r>
              <a:rPr lang="en-GB" sz="2600" dirty="0"/>
              <a:t>to </a:t>
            </a:r>
            <a:r>
              <a:rPr lang="en-GB" sz="2600" dirty="0" smtClean="0"/>
              <a:t>fulfil:</a:t>
            </a:r>
          </a:p>
          <a:p>
            <a:endParaRPr lang="en-GB" sz="2600" dirty="0" smtClean="0"/>
          </a:p>
          <a:p>
            <a:pPr>
              <a:spcBef>
                <a:spcPts val="1200"/>
              </a:spcBef>
              <a:spcAft>
                <a:spcPts val="1200"/>
              </a:spcAft>
            </a:pPr>
            <a:r>
              <a:rPr lang="en-GB" sz="2600" dirty="0" smtClean="0"/>
              <a:t>The </a:t>
            </a:r>
            <a:r>
              <a:rPr lang="en-GB" sz="2600" dirty="0"/>
              <a:t>obligation to </a:t>
            </a:r>
            <a:r>
              <a:rPr lang="en-GB" sz="2600" dirty="0" smtClean="0"/>
              <a:t>respect:  States </a:t>
            </a:r>
            <a:r>
              <a:rPr lang="en-GB" sz="2600" dirty="0"/>
              <a:t>must refrain from interfering with or curtailing the enjoyment of human rights. </a:t>
            </a:r>
            <a:endParaRPr lang="en-GB" sz="2600" dirty="0" smtClean="0"/>
          </a:p>
          <a:p>
            <a:pPr>
              <a:spcBef>
                <a:spcPts val="1200"/>
              </a:spcBef>
              <a:spcAft>
                <a:spcPts val="1200"/>
              </a:spcAft>
            </a:pPr>
            <a:r>
              <a:rPr lang="en-GB" sz="2600" dirty="0" smtClean="0"/>
              <a:t>The </a:t>
            </a:r>
            <a:r>
              <a:rPr lang="en-GB" sz="2600" dirty="0"/>
              <a:t>obligation to </a:t>
            </a:r>
            <a:r>
              <a:rPr lang="en-GB" sz="2600" dirty="0" smtClean="0"/>
              <a:t>protect: States must </a:t>
            </a:r>
            <a:r>
              <a:rPr lang="en-GB" sz="2600" dirty="0"/>
              <a:t>protect individuals and groups against human rights abuses. </a:t>
            </a:r>
            <a:endParaRPr lang="en-GB" sz="2600" dirty="0" smtClean="0"/>
          </a:p>
          <a:p>
            <a:pPr>
              <a:spcBef>
                <a:spcPts val="1200"/>
              </a:spcBef>
              <a:spcAft>
                <a:spcPts val="1200"/>
              </a:spcAft>
            </a:pPr>
            <a:r>
              <a:rPr lang="en-GB" sz="2600" dirty="0" smtClean="0"/>
              <a:t>The </a:t>
            </a:r>
            <a:r>
              <a:rPr lang="en-GB" sz="2600" dirty="0"/>
              <a:t>obligation to </a:t>
            </a:r>
            <a:r>
              <a:rPr lang="en-GB" sz="2600" dirty="0" smtClean="0"/>
              <a:t>fulfil: States </a:t>
            </a:r>
            <a:r>
              <a:rPr lang="en-GB" sz="2600" dirty="0"/>
              <a:t>must take positive action to facilitate the enjoyment of basic human rights</a:t>
            </a:r>
            <a:r>
              <a:rPr lang="en-GB" sz="2600" dirty="0" smtClean="0"/>
              <a:t>.</a:t>
            </a:r>
          </a:p>
          <a:p>
            <a:pPr marL="0" indent="0">
              <a:spcBef>
                <a:spcPts val="1200"/>
              </a:spcBef>
              <a:spcAft>
                <a:spcPts val="1200"/>
              </a:spcAft>
              <a:buNone/>
            </a:pPr>
            <a:endParaRPr lang="en-GB" sz="2600" dirty="0"/>
          </a:p>
        </p:txBody>
      </p:sp>
    </p:spTree>
    <p:extLst>
      <p:ext uri="{BB962C8B-B14F-4D97-AF65-F5344CB8AC3E}">
        <p14:creationId xmlns:p14="http://schemas.microsoft.com/office/powerpoint/2010/main" val="1760607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‘rights’</a:t>
            </a:r>
            <a:endParaRPr lang="en-GB" dirty="0"/>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marL="0" indent="0">
              <a:buNone/>
            </a:pPr>
            <a:r>
              <a:rPr lang="en-GB" dirty="0" smtClean="0"/>
              <a:t>“The </a:t>
            </a:r>
            <a:r>
              <a:rPr lang="en-GB" dirty="0"/>
              <a:t>practical heart of the human right to social security is the obligation of the state to assure that some system of provision is in place that gives everyone a reasonable guarantee of social security</a:t>
            </a:r>
            <a:r>
              <a:rPr lang="en-GB" dirty="0" smtClean="0"/>
              <a:t>.” (Donnelley, 2013: 37)</a:t>
            </a:r>
          </a:p>
          <a:p>
            <a:pPr marL="0" indent="0">
              <a:buNone/>
            </a:pPr>
            <a:endParaRPr lang="en-GB" dirty="0"/>
          </a:p>
          <a:p>
            <a:pPr marL="0" indent="0">
              <a:buNone/>
            </a:pPr>
            <a:r>
              <a:rPr lang="en-GB" dirty="0"/>
              <a:t>“Nonetheless, the state has primary and ultimate responsibility for implementing an </a:t>
            </a:r>
            <a:r>
              <a:rPr lang="en-GB" dirty="0" smtClean="0"/>
              <a:t>effective </a:t>
            </a:r>
            <a:r>
              <a:rPr lang="en-GB" dirty="0"/>
              <a:t>system of universal (national) provision. </a:t>
            </a:r>
            <a:r>
              <a:rPr lang="en-GB" dirty="0" smtClean="0"/>
              <a:t>“ (Donnelley, 2013: 38)</a:t>
            </a:r>
          </a:p>
          <a:p>
            <a:pPr marL="0" indent="0">
              <a:buNone/>
            </a:pPr>
            <a:endParaRPr lang="en-GB" dirty="0"/>
          </a:p>
          <a:p>
            <a:pPr marL="0" indent="0">
              <a:spcBef>
                <a:spcPts val="1200"/>
              </a:spcBef>
              <a:spcAft>
                <a:spcPts val="1200"/>
              </a:spcAft>
              <a:buNone/>
            </a:pPr>
            <a:r>
              <a:rPr lang="en-GB" dirty="0"/>
              <a:t>‘Progressive realisation’ (Article 2 ICESCR)</a:t>
            </a:r>
          </a:p>
          <a:p>
            <a:pPr marL="363538" indent="0">
              <a:spcBef>
                <a:spcPts val="1200"/>
              </a:spcBef>
              <a:spcAft>
                <a:spcPts val="1200"/>
              </a:spcAft>
              <a:buNone/>
            </a:pPr>
            <a:r>
              <a:rPr lang="en-GB" dirty="0"/>
              <a:t> “Each State Party to the present Covenant undertakes to take steps […] to the maximum of its available resources, with a view to achieving progressively the full realization of the rights recognized in the present Covenant by all appropriate means, including particularly the adoption of legislative measures</a:t>
            </a:r>
            <a:r>
              <a:rPr lang="en-GB" dirty="0" smtClean="0"/>
              <a:t>.”</a:t>
            </a:r>
          </a:p>
          <a:p>
            <a:pPr marL="0" indent="0">
              <a:spcBef>
                <a:spcPts val="1200"/>
              </a:spcBef>
              <a:spcAft>
                <a:spcPts val="1200"/>
              </a:spcAft>
              <a:buNone/>
            </a:pPr>
            <a:r>
              <a:rPr lang="en-GB" dirty="0"/>
              <a:t>Human rights norms fully internationalised, but implementation and enforcement nearly completely national</a:t>
            </a:r>
            <a:endParaRPr lang="en-GB" dirty="0" smtClean="0"/>
          </a:p>
        </p:txBody>
      </p:sp>
    </p:spTree>
    <p:extLst>
      <p:ext uri="{BB962C8B-B14F-4D97-AF65-F5344CB8AC3E}">
        <p14:creationId xmlns:p14="http://schemas.microsoft.com/office/powerpoint/2010/main" val="30096721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European rights</a:t>
            </a:r>
            <a:endParaRPr lang="en-GB" dirty="0"/>
          </a:p>
        </p:txBody>
      </p:sp>
      <p:sp>
        <p:nvSpPr>
          <p:cNvPr id="3" name="Content Placeholder 2"/>
          <p:cNvSpPr>
            <a:spLocks noGrp="1"/>
          </p:cNvSpPr>
          <p:nvPr>
            <p:ph idx="1"/>
          </p:nvPr>
        </p:nvSpPr>
        <p:spPr/>
        <p:txBody>
          <a:bodyPr>
            <a:normAutofit fontScale="85000" lnSpcReduction="20000"/>
          </a:bodyPr>
          <a:lstStyle/>
          <a:p>
            <a:r>
              <a:rPr lang="en-GB" dirty="0"/>
              <a:t>European Convention on Human </a:t>
            </a:r>
            <a:r>
              <a:rPr lang="en-GB" dirty="0" smtClean="0"/>
              <a:t>Rights (1953)</a:t>
            </a:r>
          </a:p>
          <a:p>
            <a:pPr lvl="1"/>
            <a:r>
              <a:rPr lang="en-GB" dirty="0" smtClean="0"/>
              <a:t>Council of Europe</a:t>
            </a:r>
          </a:p>
          <a:p>
            <a:pPr lvl="1"/>
            <a:r>
              <a:rPr lang="en-GB" dirty="0"/>
              <a:t>European Court </a:t>
            </a:r>
            <a:r>
              <a:rPr lang="en-GB" dirty="0" smtClean="0"/>
              <a:t>of Human </a:t>
            </a:r>
            <a:r>
              <a:rPr lang="en-GB" dirty="0"/>
              <a:t>Rights (ECHR</a:t>
            </a:r>
            <a:r>
              <a:rPr lang="en-GB" dirty="0" smtClean="0"/>
              <a:t>)</a:t>
            </a:r>
          </a:p>
          <a:p>
            <a:endParaRPr lang="en-GB" dirty="0" smtClean="0"/>
          </a:p>
          <a:p>
            <a:r>
              <a:rPr lang="en-GB" dirty="0"/>
              <a:t> European </a:t>
            </a:r>
            <a:r>
              <a:rPr lang="en-GB" dirty="0" smtClean="0"/>
              <a:t>Social Charter (1961; 1996)</a:t>
            </a:r>
          </a:p>
          <a:p>
            <a:pPr lvl="1"/>
            <a:r>
              <a:rPr lang="en-GB" dirty="0" smtClean="0"/>
              <a:t>Council of Europe</a:t>
            </a:r>
          </a:p>
          <a:p>
            <a:pPr lvl="1"/>
            <a:r>
              <a:rPr lang="en-GB" dirty="0"/>
              <a:t>European Committee of Social Rights</a:t>
            </a:r>
          </a:p>
          <a:p>
            <a:endParaRPr lang="en-GB" dirty="0"/>
          </a:p>
          <a:p>
            <a:r>
              <a:rPr lang="en-GB" dirty="0"/>
              <a:t>Charter of Fundamental Rights of the European </a:t>
            </a:r>
            <a:r>
              <a:rPr lang="en-GB" dirty="0" smtClean="0"/>
              <a:t>Union (2009)</a:t>
            </a:r>
          </a:p>
          <a:p>
            <a:pPr lvl="1"/>
            <a:r>
              <a:rPr lang="en-GB" dirty="0"/>
              <a:t>Court of Justice of the </a:t>
            </a:r>
            <a:r>
              <a:rPr lang="en-GB" dirty="0" smtClean="0"/>
              <a:t>European Union (CJEU)</a:t>
            </a:r>
          </a:p>
          <a:p>
            <a:pPr lvl="1"/>
            <a:endParaRPr lang="en-GB" dirty="0"/>
          </a:p>
          <a:p>
            <a:endParaRPr lang="en-GB" dirty="0"/>
          </a:p>
        </p:txBody>
      </p:sp>
    </p:spTree>
    <p:extLst>
      <p:ext uri="{BB962C8B-B14F-4D97-AF65-F5344CB8AC3E}">
        <p14:creationId xmlns:p14="http://schemas.microsoft.com/office/powerpoint/2010/main" val="113051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European rights</a:t>
            </a:r>
            <a:endParaRPr lang="en-GB" dirty="0"/>
          </a:p>
        </p:txBody>
      </p:sp>
      <p:sp>
        <p:nvSpPr>
          <p:cNvPr id="3" name="Content Placeholder 2"/>
          <p:cNvSpPr>
            <a:spLocks noGrp="1"/>
          </p:cNvSpPr>
          <p:nvPr>
            <p:ph idx="1"/>
          </p:nvPr>
        </p:nvSpPr>
        <p:spPr/>
        <p:txBody>
          <a:bodyPr>
            <a:normAutofit/>
          </a:bodyPr>
          <a:lstStyle/>
          <a:p>
            <a:r>
              <a:rPr lang="en-GB" sz="2200" dirty="0"/>
              <a:t>Treaty on the functioning of the European Union (2009)</a:t>
            </a:r>
          </a:p>
          <a:p>
            <a:pPr lvl="1"/>
            <a:r>
              <a:rPr lang="en-GB" sz="2200" dirty="0"/>
              <a:t>Article 9 “Horizontal Social Clause”</a:t>
            </a:r>
            <a:endParaRPr lang="en-GB" sz="2200" dirty="0" smtClean="0"/>
          </a:p>
          <a:p>
            <a:endParaRPr lang="en-GB" sz="2200" dirty="0"/>
          </a:p>
          <a:p>
            <a:pPr marL="539750" indent="0">
              <a:buNone/>
            </a:pPr>
            <a:r>
              <a:rPr lang="en-GB" sz="2200" dirty="0"/>
              <a:t>“In defining and implementing its policies and activities, the Union shall take into account requirements linked to the promotion of a high level of employment, the guarantee of adequate social protection, the fight against social exclusion, and a high level of education, training and protection of human health</a:t>
            </a:r>
            <a:r>
              <a:rPr lang="en-GB" sz="2200" dirty="0" smtClean="0"/>
              <a:t>.”</a:t>
            </a:r>
          </a:p>
          <a:p>
            <a:pPr marL="539750" indent="0">
              <a:buNone/>
            </a:pPr>
            <a:endParaRPr lang="en-GB" sz="2200" dirty="0"/>
          </a:p>
          <a:p>
            <a:pPr marL="539750" indent="0">
              <a:buNone/>
            </a:pPr>
            <a:r>
              <a:rPr lang="en-GB" sz="2200" dirty="0" smtClean="0"/>
              <a:t>Until now, no real bite?</a:t>
            </a:r>
          </a:p>
        </p:txBody>
      </p:sp>
    </p:spTree>
    <p:extLst>
      <p:ext uri="{BB962C8B-B14F-4D97-AF65-F5344CB8AC3E}">
        <p14:creationId xmlns:p14="http://schemas.microsoft.com/office/powerpoint/2010/main" val="34778365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Constitution of Belgium</a:t>
            </a:r>
            <a:endParaRPr lang="en-GB" dirty="0"/>
          </a:p>
        </p:txBody>
      </p:sp>
      <p:sp>
        <p:nvSpPr>
          <p:cNvPr id="3" name="Content Placeholder 2"/>
          <p:cNvSpPr>
            <a:spLocks noGrp="1"/>
          </p:cNvSpPr>
          <p:nvPr>
            <p:ph idx="1"/>
          </p:nvPr>
        </p:nvSpPr>
        <p:spPr/>
        <p:txBody>
          <a:bodyPr/>
          <a:lstStyle/>
          <a:p>
            <a:pPr marL="0" indent="0">
              <a:buNone/>
            </a:pPr>
            <a:r>
              <a:rPr lang="nl-BE" dirty="0" smtClean="0"/>
              <a:t>Titel I</a:t>
            </a:r>
            <a:r>
              <a:rPr lang="nl-BE" i="1" dirty="0" smtClean="0"/>
              <a:t>bis</a:t>
            </a:r>
            <a:r>
              <a:rPr lang="nl-BE" dirty="0" smtClean="0"/>
              <a:t> (Artikel 7bis GW):</a:t>
            </a:r>
          </a:p>
          <a:p>
            <a:pPr marL="0" indent="0">
              <a:buNone/>
            </a:pPr>
            <a:endParaRPr lang="nl-BE" sz="2200" i="1" dirty="0" smtClean="0"/>
          </a:p>
          <a:p>
            <a:pPr marL="0" indent="0">
              <a:buNone/>
            </a:pPr>
            <a:endParaRPr lang="nl-BE" sz="2200" i="1" dirty="0"/>
          </a:p>
          <a:p>
            <a:pPr marL="363538" indent="0">
              <a:buNone/>
            </a:pPr>
            <a:r>
              <a:rPr lang="nl-BE" sz="2200" i="1" dirty="0" smtClean="0"/>
              <a:t>“</a:t>
            </a:r>
            <a:r>
              <a:rPr lang="nl-BE" sz="2200" dirty="0" smtClean="0"/>
              <a:t>Bij </a:t>
            </a:r>
            <a:r>
              <a:rPr lang="nl-BE" sz="2200" dirty="0"/>
              <a:t>de uitoefening van hun respectieve </a:t>
            </a:r>
            <a:r>
              <a:rPr lang="nl-BE" sz="2200" dirty="0" smtClean="0"/>
              <a:t>bevoegdheden </a:t>
            </a:r>
            <a:r>
              <a:rPr lang="nl-BE" sz="2200" dirty="0"/>
              <a:t>streven de federale Staat, </a:t>
            </a:r>
            <a:r>
              <a:rPr lang="nl-BE" sz="2200" dirty="0" smtClean="0"/>
              <a:t>de </a:t>
            </a:r>
            <a:r>
              <a:rPr lang="nl-BE" sz="2200" dirty="0"/>
              <a:t>gemeenschappen en de gewesten de </a:t>
            </a:r>
            <a:r>
              <a:rPr lang="nl-BE" sz="2200" dirty="0" smtClean="0"/>
              <a:t>doelstellingen </a:t>
            </a:r>
            <a:r>
              <a:rPr lang="nl-BE" sz="2200" dirty="0"/>
              <a:t>na van een duurzame ontwikkeling in haar sociale, economische en </a:t>
            </a:r>
            <a:r>
              <a:rPr lang="nl-BE" sz="2200" dirty="0" err="1"/>
              <a:t>milieu-gebonden</a:t>
            </a:r>
            <a:r>
              <a:rPr lang="nl-BE" sz="2200" dirty="0"/>
              <a:t> aspecten, rekening houdend met de solidariteit tussen de generaties</a:t>
            </a:r>
            <a:r>
              <a:rPr lang="nl-BE" sz="2200" dirty="0" smtClean="0"/>
              <a:t>.”</a:t>
            </a:r>
          </a:p>
          <a:p>
            <a:pPr marL="363538" indent="0">
              <a:buNone/>
            </a:pPr>
            <a:endParaRPr lang="nl-BE" sz="2200" dirty="0"/>
          </a:p>
          <a:p>
            <a:pPr marL="363538" indent="0" algn="r">
              <a:buNone/>
            </a:pPr>
            <a:r>
              <a:rPr lang="nl-BE" sz="2200" dirty="0" smtClean="0"/>
              <a:t>(25 april 2007)</a:t>
            </a:r>
            <a:endParaRPr lang="en-GB" sz="2200" dirty="0"/>
          </a:p>
        </p:txBody>
      </p:sp>
    </p:spTree>
    <p:extLst>
      <p:ext uri="{BB962C8B-B14F-4D97-AF65-F5344CB8AC3E}">
        <p14:creationId xmlns:p14="http://schemas.microsoft.com/office/powerpoint/2010/main" val="2148703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Constitution of Belgium</a:t>
            </a:r>
            <a:endParaRPr lang="en-GB" dirty="0"/>
          </a:p>
        </p:txBody>
      </p:sp>
      <p:sp>
        <p:nvSpPr>
          <p:cNvPr id="3" name="Content Placeholder 2"/>
          <p:cNvSpPr>
            <a:spLocks noGrp="1"/>
          </p:cNvSpPr>
          <p:nvPr>
            <p:ph idx="1"/>
          </p:nvPr>
        </p:nvSpPr>
        <p:spPr/>
        <p:txBody>
          <a:bodyPr/>
          <a:lstStyle/>
          <a:p>
            <a:pPr marL="0" indent="0">
              <a:buNone/>
            </a:pPr>
            <a:r>
              <a:rPr lang="nl-BE" dirty="0" err="1" smtClean="0"/>
              <a:t>Sustainable</a:t>
            </a:r>
            <a:r>
              <a:rPr lang="nl-BE" dirty="0" smtClean="0"/>
              <a:t> </a:t>
            </a:r>
            <a:r>
              <a:rPr lang="nl-BE" dirty="0" err="1" smtClean="0"/>
              <a:t>development</a:t>
            </a:r>
            <a:r>
              <a:rPr lang="nl-BE" dirty="0" smtClean="0"/>
              <a:t>:</a:t>
            </a:r>
          </a:p>
          <a:p>
            <a:pPr marL="0" indent="0">
              <a:buNone/>
            </a:pPr>
            <a:endParaRPr lang="nl-BE" sz="2200" i="1" dirty="0" smtClean="0"/>
          </a:p>
          <a:p>
            <a:pPr marL="0" indent="0">
              <a:buNone/>
            </a:pPr>
            <a:endParaRPr lang="nl-BE" sz="2200" i="1" dirty="0" smtClean="0"/>
          </a:p>
          <a:p>
            <a:pPr marL="363538" indent="0">
              <a:buNone/>
            </a:pPr>
            <a:r>
              <a:rPr lang="nl-BE" sz="2200" i="1" dirty="0" smtClean="0"/>
              <a:t>“</a:t>
            </a:r>
            <a:r>
              <a:rPr lang="en-GB" sz="2200" dirty="0"/>
              <a:t>Sustainable development is development that meets the needs of the present </a:t>
            </a:r>
            <a:r>
              <a:rPr lang="en-GB" sz="2200" dirty="0" smtClean="0"/>
              <a:t>without compromising </a:t>
            </a:r>
            <a:r>
              <a:rPr lang="en-GB" sz="2200" dirty="0"/>
              <a:t>the ability of future generations to meet their own needs</a:t>
            </a:r>
            <a:r>
              <a:rPr lang="nl-BE" sz="2200" dirty="0" smtClean="0"/>
              <a:t>”</a:t>
            </a:r>
          </a:p>
          <a:p>
            <a:pPr marL="363538" indent="0">
              <a:buNone/>
            </a:pPr>
            <a:endParaRPr lang="nl-BE" sz="2200" dirty="0" smtClean="0"/>
          </a:p>
          <a:p>
            <a:pPr marL="363538" indent="0" algn="r">
              <a:buNone/>
            </a:pPr>
            <a:r>
              <a:rPr lang="nl-BE" sz="2200" dirty="0" smtClean="0"/>
              <a:t>(World </a:t>
            </a:r>
            <a:r>
              <a:rPr lang="nl-BE" sz="2200" dirty="0" err="1" smtClean="0"/>
              <a:t>Commission</a:t>
            </a:r>
            <a:r>
              <a:rPr lang="nl-BE" sz="2200" dirty="0" smtClean="0"/>
              <a:t> on Environment and Development, 1987)</a:t>
            </a:r>
            <a:endParaRPr lang="en-GB" sz="2200" dirty="0"/>
          </a:p>
        </p:txBody>
      </p:sp>
    </p:spTree>
    <p:extLst>
      <p:ext uri="{BB962C8B-B14F-4D97-AF65-F5344CB8AC3E}">
        <p14:creationId xmlns:p14="http://schemas.microsoft.com/office/powerpoint/2010/main" val="1282397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Constitution of Belgium</a:t>
            </a:r>
            <a:endParaRPr lang="en-GB"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marL="0" indent="0">
              <a:buNone/>
            </a:pPr>
            <a:r>
              <a:rPr lang="nl-BE" dirty="0" smtClean="0"/>
              <a:t>Artikel 23:</a:t>
            </a:r>
          </a:p>
          <a:p>
            <a:pPr marL="0" indent="0">
              <a:buNone/>
            </a:pPr>
            <a:r>
              <a:rPr lang="nl-BE" sz="2200" i="1" dirty="0" smtClean="0"/>
              <a:t>Ieder </a:t>
            </a:r>
            <a:r>
              <a:rPr lang="nl-BE" sz="2200" i="1" dirty="0"/>
              <a:t>heeft het recht een menswaardig leven te leiden.</a:t>
            </a:r>
          </a:p>
          <a:p>
            <a:pPr marL="0" indent="0">
              <a:buNone/>
            </a:pPr>
            <a:r>
              <a:rPr lang="nl-BE" sz="2200" i="1" dirty="0"/>
              <a:t>Daartoe waarborgen de wet, het decreet of de in artikel 134 bedoelde regel, rekening houdend met de overeenkomstige plichten, de economische, sociale en culturele rechten, waarvan ze de voorwaarden voor de uitoefening bepalen.</a:t>
            </a:r>
          </a:p>
          <a:p>
            <a:pPr marL="0" indent="0">
              <a:buNone/>
            </a:pPr>
            <a:endParaRPr lang="nl-BE" sz="2200" i="1" dirty="0" smtClean="0"/>
          </a:p>
          <a:p>
            <a:pPr marL="0" indent="0">
              <a:buNone/>
            </a:pPr>
            <a:r>
              <a:rPr lang="nl-BE" sz="2200" i="1" dirty="0" smtClean="0"/>
              <a:t>Die </a:t>
            </a:r>
            <a:r>
              <a:rPr lang="nl-BE" sz="2200" i="1" dirty="0"/>
              <a:t>rechten omvatten inzonderheid :</a:t>
            </a:r>
          </a:p>
          <a:p>
            <a:pPr marL="0" indent="0">
              <a:buNone/>
            </a:pPr>
            <a:r>
              <a:rPr lang="nl-BE" sz="2200" i="1" dirty="0"/>
              <a:t>1° het recht op arbeid en op de vrije keuze van beroepsarbeid in het raam van een algemeen werkgelegenheidsbeleid dat onder meer gericht is op het waarborgen van een zo hoog en stabiel mogelijk werkgelegenheidspeil, het recht op billijke arbeidsvoorwaarden en een billijke beloning, alsmede het recht op informatie, overleg en collectief onderhandelen;</a:t>
            </a:r>
          </a:p>
          <a:p>
            <a:pPr marL="0" indent="0">
              <a:buNone/>
            </a:pPr>
            <a:r>
              <a:rPr lang="nl-BE" sz="2200" i="1" dirty="0"/>
              <a:t>2° het recht op sociale zekerheid, bescherming van de gezondheid en sociale, geneeskundige en juridische bijstand;</a:t>
            </a:r>
          </a:p>
          <a:p>
            <a:pPr marL="0" indent="0">
              <a:buNone/>
            </a:pPr>
            <a:r>
              <a:rPr lang="nl-BE" sz="2200" i="1" dirty="0"/>
              <a:t>3° het recht op een behoorlijke huisvesting;</a:t>
            </a:r>
          </a:p>
          <a:p>
            <a:pPr marL="0" indent="0">
              <a:buNone/>
            </a:pPr>
            <a:r>
              <a:rPr lang="nl-BE" sz="2200" i="1" dirty="0"/>
              <a:t>4° het recht op de bescherming van een gezond leefmilieu;</a:t>
            </a:r>
          </a:p>
          <a:p>
            <a:pPr marL="0" indent="0">
              <a:buNone/>
            </a:pPr>
            <a:r>
              <a:rPr lang="nl-BE" sz="2200" i="1" dirty="0"/>
              <a:t>5° het recht op culturele en maatschappelijke ontplooiing;</a:t>
            </a:r>
          </a:p>
          <a:p>
            <a:pPr marL="0" indent="0">
              <a:buNone/>
            </a:pPr>
            <a:r>
              <a:rPr lang="nl-BE" sz="2200" i="1" dirty="0"/>
              <a:t>6° het recht op gezinsbijslagen.</a:t>
            </a:r>
            <a:endParaRPr lang="en-GB" sz="2200" dirty="0"/>
          </a:p>
        </p:txBody>
      </p:sp>
    </p:spTree>
    <p:extLst>
      <p:ext uri="{BB962C8B-B14F-4D97-AF65-F5344CB8AC3E}">
        <p14:creationId xmlns:p14="http://schemas.microsoft.com/office/powerpoint/2010/main" val="17411080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Assignment</a:t>
            </a:r>
            <a:endParaRPr lang="en-GB" dirty="0"/>
          </a:p>
        </p:txBody>
      </p:sp>
      <p:sp>
        <p:nvSpPr>
          <p:cNvPr id="3" name="Content Placeholder 2"/>
          <p:cNvSpPr>
            <a:spLocks noGrp="1"/>
          </p:cNvSpPr>
          <p:nvPr>
            <p:ph idx="1"/>
          </p:nvPr>
        </p:nvSpPr>
        <p:spPr/>
        <p:txBody>
          <a:bodyPr/>
          <a:lstStyle/>
          <a:p>
            <a:r>
              <a:rPr lang="en-GB" dirty="0" smtClean="0"/>
              <a:t>Read:</a:t>
            </a:r>
          </a:p>
          <a:p>
            <a:pPr lvl="1"/>
            <a:r>
              <a:rPr lang="en-GB" dirty="0" smtClean="0"/>
              <a:t>Universal Declaration of Human Rights</a:t>
            </a:r>
          </a:p>
          <a:p>
            <a:pPr lvl="1"/>
            <a:endParaRPr lang="en-GB" dirty="0" smtClean="0"/>
          </a:p>
          <a:p>
            <a:pPr lvl="1"/>
            <a:r>
              <a:rPr lang="en-GB" dirty="0"/>
              <a:t>Charter of Fundamental Rights of the European Union</a:t>
            </a:r>
            <a:endParaRPr lang="en-GB" dirty="0" smtClean="0"/>
          </a:p>
          <a:p>
            <a:pPr lvl="1"/>
            <a:endParaRPr lang="en-GB" dirty="0" smtClean="0"/>
          </a:p>
          <a:p>
            <a:pPr lvl="1"/>
            <a:r>
              <a:rPr lang="en-GB" dirty="0" smtClean="0"/>
              <a:t>Belgian constitution (in particular ‘Title I, Title 1bis &amp; Title II)</a:t>
            </a:r>
            <a:endParaRPr lang="en-GB" dirty="0"/>
          </a:p>
        </p:txBody>
      </p:sp>
    </p:spTree>
    <p:extLst>
      <p:ext uri="{BB962C8B-B14F-4D97-AF65-F5344CB8AC3E}">
        <p14:creationId xmlns:p14="http://schemas.microsoft.com/office/powerpoint/2010/main" val="1644337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Objectives of the welfare state</a:t>
            </a:r>
            <a:br>
              <a:rPr lang="en-GB" dirty="0" smtClean="0"/>
            </a:br>
            <a:r>
              <a:rPr lang="en-GB" dirty="0" smtClean="0"/>
              <a:t>Nicholas Barr (2012)</a:t>
            </a:r>
            <a:endParaRPr lang="en-GB" dirty="0"/>
          </a:p>
        </p:txBody>
      </p:sp>
      <p:sp>
        <p:nvSpPr>
          <p:cNvPr id="3" name="Content Placeholder 2"/>
          <p:cNvSpPr>
            <a:spLocks noGrp="1"/>
          </p:cNvSpPr>
          <p:nvPr>
            <p:ph idx="1"/>
          </p:nvPr>
        </p:nvSpPr>
        <p:spPr/>
        <p:txBody>
          <a:bodyPr/>
          <a:lstStyle/>
          <a:p>
            <a:r>
              <a:rPr lang="en-GB" dirty="0" smtClean="0"/>
              <a:t>Efficiency</a:t>
            </a:r>
          </a:p>
          <a:p>
            <a:endParaRPr lang="en-GB" dirty="0" smtClean="0"/>
          </a:p>
          <a:p>
            <a:r>
              <a:rPr lang="en-GB" dirty="0" smtClean="0"/>
              <a:t>Equity</a:t>
            </a:r>
          </a:p>
          <a:p>
            <a:endParaRPr lang="en-GB" dirty="0" smtClean="0"/>
          </a:p>
          <a:p>
            <a:r>
              <a:rPr lang="en-GB" dirty="0" smtClean="0"/>
              <a:t>Administrative feasibility</a:t>
            </a:r>
          </a:p>
          <a:p>
            <a:endParaRPr lang="en-GB" dirty="0"/>
          </a:p>
        </p:txBody>
      </p:sp>
    </p:spTree>
    <p:extLst>
      <p:ext uri="{BB962C8B-B14F-4D97-AF65-F5344CB8AC3E}">
        <p14:creationId xmlns:p14="http://schemas.microsoft.com/office/powerpoint/2010/main" val="7306222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Objectives of the welfare state</a:t>
            </a:r>
            <a:br>
              <a:rPr lang="en-GB" dirty="0"/>
            </a:br>
            <a:r>
              <a:rPr lang="en-GB" dirty="0"/>
              <a:t>Nicholas Barr (2012)</a:t>
            </a:r>
          </a:p>
        </p:txBody>
      </p:sp>
      <p:sp>
        <p:nvSpPr>
          <p:cNvPr id="3" name="Content Placeholder 2"/>
          <p:cNvSpPr>
            <a:spLocks noGrp="1"/>
          </p:cNvSpPr>
          <p:nvPr>
            <p:ph idx="1"/>
          </p:nvPr>
        </p:nvSpPr>
        <p:spPr/>
        <p:txBody>
          <a:bodyPr>
            <a:normAutofit fontScale="92500" lnSpcReduction="20000"/>
          </a:bodyPr>
          <a:lstStyle/>
          <a:p>
            <a:pPr marL="0" indent="0">
              <a:buNone/>
            </a:pPr>
            <a:r>
              <a:rPr lang="en-GB" sz="2600" dirty="0" smtClean="0"/>
              <a:t>Efficiency:</a:t>
            </a:r>
          </a:p>
          <a:p>
            <a:pPr>
              <a:spcBef>
                <a:spcPts val="1200"/>
              </a:spcBef>
              <a:spcAft>
                <a:spcPts val="600"/>
              </a:spcAft>
            </a:pPr>
            <a:endParaRPr lang="en-GB" sz="2600" dirty="0" smtClean="0"/>
          </a:p>
          <a:p>
            <a:pPr>
              <a:spcBef>
                <a:spcPts val="1200"/>
              </a:spcBef>
              <a:spcAft>
                <a:spcPts val="600"/>
              </a:spcAft>
            </a:pPr>
            <a:r>
              <a:rPr lang="en-GB" sz="2600" dirty="0" smtClean="0"/>
              <a:t>Macro-efficiency</a:t>
            </a:r>
          </a:p>
          <a:p>
            <a:pPr>
              <a:spcBef>
                <a:spcPts val="1200"/>
              </a:spcBef>
              <a:spcAft>
                <a:spcPts val="600"/>
              </a:spcAft>
            </a:pPr>
            <a:r>
              <a:rPr lang="en-GB" sz="2600" dirty="0" smtClean="0"/>
              <a:t>Micro-efficiency</a:t>
            </a:r>
          </a:p>
          <a:p>
            <a:pPr>
              <a:spcBef>
                <a:spcPts val="1200"/>
              </a:spcBef>
              <a:spcAft>
                <a:spcPts val="600"/>
              </a:spcAft>
            </a:pPr>
            <a:r>
              <a:rPr lang="en-GB" sz="2600" dirty="0" smtClean="0"/>
              <a:t>Consumption-smoothing (piggy-bank)</a:t>
            </a:r>
          </a:p>
          <a:p>
            <a:pPr>
              <a:spcBef>
                <a:spcPts val="1200"/>
              </a:spcBef>
              <a:spcAft>
                <a:spcPts val="600"/>
              </a:spcAft>
            </a:pPr>
            <a:r>
              <a:rPr lang="en-GB" sz="2600" dirty="0" smtClean="0"/>
              <a:t>Risk sharing (piggy-bank)</a:t>
            </a:r>
          </a:p>
          <a:p>
            <a:pPr>
              <a:spcBef>
                <a:spcPts val="1200"/>
              </a:spcBef>
              <a:spcAft>
                <a:spcPts val="600"/>
              </a:spcAft>
            </a:pPr>
            <a:r>
              <a:rPr lang="en-GB" sz="2600" dirty="0" smtClean="0"/>
              <a:t>Incentives</a:t>
            </a:r>
          </a:p>
          <a:p>
            <a:pPr marL="0" indent="0">
              <a:spcBef>
                <a:spcPts val="1200"/>
              </a:spcBef>
              <a:spcAft>
                <a:spcPts val="600"/>
              </a:spcAft>
              <a:buNone/>
            </a:pPr>
            <a:endParaRPr lang="en-GB" sz="2600" dirty="0" smtClean="0"/>
          </a:p>
          <a:p>
            <a:pPr marL="0" indent="0">
              <a:spcBef>
                <a:spcPts val="1200"/>
              </a:spcBef>
              <a:spcAft>
                <a:spcPts val="600"/>
              </a:spcAft>
              <a:buNone/>
            </a:pPr>
            <a:r>
              <a:rPr lang="en-GB" sz="2600" dirty="0" err="1" smtClean="0"/>
              <a:t>Allocative</a:t>
            </a:r>
            <a:r>
              <a:rPr lang="en-GB" sz="2600" dirty="0" smtClean="0"/>
              <a:t> / external efficiency (quantity, quality and mix)</a:t>
            </a:r>
            <a:endParaRPr lang="en-GB" sz="2600" dirty="0"/>
          </a:p>
        </p:txBody>
      </p:sp>
    </p:spTree>
    <p:extLst>
      <p:ext uri="{BB962C8B-B14F-4D97-AF65-F5344CB8AC3E}">
        <p14:creationId xmlns:p14="http://schemas.microsoft.com/office/powerpoint/2010/main" val="1224921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Objectives of the welfare state</a:t>
            </a:r>
            <a:br>
              <a:rPr lang="en-GB" dirty="0"/>
            </a:br>
            <a:r>
              <a:rPr lang="en-GB" dirty="0"/>
              <a:t>Nicholas Barr (2012)</a:t>
            </a:r>
          </a:p>
        </p:txBody>
      </p:sp>
      <p:sp>
        <p:nvSpPr>
          <p:cNvPr id="3" name="Content Placeholder 2"/>
          <p:cNvSpPr>
            <a:spLocks noGrp="1"/>
          </p:cNvSpPr>
          <p:nvPr>
            <p:ph idx="1"/>
          </p:nvPr>
        </p:nvSpPr>
        <p:spPr/>
        <p:txBody>
          <a:bodyPr>
            <a:normAutofit fontScale="92500" lnSpcReduction="20000"/>
          </a:bodyPr>
          <a:lstStyle/>
          <a:p>
            <a:pPr marL="0" indent="0">
              <a:buNone/>
            </a:pPr>
            <a:r>
              <a:rPr lang="en-GB" sz="2600" dirty="0" smtClean="0"/>
              <a:t>Equity:</a:t>
            </a:r>
          </a:p>
          <a:p>
            <a:pPr>
              <a:spcBef>
                <a:spcPts val="1200"/>
              </a:spcBef>
              <a:spcAft>
                <a:spcPts val="600"/>
              </a:spcAft>
            </a:pPr>
            <a:endParaRPr lang="en-GB" sz="2600" dirty="0" smtClean="0"/>
          </a:p>
          <a:p>
            <a:pPr>
              <a:spcBef>
                <a:spcPts val="1200"/>
              </a:spcBef>
              <a:spcAft>
                <a:spcPts val="600"/>
              </a:spcAft>
            </a:pPr>
            <a:r>
              <a:rPr lang="en-GB" sz="2600" dirty="0" smtClean="0"/>
              <a:t>Relieving poverty (Robin Hood function)</a:t>
            </a:r>
          </a:p>
          <a:p>
            <a:pPr>
              <a:spcBef>
                <a:spcPts val="1200"/>
              </a:spcBef>
              <a:spcAft>
                <a:spcPts val="600"/>
              </a:spcAft>
            </a:pPr>
            <a:r>
              <a:rPr lang="en-GB" sz="2600" dirty="0" smtClean="0"/>
              <a:t>Reducing inequality</a:t>
            </a:r>
          </a:p>
          <a:p>
            <a:pPr lvl="1">
              <a:spcBef>
                <a:spcPts val="1200"/>
              </a:spcBef>
              <a:spcAft>
                <a:spcPts val="600"/>
              </a:spcAft>
            </a:pPr>
            <a:r>
              <a:rPr lang="en-GB" sz="2200" dirty="0" smtClean="0"/>
              <a:t>Vertical equity</a:t>
            </a:r>
          </a:p>
          <a:p>
            <a:pPr lvl="1">
              <a:spcBef>
                <a:spcPts val="1200"/>
              </a:spcBef>
              <a:spcAft>
                <a:spcPts val="600"/>
              </a:spcAft>
            </a:pPr>
            <a:r>
              <a:rPr lang="en-GB" sz="2200" dirty="0" smtClean="0"/>
              <a:t>Horizontal equity</a:t>
            </a:r>
          </a:p>
          <a:p>
            <a:pPr>
              <a:spcBef>
                <a:spcPts val="1200"/>
              </a:spcBef>
              <a:spcAft>
                <a:spcPts val="600"/>
              </a:spcAft>
            </a:pPr>
            <a:r>
              <a:rPr lang="en-GB" sz="2600" dirty="0" smtClean="0"/>
              <a:t>Addressing social exclusion</a:t>
            </a:r>
          </a:p>
          <a:p>
            <a:pPr>
              <a:spcBef>
                <a:spcPts val="1200"/>
              </a:spcBef>
              <a:spcAft>
                <a:spcPts val="600"/>
              </a:spcAft>
            </a:pPr>
            <a:r>
              <a:rPr lang="en-GB" sz="2600" dirty="0" smtClean="0"/>
              <a:t>Social solidarity</a:t>
            </a:r>
          </a:p>
          <a:p>
            <a:pPr>
              <a:spcBef>
                <a:spcPts val="1200"/>
              </a:spcBef>
              <a:spcAft>
                <a:spcPts val="600"/>
              </a:spcAft>
            </a:pPr>
            <a:r>
              <a:rPr lang="en-GB" sz="2600" dirty="0" smtClean="0"/>
              <a:t>Dignity (and stigma)</a:t>
            </a:r>
          </a:p>
        </p:txBody>
      </p:sp>
    </p:spTree>
    <p:extLst>
      <p:ext uri="{BB962C8B-B14F-4D97-AF65-F5344CB8AC3E}">
        <p14:creationId xmlns:p14="http://schemas.microsoft.com/office/powerpoint/2010/main" val="3020121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Objectives of the welfare state</a:t>
            </a:r>
            <a:br>
              <a:rPr lang="en-GB" dirty="0"/>
            </a:br>
            <a:r>
              <a:rPr lang="en-GB" dirty="0"/>
              <a:t>Nicholas Barr (2012)</a:t>
            </a:r>
          </a:p>
        </p:txBody>
      </p:sp>
      <p:sp>
        <p:nvSpPr>
          <p:cNvPr id="3" name="Content Placeholder 2"/>
          <p:cNvSpPr>
            <a:spLocks noGrp="1"/>
          </p:cNvSpPr>
          <p:nvPr>
            <p:ph idx="1"/>
          </p:nvPr>
        </p:nvSpPr>
        <p:spPr/>
        <p:txBody>
          <a:bodyPr>
            <a:normAutofit/>
          </a:bodyPr>
          <a:lstStyle/>
          <a:p>
            <a:pPr marL="0" indent="0">
              <a:buNone/>
            </a:pPr>
            <a:r>
              <a:rPr lang="en-GB" sz="2600" dirty="0" smtClean="0"/>
              <a:t>Administrative feasibility</a:t>
            </a:r>
          </a:p>
          <a:p>
            <a:pPr marL="0" indent="0">
              <a:buNone/>
            </a:pPr>
            <a:endParaRPr lang="en-GB" sz="2600" dirty="0"/>
          </a:p>
          <a:p>
            <a:r>
              <a:rPr lang="en-GB" sz="2600" dirty="0" smtClean="0"/>
              <a:t>Intelligibility</a:t>
            </a:r>
          </a:p>
          <a:p>
            <a:endParaRPr lang="en-GB" sz="2600" dirty="0"/>
          </a:p>
          <a:p>
            <a:r>
              <a:rPr lang="en-GB" sz="2600" dirty="0" smtClean="0"/>
              <a:t>Absence of abuse</a:t>
            </a:r>
          </a:p>
        </p:txBody>
      </p:sp>
    </p:spTree>
    <p:extLst>
      <p:ext uri="{BB962C8B-B14F-4D97-AF65-F5344CB8AC3E}">
        <p14:creationId xmlns:p14="http://schemas.microsoft.com/office/powerpoint/2010/main" val="42612871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Objectives of the welfare state</a:t>
            </a:r>
            <a:br>
              <a:rPr lang="en-GB" dirty="0"/>
            </a:br>
            <a:r>
              <a:rPr lang="en-GB" dirty="0"/>
              <a:t>Nicholas Barr (2012)</a:t>
            </a:r>
          </a:p>
        </p:txBody>
      </p:sp>
      <p:sp>
        <p:nvSpPr>
          <p:cNvPr id="3" name="Content Placeholder 2"/>
          <p:cNvSpPr>
            <a:spLocks noGrp="1"/>
          </p:cNvSpPr>
          <p:nvPr>
            <p:ph idx="1"/>
          </p:nvPr>
        </p:nvSpPr>
        <p:spPr/>
        <p:txBody>
          <a:bodyPr>
            <a:normAutofit/>
          </a:bodyPr>
          <a:lstStyle/>
          <a:p>
            <a:pPr marL="0" indent="0">
              <a:buNone/>
            </a:pPr>
            <a:endParaRPr lang="en-GB" sz="2600" dirty="0" smtClean="0"/>
          </a:p>
          <a:p>
            <a:pPr marL="0" indent="0">
              <a:buNone/>
            </a:pPr>
            <a:endParaRPr lang="en-GB" sz="2600" dirty="0"/>
          </a:p>
          <a:p>
            <a:pPr marL="0" indent="0">
              <a:buNone/>
            </a:pPr>
            <a:endParaRPr lang="en-GB" sz="2600" dirty="0"/>
          </a:p>
          <a:p>
            <a:pPr marL="0" indent="0">
              <a:buNone/>
            </a:pPr>
            <a:r>
              <a:rPr lang="en-GB" sz="2600" dirty="0" smtClean="0"/>
              <a:t>Discuss: Once objectives are set, decision on instruments should be a technical matter</a:t>
            </a:r>
          </a:p>
        </p:txBody>
      </p:sp>
    </p:spTree>
    <p:extLst>
      <p:ext uri="{BB962C8B-B14F-4D97-AF65-F5344CB8AC3E}">
        <p14:creationId xmlns:p14="http://schemas.microsoft.com/office/powerpoint/2010/main" val="1306712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 2: Public Policy and objectives</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r>
              <a:rPr lang="en-GB" dirty="0" smtClean="0"/>
              <a:t>Objectives should guide action</a:t>
            </a:r>
          </a:p>
          <a:p>
            <a:endParaRPr lang="en-GB" dirty="0"/>
          </a:p>
          <a:p>
            <a:r>
              <a:rPr lang="en-GB" dirty="0" smtClean="0"/>
              <a:t>Problematic ends (Rein, 2006):</a:t>
            </a:r>
          </a:p>
          <a:p>
            <a:pPr lvl="1"/>
            <a:r>
              <a:rPr lang="en-GB" dirty="0" smtClean="0"/>
              <a:t>Conflicting aims</a:t>
            </a:r>
          </a:p>
          <a:p>
            <a:pPr lvl="1"/>
            <a:r>
              <a:rPr lang="en-GB" dirty="0" smtClean="0"/>
              <a:t>Ambiguity and vagueness</a:t>
            </a:r>
          </a:p>
          <a:p>
            <a:pPr lvl="1"/>
            <a:r>
              <a:rPr lang="en-GB" dirty="0" smtClean="0"/>
              <a:t>Abstract ends</a:t>
            </a:r>
          </a:p>
          <a:p>
            <a:pPr lvl="1"/>
            <a:r>
              <a:rPr lang="en-GB" dirty="0" smtClean="0"/>
              <a:t>Unwanted precarious ends</a:t>
            </a:r>
          </a:p>
          <a:p>
            <a:pPr lvl="1"/>
            <a:r>
              <a:rPr lang="en-GB" dirty="0" smtClean="0"/>
              <a:t>Unattainable ends</a:t>
            </a:r>
          </a:p>
          <a:p>
            <a:pPr lvl="1"/>
            <a:r>
              <a:rPr lang="en-GB" dirty="0" smtClean="0"/>
              <a:t>Missing ends</a:t>
            </a:r>
          </a:p>
        </p:txBody>
      </p:sp>
    </p:spTree>
    <p:extLst>
      <p:ext uri="{BB962C8B-B14F-4D97-AF65-F5344CB8AC3E}">
        <p14:creationId xmlns:p14="http://schemas.microsoft.com/office/powerpoint/2010/main" val="11997698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Crucial questions</a:t>
            </a:r>
            <a:endParaRPr lang="en-GB" dirty="0"/>
          </a:p>
        </p:txBody>
      </p:sp>
      <p:sp>
        <p:nvSpPr>
          <p:cNvPr id="3" name="Content Placeholder 2"/>
          <p:cNvSpPr>
            <a:spLocks noGrp="1"/>
          </p:cNvSpPr>
          <p:nvPr>
            <p:ph idx="1"/>
          </p:nvPr>
        </p:nvSpPr>
        <p:spPr/>
        <p:txBody>
          <a:bodyPr/>
          <a:lstStyle/>
          <a:p>
            <a:r>
              <a:rPr lang="en-GB" dirty="0" smtClean="0"/>
              <a:t>What is the </a:t>
            </a:r>
            <a:r>
              <a:rPr lang="en-GB" dirty="0" smtClean="0"/>
              <a:t>public </a:t>
            </a:r>
            <a:r>
              <a:rPr lang="en-GB" dirty="0" smtClean="0"/>
              <a:t>good / ‘public interest’? [</a:t>
            </a:r>
            <a:r>
              <a:rPr lang="en-GB" dirty="0" smtClean="0">
                <a:hlinkClick r:id="rId2"/>
              </a:rPr>
              <a:t>Bart DW</a:t>
            </a:r>
            <a:r>
              <a:rPr lang="en-GB" dirty="0" smtClean="0"/>
              <a:t> </a:t>
            </a:r>
            <a:r>
              <a:rPr lang="en-GB" sz="1500" dirty="0" smtClean="0"/>
              <a:t>02:30</a:t>
            </a:r>
            <a:r>
              <a:rPr lang="en-GB" dirty="0" smtClean="0"/>
              <a:t>]</a:t>
            </a:r>
          </a:p>
          <a:p>
            <a:pPr lvl="1"/>
            <a:r>
              <a:rPr lang="en-GB" dirty="0" smtClean="0"/>
              <a:t>Who is taken into account (voters, current generation, future, …?)</a:t>
            </a:r>
          </a:p>
          <a:p>
            <a:pPr lvl="1"/>
            <a:r>
              <a:rPr lang="en-GB" dirty="0" smtClean="0"/>
              <a:t>Which interests are taken on board?</a:t>
            </a:r>
          </a:p>
          <a:p>
            <a:pPr lvl="1"/>
            <a:r>
              <a:rPr lang="en-GB" dirty="0" smtClean="0"/>
              <a:t>What is the time horizon?</a:t>
            </a:r>
          </a:p>
          <a:p>
            <a:endParaRPr lang="en-GB" dirty="0"/>
          </a:p>
          <a:p>
            <a:r>
              <a:rPr lang="en-GB" dirty="0" smtClean="0"/>
              <a:t>Who gains, who loses?</a:t>
            </a:r>
          </a:p>
          <a:p>
            <a:endParaRPr lang="en-GB" dirty="0"/>
          </a:p>
          <a:p>
            <a:endParaRPr lang="en-GB" dirty="0"/>
          </a:p>
        </p:txBody>
      </p:sp>
    </p:spTree>
    <p:extLst>
      <p:ext uri="{BB962C8B-B14F-4D97-AF65-F5344CB8AC3E}">
        <p14:creationId xmlns:p14="http://schemas.microsoft.com/office/powerpoint/2010/main" val="42507477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Public Policy: definition</a:t>
            </a:r>
            <a:endParaRPr lang="en-GB" dirty="0"/>
          </a:p>
        </p:txBody>
      </p:sp>
      <p:sp>
        <p:nvSpPr>
          <p:cNvPr id="4" name="TextBox 3"/>
          <p:cNvSpPr txBox="1"/>
          <p:nvPr/>
        </p:nvSpPr>
        <p:spPr>
          <a:xfrm>
            <a:off x="0" y="0"/>
            <a:ext cx="9144000" cy="6986528"/>
          </a:xfrm>
          <a:prstGeom prst="rect">
            <a:avLst/>
          </a:prstGeom>
          <a:solidFill>
            <a:schemeClr val="accent1"/>
          </a:solidFill>
          <a:ln w="53975">
            <a:solidFill>
              <a:schemeClr val="bg1"/>
            </a:solidFill>
          </a:ln>
        </p:spPr>
        <p:txBody>
          <a:bodyPr wrap="square" rtlCol="0">
            <a:spAutoFit/>
          </a:bodyPr>
          <a:lstStyle/>
          <a:p>
            <a:pPr algn="ctr"/>
            <a:endParaRPr lang="en-GB" sz="3200" b="1" dirty="0" smtClean="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smtClean="0"/>
          </a:p>
          <a:p>
            <a:pPr algn="ctr"/>
            <a:r>
              <a:rPr lang="en-GB" sz="3200" b="1" dirty="0" smtClean="0"/>
              <a:t>Who gains, who loses?</a:t>
            </a:r>
          </a:p>
          <a:p>
            <a:pPr algn="ctr"/>
            <a:endParaRPr lang="en-GB" sz="3200" b="1" dirty="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a:p>
          <a:p>
            <a:pPr algn="ctr"/>
            <a:endParaRPr lang="en-GB" sz="3200" b="1" dirty="0"/>
          </a:p>
        </p:txBody>
      </p:sp>
    </p:spTree>
    <p:extLst>
      <p:ext uri="{BB962C8B-B14F-4D97-AF65-F5344CB8AC3E}">
        <p14:creationId xmlns:p14="http://schemas.microsoft.com/office/powerpoint/2010/main" val="39864330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Crucial questions</a:t>
            </a:r>
            <a:endParaRPr lang="en-GB" dirty="0"/>
          </a:p>
        </p:txBody>
      </p:sp>
      <p:sp>
        <p:nvSpPr>
          <p:cNvPr id="3" name="Content Placeholder 2"/>
          <p:cNvSpPr>
            <a:spLocks noGrp="1"/>
          </p:cNvSpPr>
          <p:nvPr>
            <p:ph idx="1"/>
          </p:nvPr>
        </p:nvSpPr>
        <p:spPr/>
        <p:txBody>
          <a:bodyPr>
            <a:normAutofit/>
          </a:bodyPr>
          <a:lstStyle/>
          <a:p>
            <a:r>
              <a:rPr lang="en-GB" dirty="0" smtClean="0"/>
              <a:t>What is the </a:t>
            </a:r>
            <a:r>
              <a:rPr lang="en-GB" dirty="0" smtClean="0"/>
              <a:t>public </a:t>
            </a:r>
            <a:r>
              <a:rPr lang="en-GB" dirty="0" smtClean="0"/>
              <a:t>good?</a:t>
            </a:r>
          </a:p>
          <a:p>
            <a:r>
              <a:rPr lang="en-GB" dirty="0" smtClean="0"/>
              <a:t>Who gains, who loses?</a:t>
            </a:r>
          </a:p>
          <a:p>
            <a:endParaRPr lang="en-GB" dirty="0"/>
          </a:p>
          <a:p>
            <a:r>
              <a:rPr lang="en-GB" dirty="0" smtClean="0"/>
              <a:t>What is the purpose / objective?</a:t>
            </a:r>
          </a:p>
          <a:p>
            <a:pPr lvl="1"/>
            <a:r>
              <a:rPr lang="en-GB" dirty="0" smtClean="0"/>
              <a:t>The direct purpose</a:t>
            </a:r>
          </a:p>
          <a:p>
            <a:pPr lvl="1"/>
            <a:r>
              <a:rPr lang="en-GB" dirty="0" smtClean="0"/>
              <a:t>The underlying purpose</a:t>
            </a:r>
          </a:p>
          <a:p>
            <a:pPr lvl="1"/>
            <a:r>
              <a:rPr lang="en-GB" dirty="0" smtClean="0"/>
              <a:t>The ultimate purpose</a:t>
            </a:r>
          </a:p>
          <a:p>
            <a:pPr lvl="1"/>
            <a:r>
              <a:rPr lang="en-GB" dirty="0" smtClean="0"/>
              <a:t>How does the current measure relate to this?</a:t>
            </a:r>
          </a:p>
          <a:p>
            <a:endParaRPr lang="en-GB" dirty="0"/>
          </a:p>
          <a:p>
            <a:endParaRPr lang="en-GB" dirty="0"/>
          </a:p>
        </p:txBody>
      </p:sp>
    </p:spTree>
    <p:extLst>
      <p:ext uri="{BB962C8B-B14F-4D97-AF65-F5344CB8AC3E}">
        <p14:creationId xmlns:p14="http://schemas.microsoft.com/office/powerpoint/2010/main" val="346897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Public Policy: definition</a:t>
            </a:r>
            <a:endParaRPr lang="en-GB" dirty="0"/>
          </a:p>
        </p:txBody>
      </p:sp>
      <p:sp>
        <p:nvSpPr>
          <p:cNvPr id="4" name="TextBox 3"/>
          <p:cNvSpPr txBox="1"/>
          <p:nvPr/>
        </p:nvSpPr>
        <p:spPr>
          <a:xfrm>
            <a:off x="0" y="0"/>
            <a:ext cx="9144000" cy="6986528"/>
          </a:xfrm>
          <a:prstGeom prst="rect">
            <a:avLst/>
          </a:prstGeom>
          <a:solidFill>
            <a:schemeClr val="accent1"/>
          </a:solidFill>
          <a:ln w="53975">
            <a:solidFill>
              <a:schemeClr val="bg1"/>
            </a:solidFill>
          </a:ln>
        </p:spPr>
        <p:txBody>
          <a:bodyPr wrap="square" rtlCol="0">
            <a:spAutoFit/>
          </a:bodyPr>
          <a:lstStyle/>
          <a:p>
            <a:pPr algn="ctr"/>
            <a:endParaRPr lang="en-GB" sz="3200" b="1" dirty="0" smtClean="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smtClean="0"/>
          </a:p>
          <a:p>
            <a:pPr algn="ctr"/>
            <a:r>
              <a:rPr lang="en-GB" sz="3200" b="1" dirty="0" smtClean="0"/>
              <a:t>Why? What for?</a:t>
            </a:r>
            <a:endParaRPr lang="en-GB" sz="3200" b="1" dirty="0" smtClean="0"/>
          </a:p>
          <a:p>
            <a:pPr algn="ctr"/>
            <a:endParaRPr lang="en-GB" sz="3200" b="1" dirty="0"/>
          </a:p>
          <a:p>
            <a:pPr algn="ctr"/>
            <a:endParaRPr lang="en-GB" sz="3200" b="1" dirty="0" smtClean="0"/>
          </a:p>
          <a:p>
            <a:pPr algn="ctr"/>
            <a:endParaRPr lang="en-GB" sz="3200" b="1" dirty="0"/>
          </a:p>
          <a:p>
            <a:pPr algn="ctr"/>
            <a:endParaRPr lang="en-GB" sz="3200" b="1" dirty="0" smtClean="0"/>
          </a:p>
          <a:p>
            <a:pPr algn="ctr"/>
            <a:endParaRPr lang="en-GB" sz="3200" b="1" dirty="0" smtClean="0"/>
          </a:p>
          <a:p>
            <a:pPr algn="ctr"/>
            <a:endParaRPr lang="en-GB" sz="3200" b="1" dirty="0"/>
          </a:p>
          <a:p>
            <a:pPr algn="ctr"/>
            <a:endParaRPr lang="en-GB" sz="3200" b="1" dirty="0"/>
          </a:p>
        </p:txBody>
      </p:sp>
    </p:spTree>
    <p:extLst>
      <p:ext uri="{BB962C8B-B14F-4D97-AF65-F5344CB8AC3E}">
        <p14:creationId xmlns:p14="http://schemas.microsoft.com/office/powerpoint/2010/main" val="318105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4">
                                            <p:txEl>
                                              <p:pRg st="6" end="6"/>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Part 3: </a:t>
            </a:r>
            <a:r>
              <a:rPr lang="en-GB" dirty="0" smtClean="0"/>
              <a:t>Trade-offs</a:t>
            </a:r>
            <a:endParaRPr lang="en-GB" dirty="0"/>
          </a:p>
        </p:txBody>
      </p:sp>
      <p:sp>
        <p:nvSpPr>
          <p:cNvPr id="3" name="Content Placeholder 2"/>
          <p:cNvSpPr>
            <a:spLocks noGrp="1"/>
          </p:cNvSpPr>
          <p:nvPr>
            <p:ph idx="1"/>
          </p:nvPr>
        </p:nvSpPr>
        <p:spPr/>
        <p:txBody>
          <a:bodyPr>
            <a:normAutofit lnSpcReduction="10000"/>
          </a:bodyPr>
          <a:lstStyle/>
          <a:p>
            <a:r>
              <a:rPr lang="en-GB" dirty="0" smtClean="0"/>
              <a:t>Different values and objectives may not be fully compatible</a:t>
            </a:r>
          </a:p>
          <a:p>
            <a:endParaRPr lang="en-GB" dirty="0" smtClean="0"/>
          </a:p>
          <a:p>
            <a:r>
              <a:rPr lang="en-GB" dirty="0" smtClean="0"/>
              <a:t>[Three approaches for coping with value conflicts (Rein, 2006):</a:t>
            </a:r>
          </a:p>
          <a:p>
            <a:pPr lvl="1"/>
            <a:r>
              <a:rPr lang="en-GB" dirty="0" smtClean="0"/>
              <a:t>Casuistry (precedents)</a:t>
            </a:r>
          </a:p>
          <a:p>
            <a:pPr lvl="1"/>
            <a:r>
              <a:rPr lang="en-GB" dirty="0" smtClean="0"/>
              <a:t>Cycling (alternating between values)</a:t>
            </a:r>
          </a:p>
          <a:p>
            <a:pPr lvl="1"/>
            <a:r>
              <a:rPr lang="en-GB" dirty="0" smtClean="0"/>
              <a:t>Separation (institutional structures for each value)]</a:t>
            </a:r>
            <a:endParaRPr lang="en-GB" dirty="0"/>
          </a:p>
        </p:txBody>
      </p:sp>
    </p:spTree>
    <p:extLst>
      <p:ext uri="{BB962C8B-B14F-4D97-AF65-F5344CB8AC3E}">
        <p14:creationId xmlns:p14="http://schemas.microsoft.com/office/powerpoint/2010/main" val="676577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Potential conflicts between objectives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Efficiency vs. equity (distributional objectives)</a:t>
            </a:r>
          </a:p>
          <a:p>
            <a:endParaRPr lang="en-GB" dirty="0" smtClean="0"/>
          </a:p>
          <a:p>
            <a:r>
              <a:rPr lang="en-GB" dirty="0" smtClean="0"/>
              <a:t>Horizontal equity vs. administrative simplicity</a:t>
            </a:r>
          </a:p>
          <a:p>
            <a:endParaRPr lang="en-GB" dirty="0" smtClean="0"/>
          </a:p>
          <a:p>
            <a:r>
              <a:rPr lang="en-GB" dirty="0" smtClean="0"/>
              <a:t>Consumption smoothing &amp; reciprocity vs. vertical equity &amp; social solidarity</a:t>
            </a:r>
          </a:p>
          <a:p>
            <a:endParaRPr lang="en-GB" dirty="0" smtClean="0"/>
          </a:p>
          <a:p>
            <a:r>
              <a:rPr lang="en-GB" dirty="0" smtClean="0"/>
              <a:t>Vertical equity vs. dignity</a:t>
            </a:r>
          </a:p>
          <a:p>
            <a:endParaRPr lang="en-GB" dirty="0"/>
          </a:p>
          <a:p>
            <a:r>
              <a:rPr lang="en-GB" dirty="0" smtClean="0"/>
              <a:t>Need satisfaction current and future populations (ageing, environmental impact)</a:t>
            </a:r>
            <a:endParaRPr lang="en-GB" dirty="0"/>
          </a:p>
          <a:p>
            <a:endParaRPr lang="en-GB" dirty="0" smtClean="0"/>
          </a:p>
          <a:p>
            <a:pPr marL="0" indent="0">
              <a:buNone/>
            </a:pPr>
            <a:endParaRPr lang="en-GB" dirty="0" smtClean="0"/>
          </a:p>
          <a:p>
            <a:endParaRPr lang="en-GB" dirty="0"/>
          </a:p>
        </p:txBody>
      </p:sp>
    </p:spTree>
    <p:extLst>
      <p:ext uri="{BB962C8B-B14F-4D97-AF65-F5344CB8AC3E}">
        <p14:creationId xmlns:p14="http://schemas.microsoft.com/office/powerpoint/2010/main" val="31893173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‘equity vs. efficiency’ = long-standing debate</a:t>
            </a:r>
          </a:p>
          <a:p>
            <a:endParaRPr lang="en-GB" dirty="0"/>
          </a:p>
          <a:p>
            <a:r>
              <a:rPr lang="en-GB" dirty="0" smtClean="0"/>
              <a:t>Complex argument</a:t>
            </a:r>
          </a:p>
          <a:p>
            <a:endParaRPr lang="en-GB" dirty="0"/>
          </a:p>
          <a:p>
            <a:r>
              <a:rPr lang="en-GB" dirty="0" smtClean="0"/>
              <a:t>Main conclusions: </a:t>
            </a:r>
          </a:p>
          <a:p>
            <a:pPr lvl="1"/>
            <a:r>
              <a:rPr lang="en-GB" dirty="0" smtClean="0"/>
              <a:t>different types of inequality have different effects </a:t>
            </a:r>
          </a:p>
          <a:p>
            <a:pPr lvl="1"/>
            <a:r>
              <a:rPr lang="en-GB" dirty="0" smtClean="0"/>
              <a:t>Especially inequality in the bottom half has a negative effect on growth</a:t>
            </a:r>
          </a:p>
          <a:p>
            <a:pPr lvl="1"/>
            <a:r>
              <a:rPr lang="en-GB" dirty="0" smtClean="0"/>
              <a:t>Redistribution is on average pro-growth</a:t>
            </a:r>
          </a:p>
          <a:p>
            <a:pPr lvl="1"/>
            <a:r>
              <a:rPr lang="en-GB" dirty="0" smtClean="0"/>
              <a:t>but more research and better data are required</a:t>
            </a:r>
            <a:endParaRPr lang="en-GB" dirty="0"/>
          </a:p>
        </p:txBody>
      </p:sp>
    </p:spTree>
    <p:extLst>
      <p:ext uri="{BB962C8B-B14F-4D97-AF65-F5344CB8AC3E}">
        <p14:creationId xmlns:p14="http://schemas.microsoft.com/office/powerpoint/2010/main" val="37861008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Increased attention to inequality, also by OECD and IMF:</a:t>
            </a:r>
          </a:p>
          <a:p>
            <a:endParaRPr lang="en-GB" sz="2200" dirty="0" smtClean="0"/>
          </a:p>
          <a:p>
            <a:r>
              <a:rPr lang="en-GB" sz="2200" dirty="0" err="1" smtClean="0"/>
              <a:t>Ostry</a:t>
            </a:r>
            <a:r>
              <a:rPr lang="en-GB" sz="2200" dirty="0"/>
              <a:t>, J. D., Berg, A., and </a:t>
            </a:r>
            <a:r>
              <a:rPr lang="en-GB" sz="2200" dirty="0" err="1"/>
              <a:t>Tsangarides</a:t>
            </a:r>
            <a:r>
              <a:rPr lang="en-GB" sz="2200" dirty="0"/>
              <a:t>, C. G. (2014), Redistribution, Inequality, and Growth, IMF Staff Discussion Notes No. 14/2, Washington, D.C.: International Monetary Fund, 30p</a:t>
            </a:r>
            <a:r>
              <a:rPr lang="en-GB" sz="2200" dirty="0" smtClean="0"/>
              <a:t>.</a:t>
            </a:r>
          </a:p>
          <a:p>
            <a:endParaRPr lang="en-GB" sz="2200" dirty="0" smtClean="0"/>
          </a:p>
          <a:p>
            <a:r>
              <a:rPr lang="en-GB" sz="2200" dirty="0" err="1" smtClean="0"/>
              <a:t>Cingano</a:t>
            </a:r>
            <a:r>
              <a:rPr lang="en-GB" sz="2200" dirty="0"/>
              <a:t>, F. (2014), Trends in Income Inequality and its Impact on Economic Growth, OECD Social, Employment and Migration Working Papers, No. 163, Paris: OECD, 64p.</a:t>
            </a:r>
          </a:p>
        </p:txBody>
      </p:sp>
    </p:spTree>
    <p:extLst>
      <p:ext uri="{BB962C8B-B14F-4D97-AF65-F5344CB8AC3E}">
        <p14:creationId xmlns:p14="http://schemas.microsoft.com/office/powerpoint/2010/main" val="7512209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a:xfrm>
            <a:off x="457200" y="1600200"/>
            <a:ext cx="6275040" cy="4525963"/>
          </a:xfrm>
        </p:spPr>
        <p:txBody>
          <a:bodyPr>
            <a:normAutofit fontScale="70000" lnSpcReduction="20000"/>
          </a:bodyPr>
          <a:lstStyle/>
          <a:p>
            <a:pPr marL="0" indent="0">
              <a:buNone/>
            </a:pPr>
            <a:r>
              <a:rPr lang="en-GB" dirty="0" smtClean="0"/>
              <a:t>Early point of view: Arthur </a:t>
            </a:r>
            <a:r>
              <a:rPr lang="en-GB" dirty="0" err="1" smtClean="0"/>
              <a:t>Okun</a:t>
            </a:r>
            <a:r>
              <a:rPr lang="en-GB" dirty="0" smtClean="0"/>
              <a:t> ‘leaky bucket’ effect when transferring income from rich to poor:</a:t>
            </a:r>
          </a:p>
          <a:p>
            <a:endParaRPr lang="en-GB" dirty="0" smtClean="0"/>
          </a:p>
          <a:p>
            <a:r>
              <a:rPr lang="en-GB" dirty="0" smtClean="0"/>
              <a:t>Administrative loss + redistribution:</a:t>
            </a:r>
          </a:p>
          <a:p>
            <a:endParaRPr lang="en-GB" dirty="0"/>
          </a:p>
          <a:p>
            <a:r>
              <a:rPr lang="en-GB" dirty="0" smtClean="0"/>
              <a:t>reduces incentives at the bottom (means tests)</a:t>
            </a:r>
          </a:p>
          <a:p>
            <a:endParaRPr lang="en-GB" dirty="0" smtClean="0"/>
          </a:p>
          <a:p>
            <a:r>
              <a:rPr lang="en-GB" dirty="0"/>
              <a:t>r</a:t>
            </a:r>
            <a:r>
              <a:rPr lang="en-GB" dirty="0" smtClean="0"/>
              <a:t>educes incentives at the top (high marginal tax rates) + tax avoidance</a:t>
            </a:r>
          </a:p>
          <a:p>
            <a:endParaRPr lang="en-GB" dirty="0"/>
          </a:p>
          <a:p>
            <a:pPr marL="0" indent="0">
              <a:buNone/>
            </a:pPr>
            <a:endParaRPr lang="en-GB" dirty="0" smtClean="0"/>
          </a:p>
          <a:p>
            <a:pPr marL="0" indent="0">
              <a:buNone/>
            </a:pPr>
            <a:r>
              <a:rPr lang="en-GB" dirty="0" smtClean="0"/>
              <a:t>=&gt; Redistribution is appropriate, but inefficient and may hamper growth</a:t>
            </a:r>
          </a:p>
          <a:p>
            <a:pPr lvl="1"/>
            <a:endParaRPr lang="en-GB" dirty="0"/>
          </a:p>
        </p:txBody>
      </p:sp>
      <p:pic>
        <p:nvPicPr>
          <p:cNvPr id="7170" name="Picture 2" descr="Arthur Melvin Oku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7440" y="1556792"/>
            <a:ext cx="209550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3774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525343"/>
            <a:ext cx="8229600" cy="347119"/>
          </a:xfrm>
        </p:spPr>
        <p:txBody>
          <a:bodyPr>
            <a:normAutofit/>
          </a:bodyPr>
          <a:lstStyle/>
          <a:p>
            <a:pPr algn="r"/>
            <a:r>
              <a:rPr lang="en-GB" sz="1500" dirty="0" smtClean="0"/>
              <a:t>Source: </a:t>
            </a:r>
            <a:r>
              <a:rPr lang="en-GB" sz="1500" dirty="0" err="1" smtClean="0"/>
              <a:t>Cingano</a:t>
            </a:r>
            <a:r>
              <a:rPr lang="en-GB" sz="1500" dirty="0" smtClean="0"/>
              <a:t>, 2014: 10</a:t>
            </a:r>
            <a:endParaRPr lang="en-GB" sz="15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2675"/>
            <a:ext cx="9143999" cy="588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08424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p:txBody>
          <a:bodyPr/>
          <a:lstStyle/>
          <a:p>
            <a:r>
              <a:rPr lang="en-GB" dirty="0" smtClean="0"/>
              <a:t>Mechanisms (</a:t>
            </a:r>
            <a:r>
              <a:rPr lang="en-GB" dirty="0" err="1" smtClean="0"/>
              <a:t>Voitchovsky</a:t>
            </a:r>
            <a:r>
              <a:rPr lang="en-GB" dirty="0" smtClean="0"/>
              <a:t>, 2009):</a:t>
            </a:r>
          </a:p>
          <a:p>
            <a:pPr lvl="1"/>
            <a:endParaRPr lang="en-GB" dirty="0"/>
          </a:p>
          <a:p>
            <a:pPr lvl="1"/>
            <a:r>
              <a:rPr lang="en-GB" dirty="0" smtClean="0"/>
              <a:t>Effects of different behaviour of different income groups</a:t>
            </a:r>
          </a:p>
          <a:p>
            <a:pPr lvl="1"/>
            <a:endParaRPr lang="en-GB" dirty="0"/>
          </a:p>
          <a:p>
            <a:pPr lvl="1"/>
            <a:r>
              <a:rPr lang="en-GB" dirty="0" smtClean="0"/>
              <a:t>Effects of distance between groups on interaction between these groups</a:t>
            </a:r>
          </a:p>
          <a:p>
            <a:pPr lvl="1"/>
            <a:endParaRPr lang="en-GB" dirty="0"/>
          </a:p>
          <a:p>
            <a:pPr lvl="1"/>
            <a:endParaRPr lang="en-GB" dirty="0"/>
          </a:p>
        </p:txBody>
      </p:sp>
    </p:spTree>
    <p:extLst>
      <p:ext uri="{BB962C8B-B14F-4D97-AF65-F5344CB8AC3E}">
        <p14:creationId xmlns:p14="http://schemas.microsoft.com/office/powerpoint/2010/main" val="10969547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pPr marL="0" indent="0">
              <a:buNone/>
            </a:pPr>
            <a:r>
              <a:rPr lang="en-GB" dirty="0" smtClean="0"/>
              <a:t>Effects of specific groups: Poverty</a:t>
            </a:r>
          </a:p>
          <a:p>
            <a:r>
              <a:rPr lang="en-GB" dirty="0" smtClean="0"/>
              <a:t>Credit constraints (poverty trap), and lack of investment in education / human capital</a:t>
            </a:r>
          </a:p>
          <a:p>
            <a:r>
              <a:rPr lang="en-GB" dirty="0" smtClean="0"/>
              <a:t>Low rates of return for effort, lower productivity of the poor</a:t>
            </a:r>
          </a:p>
          <a:p>
            <a:r>
              <a:rPr lang="en-GB" dirty="0" smtClean="0"/>
              <a:t>Property crime: when return from crime is higher than return from legal activities or investment in education</a:t>
            </a:r>
          </a:p>
          <a:p>
            <a:r>
              <a:rPr lang="en-GB" dirty="0" smtClean="0"/>
              <a:t>Fertility (low opportunity cost of children, child’s prospective labour earnings, lack of old-age insurance)</a:t>
            </a:r>
          </a:p>
          <a:p>
            <a:pPr marL="0" indent="0">
              <a:buNone/>
            </a:pPr>
            <a:endParaRPr lang="en-GB" dirty="0" smtClean="0"/>
          </a:p>
          <a:p>
            <a:pPr marL="0" indent="0">
              <a:buNone/>
            </a:pPr>
            <a:r>
              <a:rPr lang="en-GB" dirty="0" smtClean="0"/>
              <a:t>Effects of specific groups: The middle class</a:t>
            </a:r>
          </a:p>
          <a:p>
            <a:r>
              <a:rPr lang="en-GB" dirty="0" smtClean="0"/>
              <a:t>The median voter mechanism, taxation &amp; redistribution (median vs. average income)</a:t>
            </a:r>
          </a:p>
          <a:p>
            <a:r>
              <a:rPr lang="en-GB" dirty="0" smtClean="0"/>
              <a:t>The size of domestic demand for manufactured goods</a:t>
            </a:r>
            <a:endParaRPr lang="en-GB" dirty="0"/>
          </a:p>
        </p:txBody>
      </p:sp>
    </p:spTree>
    <p:extLst>
      <p:ext uri="{BB962C8B-B14F-4D97-AF65-F5344CB8AC3E}">
        <p14:creationId xmlns:p14="http://schemas.microsoft.com/office/powerpoint/2010/main" val="37118443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pPr marL="0" indent="0">
              <a:buNone/>
            </a:pPr>
            <a:r>
              <a:rPr lang="en-GB" dirty="0" smtClean="0"/>
              <a:t>Effects of specific groups: The rich</a:t>
            </a:r>
          </a:p>
          <a:p>
            <a:r>
              <a:rPr lang="en-GB" dirty="0" smtClean="0"/>
              <a:t>Savings and investment</a:t>
            </a:r>
          </a:p>
          <a:p>
            <a:endParaRPr lang="en-GB" dirty="0" smtClean="0"/>
          </a:p>
          <a:p>
            <a:r>
              <a:rPr lang="en-GB" dirty="0" smtClean="0"/>
              <a:t>The trickle-down process</a:t>
            </a:r>
          </a:p>
          <a:p>
            <a:endParaRPr lang="en-GB" dirty="0" smtClean="0"/>
          </a:p>
          <a:p>
            <a:r>
              <a:rPr lang="en-GB" dirty="0" smtClean="0"/>
              <a:t>Lobbying, corruption, and misallocation of resources (rent-seeking of the rich)</a:t>
            </a:r>
          </a:p>
        </p:txBody>
      </p:sp>
    </p:spTree>
    <p:extLst>
      <p:ext uri="{BB962C8B-B14F-4D97-AF65-F5344CB8AC3E}">
        <p14:creationId xmlns:p14="http://schemas.microsoft.com/office/powerpoint/2010/main" val="986040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pPr marL="0" indent="0">
              <a:buNone/>
            </a:pPr>
            <a:r>
              <a:rPr lang="en-GB" dirty="0" smtClean="0"/>
              <a:t>Effects of overall inequality</a:t>
            </a:r>
          </a:p>
          <a:p>
            <a:endParaRPr lang="en-GB" sz="2200" dirty="0" smtClean="0"/>
          </a:p>
          <a:p>
            <a:r>
              <a:rPr lang="en-GB" sz="2200" dirty="0" smtClean="0"/>
              <a:t>Trust and social capital (smooth economy, institutions, investment in health and education)</a:t>
            </a:r>
          </a:p>
          <a:p>
            <a:endParaRPr lang="en-GB" sz="2200" dirty="0" smtClean="0"/>
          </a:p>
          <a:p>
            <a:r>
              <a:rPr lang="en-GB" sz="2200" dirty="0" smtClean="0"/>
              <a:t>Polarisation, unrest, and social conflicts (increase in production costs)</a:t>
            </a:r>
          </a:p>
          <a:p>
            <a:endParaRPr lang="en-GB" sz="2200" dirty="0" smtClean="0"/>
          </a:p>
          <a:p>
            <a:r>
              <a:rPr lang="en-GB" sz="2200" dirty="0" smtClean="0"/>
              <a:t>Macroeconomic volatility (policy coordination failure) and shock management</a:t>
            </a:r>
          </a:p>
          <a:p>
            <a:endParaRPr lang="en-GB" dirty="0" smtClean="0"/>
          </a:p>
          <a:p>
            <a:endParaRPr lang="en-GB" dirty="0" smtClean="0"/>
          </a:p>
        </p:txBody>
      </p:sp>
    </p:spTree>
    <p:extLst>
      <p:ext uri="{BB962C8B-B14F-4D97-AF65-F5344CB8AC3E}">
        <p14:creationId xmlns:p14="http://schemas.microsoft.com/office/powerpoint/2010/main" val="6424952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6296" y="6408930"/>
            <a:ext cx="1820888" cy="422920"/>
          </a:xfrm>
        </p:spPr>
        <p:txBody>
          <a:bodyPr>
            <a:normAutofit fontScale="90000"/>
          </a:bodyPr>
          <a:lstStyle/>
          <a:p>
            <a:pPr algn="r"/>
            <a:r>
              <a:rPr lang="en-GB" sz="1500" dirty="0" smtClean="0"/>
              <a:t>Source: </a:t>
            </a:r>
            <a:r>
              <a:rPr lang="en-GB" sz="1500" dirty="0" err="1" smtClean="0"/>
              <a:t>Ostry</a:t>
            </a:r>
            <a:r>
              <a:rPr lang="en-GB" sz="1500" dirty="0" smtClean="0"/>
              <a:t> et al., 2014: 9</a:t>
            </a:r>
            <a:endParaRPr lang="en-GB" sz="15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3803"/>
            <a:ext cx="7056784" cy="688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480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Preliminary conclusion</a:t>
            </a:r>
            <a:endParaRPr lang="en-GB" dirty="0"/>
          </a:p>
        </p:txBody>
      </p:sp>
      <p:sp>
        <p:nvSpPr>
          <p:cNvPr id="3" name="Content Placeholder 2"/>
          <p:cNvSpPr>
            <a:spLocks noGrp="1"/>
          </p:cNvSpPr>
          <p:nvPr>
            <p:ph idx="1"/>
          </p:nvPr>
        </p:nvSpPr>
        <p:spPr>
          <a:xfrm>
            <a:off x="457200" y="1600200"/>
            <a:ext cx="8229600" cy="5141168"/>
          </a:xfrm>
        </p:spPr>
        <p:txBody>
          <a:bodyPr>
            <a:normAutofit fontScale="85000" lnSpcReduction="20000"/>
          </a:bodyPr>
          <a:lstStyle/>
          <a:p>
            <a:pPr marL="0" indent="0">
              <a:buNone/>
            </a:pPr>
            <a:r>
              <a:rPr lang="en-GB" dirty="0" smtClean="0"/>
              <a:t>OECD study (2014):</a:t>
            </a:r>
          </a:p>
          <a:p>
            <a:pPr lvl="1"/>
            <a:r>
              <a:rPr lang="en-GB" dirty="0" smtClean="0"/>
              <a:t>Inequality has a negative impact on economic growth (over past 30 years in OECD countries)</a:t>
            </a:r>
          </a:p>
          <a:p>
            <a:pPr lvl="1"/>
            <a:endParaRPr lang="en-GB" dirty="0" smtClean="0"/>
          </a:p>
          <a:p>
            <a:pPr lvl="1"/>
            <a:r>
              <a:rPr lang="en-GB" dirty="0" smtClean="0"/>
              <a:t>Impact is in particular result of distance between low incomes and rest of population (not at the top)</a:t>
            </a:r>
          </a:p>
          <a:p>
            <a:pPr lvl="1"/>
            <a:endParaRPr lang="en-GB" dirty="0" smtClean="0"/>
          </a:p>
          <a:p>
            <a:pPr lvl="1"/>
            <a:r>
              <a:rPr lang="en-GB" dirty="0" smtClean="0"/>
              <a:t>Increased inequality depresses skills </a:t>
            </a:r>
            <a:r>
              <a:rPr lang="en-GB" dirty="0"/>
              <a:t>development among individuals with poorer parental education </a:t>
            </a:r>
            <a:r>
              <a:rPr lang="en-GB" dirty="0" smtClean="0"/>
              <a:t>background (not among rich)</a:t>
            </a:r>
          </a:p>
          <a:p>
            <a:pPr lvl="1"/>
            <a:endParaRPr lang="en-GB" dirty="0" smtClean="0"/>
          </a:p>
          <a:p>
            <a:pPr lvl="1"/>
            <a:r>
              <a:rPr lang="en-GB" dirty="0" smtClean="0"/>
              <a:t>It </a:t>
            </a:r>
            <a:r>
              <a:rPr lang="en-GB" dirty="0"/>
              <a:t>follows that policies to reduce income inequalities should not only be pursued to </a:t>
            </a:r>
            <a:r>
              <a:rPr lang="en-GB" dirty="0" smtClean="0"/>
              <a:t>improve social </a:t>
            </a:r>
            <a:r>
              <a:rPr lang="en-GB" dirty="0"/>
              <a:t>outcomes but also to sustain long-term growth</a:t>
            </a:r>
          </a:p>
        </p:txBody>
      </p:sp>
    </p:spTree>
    <p:extLst>
      <p:ext uri="{BB962C8B-B14F-4D97-AF65-F5344CB8AC3E}">
        <p14:creationId xmlns:p14="http://schemas.microsoft.com/office/powerpoint/2010/main" val="21836255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Preliminary conclusion</a:t>
            </a:r>
            <a:endParaRPr lang="en-GB"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GB" dirty="0" smtClean="0"/>
              <a:t>IMF study (2014) (broad country coverage):</a:t>
            </a:r>
          </a:p>
          <a:p>
            <a:pPr lvl="1"/>
            <a:r>
              <a:rPr lang="en-GB" dirty="0"/>
              <a:t>more unequal societies tend to redistribute more. </a:t>
            </a:r>
            <a:r>
              <a:rPr lang="en-GB" dirty="0" smtClean="0"/>
              <a:t>(distinguish </a:t>
            </a:r>
            <a:r>
              <a:rPr lang="en-GB" dirty="0"/>
              <a:t>between market and net </a:t>
            </a:r>
            <a:r>
              <a:rPr lang="en-GB" dirty="0" smtClean="0"/>
              <a:t>inequality)</a:t>
            </a:r>
          </a:p>
          <a:p>
            <a:pPr lvl="1"/>
            <a:endParaRPr lang="en-GB" dirty="0" smtClean="0"/>
          </a:p>
          <a:p>
            <a:pPr lvl="1"/>
            <a:r>
              <a:rPr lang="en-GB" dirty="0" smtClean="0"/>
              <a:t>lower </a:t>
            </a:r>
            <a:r>
              <a:rPr lang="en-GB" dirty="0"/>
              <a:t>net inequality is robustly correlated with faster and more durable growth, for a given level of </a:t>
            </a:r>
            <a:r>
              <a:rPr lang="en-GB" dirty="0" smtClean="0"/>
              <a:t>redistribution</a:t>
            </a:r>
          </a:p>
          <a:p>
            <a:pPr lvl="1"/>
            <a:endParaRPr lang="en-GB" dirty="0"/>
          </a:p>
          <a:p>
            <a:pPr lvl="1"/>
            <a:r>
              <a:rPr lang="en-GB" dirty="0"/>
              <a:t>redistribution appears generally benign in terms of its impact on growth; only in extreme cases is there some evidence that it may have direct negative effects on growth</a:t>
            </a:r>
            <a:r>
              <a:rPr lang="en-GB" dirty="0" smtClean="0"/>
              <a:t>.</a:t>
            </a:r>
          </a:p>
          <a:p>
            <a:pPr lvl="1"/>
            <a:endParaRPr lang="en-GB" dirty="0" smtClean="0"/>
          </a:p>
          <a:p>
            <a:pPr marL="0" indent="0">
              <a:buNone/>
            </a:pPr>
            <a:r>
              <a:rPr lang="en-GB" dirty="0" smtClean="0"/>
              <a:t>Both studies agree: the types of policies &amp; redistribution matter</a:t>
            </a:r>
          </a:p>
          <a:p>
            <a:pPr lvl="1"/>
            <a:endParaRPr lang="en-GB" dirty="0" smtClean="0"/>
          </a:p>
          <a:p>
            <a:pPr lvl="1"/>
            <a:endParaRPr lang="en-GB" dirty="0"/>
          </a:p>
        </p:txBody>
      </p:sp>
    </p:spTree>
    <p:extLst>
      <p:ext uri="{BB962C8B-B14F-4D97-AF65-F5344CB8AC3E}">
        <p14:creationId xmlns:p14="http://schemas.microsoft.com/office/powerpoint/2010/main" val="39466407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Inequality vs. Growth?</a:t>
            </a:r>
            <a:endParaRPr lang="en-GB" dirty="0"/>
          </a:p>
        </p:txBody>
      </p:sp>
      <p:sp>
        <p:nvSpPr>
          <p:cNvPr id="3" name="Content Placeholder 2"/>
          <p:cNvSpPr>
            <a:spLocks noGrp="1"/>
          </p:cNvSpPr>
          <p:nvPr>
            <p:ph idx="1"/>
          </p:nvPr>
        </p:nvSpPr>
        <p:spPr/>
        <p:txBody>
          <a:bodyPr/>
          <a:lstStyle/>
          <a:p>
            <a:r>
              <a:rPr lang="en-GB" dirty="0" smtClean="0"/>
              <a:t>Pitfall of instrumental look at inequality:</a:t>
            </a:r>
          </a:p>
          <a:p>
            <a:pPr lvl="1"/>
            <a:endParaRPr lang="en-GB" dirty="0" smtClean="0"/>
          </a:p>
          <a:p>
            <a:pPr lvl="1"/>
            <a:r>
              <a:rPr lang="en-GB" dirty="0" smtClean="0"/>
              <a:t>what if future research shows that inequality is not beneficial for growth?</a:t>
            </a:r>
            <a:endParaRPr lang="en-GB" dirty="0"/>
          </a:p>
        </p:txBody>
      </p:sp>
    </p:spTree>
    <p:extLst>
      <p:ext uri="{BB962C8B-B14F-4D97-AF65-F5344CB8AC3E}">
        <p14:creationId xmlns:p14="http://schemas.microsoft.com/office/powerpoint/2010/main" val="31834400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Part 4: Which objectives for the welfare state in the 21</a:t>
            </a:r>
            <a:r>
              <a:rPr lang="en-GB" baseline="30000" dirty="0" smtClean="0"/>
              <a:t>st</a:t>
            </a:r>
            <a:r>
              <a:rPr lang="en-GB" dirty="0" smtClean="0"/>
              <a:t> century?</a:t>
            </a:r>
            <a:endParaRPr lang="en-GB" dirty="0"/>
          </a:p>
        </p:txBody>
      </p:sp>
      <p:sp>
        <p:nvSpPr>
          <p:cNvPr id="3" name="Content Placeholder 2"/>
          <p:cNvSpPr>
            <a:spLocks noGrp="1"/>
          </p:cNvSpPr>
          <p:nvPr>
            <p:ph idx="1"/>
          </p:nvPr>
        </p:nvSpPr>
        <p:spPr>
          <a:xfrm>
            <a:off x="155575" y="2132856"/>
            <a:ext cx="4851648" cy="2808312"/>
          </a:xfrm>
        </p:spPr>
        <p:txBody>
          <a:bodyPr>
            <a:normAutofit fontScale="70000" lnSpcReduction="20000"/>
          </a:bodyPr>
          <a:lstStyle/>
          <a:p>
            <a:endParaRPr lang="en-GB" dirty="0" smtClean="0"/>
          </a:p>
          <a:p>
            <a:pPr marL="0" indent="0">
              <a:buNone/>
            </a:pPr>
            <a:r>
              <a:rPr lang="en-GB" dirty="0" err="1"/>
              <a:t>Skidelsky</a:t>
            </a:r>
            <a:r>
              <a:rPr lang="en-GB" dirty="0"/>
              <a:t>, R., and </a:t>
            </a:r>
            <a:r>
              <a:rPr lang="en-GB" dirty="0" err="1"/>
              <a:t>Skidelsky</a:t>
            </a:r>
            <a:r>
              <a:rPr lang="en-GB" dirty="0"/>
              <a:t>, E. (2012), </a:t>
            </a:r>
            <a:r>
              <a:rPr lang="en-GB" i="1" dirty="0"/>
              <a:t>How much is enough? Money and the good life</a:t>
            </a:r>
            <a:r>
              <a:rPr lang="en-GB" dirty="0"/>
              <a:t>, New York: Other Press, 243p</a:t>
            </a:r>
            <a:r>
              <a:rPr lang="en-GB" dirty="0" smtClean="0"/>
              <a:t>.</a:t>
            </a:r>
          </a:p>
          <a:p>
            <a:endParaRPr lang="en-GB" dirty="0"/>
          </a:p>
          <a:p>
            <a:pPr marL="0" indent="0">
              <a:buNone/>
            </a:pPr>
            <a:r>
              <a:rPr lang="en-GB" dirty="0" err="1"/>
              <a:t>Alkire</a:t>
            </a:r>
            <a:r>
              <a:rPr lang="en-GB" dirty="0"/>
              <a:t>, S. (2002), 'Dimensions of Human Development' in </a:t>
            </a:r>
            <a:r>
              <a:rPr lang="en-GB" i="1" dirty="0"/>
              <a:t>World Development, </a:t>
            </a:r>
            <a:r>
              <a:rPr lang="en-GB" dirty="0"/>
              <a:t>30(2): 181-205</a:t>
            </a:r>
            <a:r>
              <a:rPr lang="en-GB" dirty="0" smtClean="0"/>
              <a:t>.</a:t>
            </a:r>
            <a:endParaRPr lang="en-GB" dirty="0"/>
          </a:p>
        </p:txBody>
      </p:sp>
      <p:sp>
        <p:nvSpPr>
          <p:cNvPr id="4" name="AutoShape 2" descr="Afbeeldingsresultaat voor skidelsky and skidelsk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Afbeeldingsresultaat voor skidelsky and skidelsk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Afbeeldingsresultaat voor skidelsky and skidelsk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200" name="Picture 8" descr="http://cdn2.spectator.co.uk/wp-content/blogs.dir/11/files/2012/07/Robert_Edward_Skidelsky_c_Raymond_Aust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9757" y="2276872"/>
            <a:ext cx="378042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827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Keynes: Economic possibilities for our grandchildren (1930)</a:t>
            </a:r>
            <a:endParaRPr lang="en-GB"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pPr>
              <a:spcBef>
                <a:spcPts val="1800"/>
              </a:spcBef>
              <a:spcAft>
                <a:spcPts val="1200"/>
              </a:spcAft>
            </a:pPr>
            <a:r>
              <a:rPr lang="en-GB" dirty="0" smtClean="0"/>
              <a:t>“If </a:t>
            </a:r>
            <a:r>
              <a:rPr lang="en-GB" dirty="0"/>
              <a:t>capital increases, say, 2 per cent per annum, the </a:t>
            </a:r>
            <a:r>
              <a:rPr lang="en-GB" u="sng" dirty="0"/>
              <a:t>capital equipment of the world will </a:t>
            </a:r>
            <a:r>
              <a:rPr lang="en-GB" u="sng" dirty="0" smtClean="0"/>
              <a:t>have increased </a:t>
            </a:r>
            <a:r>
              <a:rPr lang="en-GB" u="sng" dirty="0"/>
              <a:t>by a half in twenty years, and seven and a half times in a hundred years</a:t>
            </a:r>
            <a:r>
              <a:rPr lang="en-GB" dirty="0"/>
              <a:t>. Think of </a:t>
            </a:r>
            <a:r>
              <a:rPr lang="en-GB" dirty="0" smtClean="0"/>
              <a:t>this in </a:t>
            </a:r>
            <a:r>
              <a:rPr lang="en-GB" dirty="0"/>
              <a:t>terms of material things—houses, transport, and the </a:t>
            </a:r>
            <a:r>
              <a:rPr lang="en-GB" dirty="0" smtClean="0"/>
              <a:t>like”</a:t>
            </a:r>
          </a:p>
          <a:p>
            <a:pPr>
              <a:spcBef>
                <a:spcPts val="1800"/>
              </a:spcBef>
              <a:spcAft>
                <a:spcPts val="1200"/>
              </a:spcAft>
            </a:pPr>
            <a:r>
              <a:rPr lang="en-GB" dirty="0" smtClean="0"/>
              <a:t>“In </a:t>
            </a:r>
            <a:r>
              <a:rPr lang="en-GB" dirty="0"/>
              <a:t>quite a few years-in our own lifetimes I mean-we may be able to perform all the operations of agriculture, mining, and manufacture </a:t>
            </a:r>
            <a:r>
              <a:rPr lang="en-GB" u="sng" dirty="0"/>
              <a:t>with a quarter of the human effort to which we have been </a:t>
            </a:r>
            <a:r>
              <a:rPr lang="en-GB" u="sng" dirty="0" smtClean="0"/>
              <a:t>accustomed</a:t>
            </a:r>
            <a:r>
              <a:rPr lang="en-GB" dirty="0" smtClean="0"/>
              <a:t>”</a:t>
            </a:r>
          </a:p>
          <a:p>
            <a:pPr>
              <a:spcBef>
                <a:spcPts val="1800"/>
              </a:spcBef>
              <a:spcAft>
                <a:spcPts val="1200"/>
              </a:spcAft>
            </a:pPr>
            <a:r>
              <a:rPr lang="en-GB" dirty="0" smtClean="0"/>
              <a:t>“I </a:t>
            </a:r>
            <a:r>
              <a:rPr lang="en-GB" dirty="0"/>
              <a:t>would predict that the </a:t>
            </a:r>
            <a:r>
              <a:rPr lang="en-GB" u="sng" dirty="0"/>
              <a:t>standard of life </a:t>
            </a:r>
            <a:r>
              <a:rPr lang="en-GB" dirty="0"/>
              <a:t>in progressive countries one hundred years hence will be between four and eight times as high as it is</a:t>
            </a:r>
            <a:r>
              <a:rPr lang="en-GB" dirty="0" smtClean="0"/>
              <a:t>.”</a:t>
            </a:r>
          </a:p>
          <a:p>
            <a:pPr>
              <a:spcBef>
                <a:spcPts val="1800"/>
              </a:spcBef>
              <a:spcAft>
                <a:spcPts val="1200"/>
              </a:spcAft>
            </a:pPr>
            <a:r>
              <a:rPr lang="en-GB" dirty="0" smtClean="0"/>
              <a:t>“the </a:t>
            </a:r>
            <a:r>
              <a:rPr lang="en-GB" dirty="0"/>
              <a:t>economic problem may be solved, or be at least within sight of solution, within a hundred years. This means that the economic problem is not-if we look into the future-</a:t>
            </a:r>
            <a:r>
              <a:rPr lang="en-GB" u="sng" dirty="0"/>
              <a:t>the permanent problem of the human </a:t>
            </a:r>
            <a:r>
              <a:rPr lang="en-GB" u="sng" dirty="0" smtClean="0"/>
              <a:t>race</a:t>
            </a:r>
            <a:r>
              <a:rPr lang="en-GB" dirty="0" smtClean="0"/>
              <a:t>. “</a:t>
            </a:r>
          </a:p>
        </p:txBody>
      </p:sp>
    </p:spTree>
    <p:extLst>
      <p:ext uri="{BB962C8B-B14F-4D97-AF65-F5344CB8AC3E}">
        <p14:creationId xmlns:p14="http://schemas.microsoft.com/office/powerpoint/2010/main" val="6602528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Keynes: Economic possibilities for our </a:t>
            </a:r>
            <a:r>
              <a:rPr lang="en-GB" dirty="0" smtClean="0"/>
              <a:t>grandchildren (1930)</a:t>
            </a:r>
            <a:endParaRPr lang="en-GB" dirty="0"/>
          </a:p>
        </p:txBody>
      </p:sp>
      <p:sp>
        <p:nvSpPr>
          <p:cNvPr id="3" name="Content Placeholder 2"/>
          <p:cNvSpPr>
            <a:spLocks noGrp="1"/>
          </p:cNvSpPr>
          <p:nvPr>
            <p:ph idx="1"/>
          </p:nvPr>
        </p:nvSpPr>
        <p:spPr/>
        <p:txBody>
          <a:bodyPr>
            <a:normAutofit fontScale="77500" lnSpcReduction="20000"/>
          </a:bodyPr>
          <a:lstStyle/>
          <a:p>
            <a:pPr>
              <a:spcBef>
                <a:spcPts val="1800"/>
              </a:spcBef>
              <a:spcAft>
                <a:spcPts val="1200"/>
              </a:spcAft>
            </a:pPr>
            <a:r>
              <a:rPr lang="en-GB" dirty="0" smtClean="0"/>
              <a:t>“If </a:t>
            </a:r>
            <a:r>
              <a:rPr lang="en-GB" dirty="0"/>
              <a:t>the economic problem is solved, </a:t>
            </a:r>
            <a:r>
              <a:rPr lang="en-GB" u="sng" dirty="0"/>
              <a:t>mankind will be deprived of its traditional purpose</a:t>
            </a:r>
            <a:r>
              <a:rPr lang="en-GB" dirty="0" smtClean="0"/>
              <a:t>.”</a:t>
            </a:r>
            <a:endParaRPr lang="en-GB" dirty="0"/>
          </a:p>
          <a:p>
            <a:pPr>
              <a:spcBef>
                <a:spcPts val="1800"/>
              </a:spcBef>
              <a:spcAft>
                <a:spcPts val="1200"/>
              </a:spcAft>
            </a:pPr>
            <a:r>
              <a:rPr lang="en-GB" dirty="0" smtClean="0"/>
              <a:t>“Thus </a:t>
            </a:r>
            <a:r>
              <a:rPr lang="en-GB" dirty="0"/>
              <a:t>for the first time since his creation man will be faced with his real, </a:t>
            </a:r>
            <a:r>
              <a:rPr lang="en-GB" u="sng" dirty="0"/>
              <a:t>his permanent problem how to use his freedom from pressing economic cares</a:t>
            </a:r>
            <a:r>
              <a:rPr lang="en-GB" dirty="0"/>
              <a:t>, how to occupy the leisure, which science and compound interest will have won for him, to live wisely and agreeably and well</a:t>
            </a:r>
            <a:r>
              <a:rPr lang="en-GB" dirty="0" smtClean="0"/>
              <a:t>.”</a:t>
            </a:r>
            <a:endParaRPr lang="en-GB" dirty="0"/>
          </a:p>
          <a:p>
            <a:pPr>
              <a:spcBef>
                <a:spcPts val="1800"/>
              </a:spcBef>
              <a:spcAft>
                <a:spcPts val="1200"/>
              </a:spcAft>
            </a:pPr>
            <a:r>
              <a:rPr lang="en-GB" dirty="0" smtClean="0"/>
              <a:t>“</a:t>
            </a:r>
            <a:r>
              <a:rPr lang="en-GB" u="sng" dirty="0" smtClean="0"/>
              <a:t>Three-hour </a:t>
            </a:r>
            <a:r>
              <a:rPr lang="en-GB" u="sng" dirty="0"/>
              <a:t>shifts or a fifteen-hour week may put off the problem for a great while</a:t>
            </a:r>
            <a:r>
              <a:rPr lang="en-GB" dirty="0"/>
              <a:t>. For three hours a day is quite enough to satisfy the old Adam in most of us</a:t>
            </a:r>
            <a:r>
              <a:rPr lang="en-GB" dirty="0" smtClean="0"/>
              <a:t>!”</a:t>
            </a:r>
            <a:endParaRPr lang="en-GB" dirty="0"/>
          </a:p>
          <a:p>
            <a:endParaRPr lang="en-GB" dirty="0"/>
          </a:p>
        </p:txBody>
      </p:sp>
    </p:spTree>
    <p:extLst>
      <p:ext uri="{BB962C8B-B14F-4D97-AF65-F5344CB8AC3E}">
        <p14:creationId xmlns:p14="http://schemas.microsoft.com/office/powerpoint/2010/main" val="1597555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Keynes: Economic possibilities for our </a:t>
            </a:r>
            <a:r>
              <a:rPr lang="en-GB" dirty="0" smtClean="0"/>
              <a:t>grandchildren (1930)</a:t>
            </a:r>
            <a:endParaRPr lang="en-GB"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en-GB" dirty="0" smtClean="0"/>
              <a:t>“The </a:t>
            </a:r>
            <a:r>
              <a:rPr lang="en-GB" dirty="0"/>
              <a:t>pace at which we can reach our destination of economic bliss will be governed by four </a:t>
            </a:r>
            <a:r>
              <a:rPr lang="en-GB" dirty="0" smtClean="0"/>
              <a:t>things:</a:t>
            </a:r>
          </a:p>
          <a:p>
            <a:pPr lvl="1"/>
            <a:r>
              <a:rPr lang="en-GB" dirty="0" smtClean="0"/>
              <a:t>our </a:t>
            </a:r>
            <a:r>
              <a:rPr lang="en-GB" dirty="0"/>
              <a:t>power to control population, </a:t>
            </a:r>
            <a:endParaRPr lang="en-GB" dirty="0" smtClean="0"/>
          </a:p>
          <a:p>
            <a:pPr lvl="1"/>
            <a:endParaRPr lang="en-GB" dirty="0" smtClean="0"/>
          </a:p>
          <a:p>
            <a:pPr lvl="1"/>
            <a:r>
              <a:rPr lang="en-GB" dirty="0" smtClean="0"/>
              <a:t>our </a:t>
            </a:r>
            <a:r>
              <a:rPr lang="en-GB" dirty="0"/>
              <a:t>determination to avoid wars and civil dissensions, </a:t>
            </a:r>
            <a:endParaRPr lang="en-GB" dirty="0" smtClean="0"/>
          </a:p>
          <a:p>
            <a:pPr lvl="1"/>
            <a:endParaRPr lang="en-GB" dirty="0" smtClean="0"/>
          </a:p>
          <a:p>
            <a:pPr lvl="1"/>
            <a:r>
              <a:rPr lang="en-GB" dirty="0" smtClean="0"/>
              <a:t>our </a:t>
            </a:r>
            <a:r>
              <a:rPr lang="en-GB" dirty="0"/>
              <a:t>willingness to entrust to science the direction of those matters which are properly the concern of science, and </a:t>
            </a:r>
            <a:endParaRPr lang="en-GB" dirty="0" smtClean="0"/>
          </a:p>
          <a:p>
            <a:pPr lvl="1"/>
            <a:endParaRPr lang="en-GB" dirty="0" smtClean="0"/>
          </a:p>
          <a:p>
            <a:pPr lvl="1"/>
            <a:r>
              <a:rPr lang="en-GB" dirty="0" smtClean="0"/>
              <a:t>the </a:t>
            </a:r>
            <a:r>
              <a:rPr lang="en-GB" dirty="0"/>
              <a:t>rate of accumulation as fixed by the margin between our production and our </a:t>
            </a:r>
            <a:r>
              <a:rPr lang="en-GB" dirty="0" smtClean="0"/>
              <a:t>consumption.”</a:t>
            </a:r>
          </a:p>
          <a:p>
            <a:pPr marL="0" indent="0">
              <a:buNone/>
            </a:pPr>
            <a:endParaRPr lang="en-GB" dirty="0" smtClean="0"/>
          </a:p>
          <a:p>
            <a:pPr marL="0" indent="0">
              <a:buNone/>
            </a:pPr>
            <a:r>
              <a:rPr lang="en-GB" dirty="0" smtClean="0"/>
              <a:t>“Meanwhile </a:t>
            </a:r>
            <a:r>
              <a:rPr lang="en-GB" dirty="0"/>
              <a:t>there will be no harm in making mild preparations for our destiny, in encouraging, and experimenting in, the arts of life as well as the activities of purpose</a:t>
            </a:r>
            <a:r>
              <a:rPr lang="en-GB" dirty="0" smtClean="0"/>
              <a:t>.”</a:t>
            </a:r>
            <a:endParaRPr lang="en-GB" dirty="0"/>
          </a:p>
        </p:txBody>
      </p:sp>
    </p:spTree>
    <p:extLst>
      <p:ext uri="{BB962C8B-B14F-4D97-AF65-F5344CB8AC3E}">
        <p14:creationId xmlns:p14="http://schemas.microsoft.com/office/powerpoint/2010/main" val="18468175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34643809"/>
              </p:ext>
            </p:extLst>
          </p:nvPr>
        </p:nvGraphicFramePr>
        <p:xfrm>
          <a:off x="611560" y="836712"/>
          <a:ext cx="7704855" cy="4968551"/>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idx="1"/>
          </p:nvPr>
        </p:nvSpPr>
        <p:spPr>
          <a:xfrm>
            <a:off x="457200" y="6093296"/>
            <a:ext cx="8229600" cy="764704"/>
          </a:xfrm>
        </p:spPr>
        <p:txBody>
          <a:bodyPr>
            <a:normAutofit fontScale="47500" lnSpcReduction="20000"/>
          </a:bodyPr>
          <a:lstStyle/>
          <a:p>
            <a:pPr marL="0" indent="0" algn="r">
              <a:buNone/>
            </a:pPr>
            <a:r>
              <a:rPr lang="en-GB" dirty="0"/>
              <a:t>The </a:t>
            </a:r>
            <a:r>
              <a:rPr lang="en-GB" dirty="0" err="1"/>
              <a:t>Maddison</a:t>
            </a:r>
            <a:r>
              <a:rPr lang="en-GB" dirty="0"/>
              <a:t>-Project, http://www.ggdc.net/maddison/maddison-project/home.htm, 2013 version</a:t>
            </a:r>
            <a:r>
              <a:rPr lang="en-GB" dirty="0" smtClean="0"/>
              <a:t>.</a:t>
            </a:r>
          </a:p>
          <a:p>
            <a:pPr marL="0" indent="0" algn="r">
              <a:buNone/>
            </a:pPr>
            <a:r>
              <a:rPr lang="en-GB" dirty="0"/>
              <a:t>Bolt, J. and J. L. van </a:t>
            </a:r>
            <a:r>
              <a:rPr lang="en-GB" dirty="0" err="1"/>
              <a:t>Zanden</a:t>
            </a:r>
            <a:r>
              <a:rPr lang="en-GB" dirty="0"/>
              <a:t> (2014). The </a:t>
            </a:r>
            <a:r>
              <a:rPr lang="en-GB" dirty="0" err="1"/>
              <a:t>Maddison</a:t>
            </a:r>
            <a:r>
              <a:rPr lang="en-GB" dirty="0"/>
              <a:t> Project: collaborative research on historical national accounts. The Economic History Review, 67 (3): 627–651.</a:t>
            </a:r>
          </a:p>
        </p:txBody>
      </p:sp>
    </p:spTree>
    <p:extLst>
      <p:ext uri="{BB962C8B-B14F-4D97-AF65-F5344CB8AC3E}">
        <p14:creationId xmlns:p14="http://schemas.microsoft.com/office/powerpoint/2010/main" val="18538088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3296"/>
            <a:ext cx="8229600" cy="764704"/>
          </a:xfrm>
        </p:spPr>
        <p:txBody>
          <a:bodyPr>
            <a:normAutofit fontScale="47500" lnSpcReduction="20000"/>
          </a:bodyPr>
          <a:lstStyle/>
          <a:p>
            <a:pPr marL="0" indent="0" algn="r">
              <a:buNone/>
            </a:pPr>
            <a:r>
              <a:rPr lang="en-GB" dirty="0"/>
              <a:t>The </a:t>
            </a:r>
            <a:r>
              <a:rPr lang="en-GB" dirty="0" err="1"/>
              <a:t>Maddison</a:t>
            </a:r>
            <a:r>
              <a:rPr lang="en-GB" dirty="0"/>
              <a:t>-Project, http://www.ggdc.net/maddison/maddison-project/home.htm, 2013 version</a:t>
            </a:r>
            <a:r>
              <a:rPr lang="en-GB" dirty="0" smtClean="0"/>
              <a:t>.</a:t>
            </a:r>
          </a:p>
          <a:p>
            <a:pPr marL="0" indent="0" algn="r">
              <a:buNone/>
            </a:pPr>
            <a:r>
              <a:rPr lang="en-GB" dirty="0"/>
              <a:t>Bolt, J. and J. L. van </a:t>
            </a:r>
            <a:r>
              <a:rPr lang="en-GB" dirty="0" err="1"/>
              <a:t>Zanden</a:t>
            </a:r>
            <a:r>
              <a:rPr lang="en-GB" dirty="0"/>
              <a:t> (2014). The </a:t>
            </a:r>
            <a:r>
              <a:rPr lang="en-GB" dirty="0" err="1"/>
              <a:t>Maddison</a:t>
            </a:r>
            <a:r>
              <a:rPr lang="en-GB" dirty="0"/>
              <a:t> Project: collaborative research on historical national accounts. The Economic History Review, 67 (3): 627–651.</a:t>
            </a:r>
          </a:p>
        </p:txBody>
      </p:sp>
      <p:graphicFrame>
        <p:nvGraphicFramePr>
          <p:cNvPr id="4" name="Chart 3"/>
          <p:cNvGraphicFramePr>
            <a:graphicFrameLocks/>
          </p:cNvGraphicFramePr>
          <p:nvPr>
            <p:extLst>
              <p:ext uri="{D42A27DB-BD31-4B8C-83A1-F6EECF244321}">
                <p14:modId xmlns:p14="http://schemas.microsoft.com/office/powerpoint/2010/main" val="3962551626"/>
              </p:ext>
            </p:extLst>
          </p:nvPr>
        </p:nvGraphicFramePr>
        <p:xfrm>
          <a:off x="395536" y="476672"/>
          <a:ext cx="8280920"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751432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Growth in Belgium</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3261046083"/>
              </p:ext>
            </p:extLst>
          </p:nvPr>
        </p:nvGraphicFramePr>
        <p:xfrm>
          <a:off x="755576" y="2057400"/>
          <a:ext cx="7848872" cy="410790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755576" y="5749315"/>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lumMod val="95000"/>
                  </a:schemeClr>
                </a:solidFill>
                <a:latin typeface="+mj-lt"/>
                <a:ea typeface="+mj-ea"/>
                <a:cs typeface="+mj-cs"/>
              </a:defRPr>
            </a:lvl1pPr>
          </a:lstStyle>
          <a:p>
            <a:pPr algn="r"/>
            <a:r>
              <a:rPr lang="en-GB" sz="1500" dirty="0" smtClean="0"/>
              <a:t>Source: ADSEI, own calculations</a:t>
            </a:r>
            <a:endParaRPr lang="en-GB" sz="1500" dirty="0"/>
          </a:p>
        </p:txBody>
      </p:sp>
    </p:spTree>
    <p:extLst>
      <p:ext uri="{BB962C8B-B14F-4D97-AF65-F5344CB8AC3E}">
        <p14:creationId xmlns:p14="http://schemas.microsoft.com/office/powerpoint/2010/main" val="11329836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Skidelsky</a:t>
            </a:r>
            <a:r>
              <a:rPr lang="en-GB" dirty="0" smtClean="0"/>
              <a:t> &amp; </a:t>
            </a:r>
            <a:r>
              <a:rPr lang="en-GB" dirty="0" err="1" smtClean="0"/>
              <a:t>Skidelsky</a:t>
            </a:r>
            <a:r>
              <a:rPr lang="en-GB" dirty="0" smtClean="0"/>
              <a:t> (2012)</a:t>
            </a:r>
            <a:endParaRPr lang="en-GB" dirty="0"/>
          </a:p>
        </p:txBody>
      </p:sp>
      <p:sp>
        <p:nvSpPr>
          <p:cNvPr id="3" name="Content Placeholder 2"/>
          <p:cNvSpPr>
            <a:spLocks noGrp="1"/>
          </p:cNvSpPr>
          <p:nvPr>
            <p:ph idx="1"/>
          </p:nvPr>
        </p:nvSpPr>
        <p:spPr/>
        <p:txBody>
          <a:bodyPr/>
          <a:lstStyle/>
          <a:p>
            <a:r>
              <a:rPr lang="en-GB" dirty="0" smtClean="0"/>
              <a:t>Basic goods:</a:t>
            </a:r>
          </a:p>
          <a:p>
            <a:pPr lvl="1"/>
            <a:r>
              <a:rPr lang="en-GB" dirty="0" smtClean="0"/>
              <a:t>Universal (belong to the good life as such)</a:t>
            </a:r>
          </a:p>
          <a:p>
            <a:pPr lvl="1"/>
            <a:endParaRPr lang="en-GB" dirty="0" smtClean="0"/>
          </a:p>
          <a:p>
            <a:pPr lvl="1"/>
            <a:r>
              <a:rPr lang="en-GB" dirty="0" smtClean="0"/>
              <a:t>Final (good in themselves)</a:t>
            </a:r>
          </a:p>
          <a:p>
            <a:pPr lvl="1"/>
            <a:endParaRPr lang="en-GB" dirty="0" smtClean="0"/>
          </a:p>
          <a:p>
            <a:pPr lvl="1"/>
            <a:r>
              <a:rPr lang="en-GB" dirty="0" smtClean="0"/>
              <a:t>Sui generis (not part of some other good)</a:t>
            </a:r>
          </a:p>
          <a:p>
            <a:pPr lvl="1"/>
            <a:endParaRPr lang="en-GB" dirty="0" smtClean="0"/>
          </a:p>
          <a:p>
            <a:pPr lvl="1"/>
            <a:r>
              <a:rPr lang="en-GB" dirty="0" smtClean="0"/>
              <a:t>Indispensable (lack = serious loss or harm)</a:t>
            </a:r>
            <a:endParaRPr lang="en-GB" dirty="0"/>
          </a:p>
        </p:txBody>
      </p:sp>
    </p:spTree>
    <p:extLst>
      <p:ext uri="{BB962C8B-B14F-4D97-AF65-F5344CB8AC3E}">
        <p14:creationId xmlns:p14="http://schemas.microsoft.com/office/powerpoint/2010/main" val="3322535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Skidelsky</a:t>
            </a:r>
            <a:r>
              <a:rPr lang="en-GB" dirty="0" smtClean="0"/>
              <a:t> &amp; </a:t>
            </a:r>
            <a:r>
              <a:rPr lang="en-GB" dirty="0" err="1" smtClean="0"/>
              <a:t>Skidelsky</a:t>
            </a:r>
            <a:r>
              <a:rPr lang="en-GB" dirty="0" smtClean="0"/>
              <a:t> (2012)</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Basic goods:</a:t>
            </a:r>
          </a:p>
          <a:p>
            <a:pPr lvl="1"/>
            <a:r>
              <a:rPr lang="en-GB" dirty="0" smtClean="0"/>
              <a:t>Health</a:t>
            </a:r>
          </a:p>
          <a:p>
            <a:pPr lvl="1"/>
            <a:r>
              <a:rPr lang="en-GB" dirty="0" smtClean="0"/>
              <a:t>Security</a:t>
            </a:r>
          </a:p>
          <a:p>
            <a:pPr lvl="1"/>
            <a:r>
              <a:rPr lang="en-GB" dirty="0" smtClean="0"/>
              <a:t>Respect</a:t>
            </a:r>
          </a:p>
          <a:p>
            <a:pPr lvl="1"/>
            <a:r>
              <a:rPr lang="en-GB" dirty="0" smtClean="0"/>
              <a:t>Personality (ability to frame and execute a plan of life reflective of one’s tastes, temperament and conception of the good)</a:t>
            </a:r>
          </a:p>
          <a:p>
            <a:pPr lvl="1"/>
            <a:r>
              <a:rPr lang="en-GB" dirty="0" smtClean="0"/>
              <a:t>Harmony with nature</a:t>
            </a:r>
          </a:p>
          <a:p>
            <a:pPr lvl="1"/>
            <a:r>
              <a:rPr lang="en-GB" dirty="0" smtClean="0"/>
              <a:t>Friendship</a:t>
            </a:r>
          </a:p>
          <a:p>
            <a:pPr lvl="1"/>
            <a:r>
              <a:rPr lang="en-GB" dirty="0" smtClean="0"/>
              <a:t>Leisure (what we do for its own sake)</a:t>
            </a:r>
          </a:p>
          <a:p>
            <a:pPr lvl="1"/>
            <a:endParaRPr lang="en-GB" dirty="0"/>
          </a:p>
          <a:p>
            <a:r>
              <a:rPr lang="en-GB" dirty="0" smtClean="0"/>
              <a:t>Non-coercive paternalism</a:t>
            </a:r>
            <a:endParaRPr lang="en-GB" dirty="0"/>
          </a:p>
        </p:txBody>
      </p:sp>
    </p:spTree>
    <p:extLst>
      <p:ext uri="{BB962C8B-B14F-4D97-AF65-F5344CB8AC3E}">
        <p14:creationId xmlns:p14="http://schemas.microsoft.com/office/powerpoint/2010/main" val="42527593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Discussion</a:t>
            </a:r>
            <a:endParaRPr lang="en-GB"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GB" dirty="0"/>
              <a:t>What is the good life?  Is the list of ‘basic goods’ complete?</a:t>
            </a:r>
          </a:p>
          <a:p>
            <a:endParaRPr lang="en-GB" dirty="0"/>
          </a:p>
          <a:p>
            <a:r>
              <a:rPr lang="en-GB" dirty="0"/>
              <a:t>Should governments be more explicit about their conception of the good life</a:t>
            </a:r>
            <a:r>
              <a:rPr lang="en-GB" dirty="0" smtClean="0"/>
              <a:t>? Should they more actively promote their conception of the good life?</a:t>
            </a:r>
            <a:endParaRPr lang="en-GB" dirty="0"/>
          </a:p>
          <a:p>
            <a:endParaRPr lang="en-GB" dirty="0"/>
          </a:p>
          <a:p>
            <a:r>
              <a:rPr lang="en-GB" dirty="0"/>
              <a:t>What role for public policies in realising the good life?</a:t>
            </a:r>
          </a:p>
          <a:p>
            <a:endParaRPr lang="en-GB" dirty="0"/>
          </a:p>
          <a:p>
            <a:r>
              <a:rPr lang="en-GB" dirty="0"/>
              <a:t>What changes in our moral and economic system would be needed to realise it? </a:t>
            </a:r>
            <a:endParaRPr lang="en-GB" dirty="0" smtClean="0"/>
          </a:p>
          <a:p>
            <a:endParaRPr lang="en-GB" dirty="0"/>
          </a:p>
          <a:p>
            <a:r>
              <a:rPr lang="en-GB" dirty="0"/>
              <a:t>Should governments prepare people for ‘useful leisure’ and better division of labour?</a:t>
            </a:r>
          </a:p>
          <a:p>
            <a:endParaRPr lang="en-GB" dirty="0"/>
          </a:p>
          <a:p>
            <a:endParaRPr lang="en-GB" dirty="0"/>
          </a:p>
        </p:txBody>
      </p:sp>
    </p:spTree>
    <p:extLst>
      <p:ext uri="{BB962C8B-B14F-4D97-AF65-F5344CB8AC3E}">
        <p14:creationId xmlns:p14="http://schemas.microsoft.com/office/powerpoint/2010/main" val="27842082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Discussion</a:t>
            </a:r>
            <a:endParaRPr lang="en-GB" dirty="0"/>
          </a:p>
        </p:txBody>
      </p:sp>
      <p:sp>
        <p:nvSpPr>
          <p:cNvPr id="3" name="Content Placeholder 2"/>
          <p:cNvSpPr>
            <a:spLocks noGrp="1"/>
          </p:cNvSpPr>
          <p:nvPr>
            <p:ph idx="1"/>
          </p:nvPr>
        </p:nvSpPr>
        <p:spPr/>
        <p:txBody>
          <a:bodyPr>
            <a:normAutofit fontScale="92500" lnSpcReduction="20000"/>
          </a:bodyPr>
          <a:lstStyle/>
          <a:p>
            <a:r>
              <a:rPr lang="en-GB" dirty="0"/>
              <a:t>What goals for development and public policy the coming 30 years?</a:t>
            </a:r>
          </a:p>
          <a:p>
            <a:endParaRPr lang="en-GB" dirty="0"/>
          </a:p>
          <a:p>
            <a:r>
              <a:rPr lang="en-GB" dirty="0"/>
              <a:t>List individually top 5 priorities</a:t>
            </a:r>
          </a:p>
          <a:p>
            <a:endParaRPr lang="en-GB" dirty="0"/>
          </a:p>
          <a:p>
            <a:r>
              <a:rPr lang="en-GB" dirty="0"/>
              <a:t>Discuss in group, make top 10 list</a:t>
            </a:r>
          </a:p>
          <a:p>
            <a:endParaRPr lang="en-GB" dirty="0"/>
          </a:p>
          <a:p>
            <a:r>
              <a:rPr lang="en-GB" dirty="0"/>
              <a:t>How figures economic growth into this picture?</a:t>
            </a:r>
          </a:p>
          <a:p>
            <a:endParaRPr lang="en-GB" dirty="0"/>
          </a:p>
          <a:p>
            <a:r>
              <a:rPr lang="en-GB" dirty="0"/>
              <a:t>What about capabilities?</a:t>
            </a:r>
          </a:p>
          <a:p>
            <a:endParaRPr lang="en-GB" dirty="0"/>
          </a:p>
          <a:p>
            <a:endParaRPr lang="en-GB" dirty="0"/>
          </a:p>
          <a:p>
            <a:endParaRPr lang="en-GB" dirty="0"/>
          </a:p>
        </p:txBody>
      </p:sp>
    </p:spTree>
    <p:extLst>
      <p:ext uri="{BB962C8B-B14F-4D97-AF65-F5344CB8AC3E}">
        <p14:creationId xmlns:p14="http://schemas.microsoft.com/office/powerpoint/2010/main" val="12828561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points to remember</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pPr>
              <a:spcBef>
                <a:spcPts val="1200"/>
              </a:spcBef>
              <a:spcAft>
                <a:spcPts val="1200"/>
              </a:spcAft>
            </a:pPr>
            <a:r>
              <a:rPr lang="en-GB" sz="2800" dirty="0" smtClean="0"/>
              <a:t>Many of the objectives justified and promoted by philosophical traditions have received real ‘legal bite’ during the past 70 years</a:t>
            </a:r>
          </a:p>
          <a:p>
            <a:pPr>
              <a:spcBef>
                <a:spcPts val="1200"/>
              </a:spcBef>
              <a:spcAft>
                <a:spcPts val="1200"/>
              </a:spcAft>
            </a:pPr>
            <a:r>
              <a:rPr lang="en-GB" sz="2800" dirty="0" smtClean="0"/>
              <a:t>When discussing or evaluating policies, crucial questions include: which idea of the common good, which purpose is served, and who gains-who loses.</a:t>
            </a:r>
          </a:p>
          <a:p>
            <a:pPr>
              <a:spcBef>
                <a:spcPts val="1200"/>
              </a:spcBef>
              <a:spcAft>
                <a:spcPts val="1200"/>
              </a:spcAft>
            </a:pPr>
            <a:r>
              <a:rPr lang="en-GB" sz="2800" dirty="0" smtClean="0"/>
              <a:t>Many objectives have received legal backup, through international, and especially European &amp; constitutional agreements</a:t>
            </a:r>
          </a:p>
          <a:p>
            <a:pPr>
              <a:spcBef>
                <a:spcPts val="1200"/>
              </a:spcBef>
              <a:spcAft>
                <a:spcPts val="1200"/>
              </a:spcAft>
            </a:pPr>
            <a:r>
              <a:rPr lang="en-GB" sz="2800" dirty="0" smtClean="0"/>
              <a:t>Welfare states &amp; public policy serve a multitude of objectives</a:t>
            </a:r>
          </a:p>
          <a:p>
            <a:pPr>
              <a:spcBef>
                <a:spcPts val="1200"/>
              </a:spcBef>
              <a:spcAft>
                <a:spcPts val="1200"/>
              </a:spcAft>
            </a:pPr>
            <a:r>
              <a:rPr lang="en-GB" sz="2800" dirty="0" smtClean="0"/>
              <a:t>Sometimes there are important trade-offs, but, overall, redistribution and equality are benign for economic growth</a:t>
            </a:r>
          </a:p>
          <a:p>
            <a:pPr>
              <a:spcBef>
                <a:spcPts val="1200"/>
              </a:spcBef>
              <a:spcAft>
                <a:spcPts val="1200"/>
              </a:spcAft>
            </a:pPr>
            <a:r>
              <a:rPr lang="en-GB" sz="2800" dirty="0" smtClean="0"/>
              <a:t>What kind of growth do you want?</a:t>
            </a:r>
          </a:p>
          <a:p>
            <a:endParaRPr lang="en-GB" dirty="0" smtClean="0"/>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10529640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57200" y="1340768"/>
            <a:ext cx="8229600" cy="5517232"/>
          </a:xfrm>
        </p:spPr>
        <p:txBody>
          <a:bodyPr>
            <a:normAutofit fontScale="62500" lnSpcReduction="20000"/>
          </a:bodyPr>
          <a:lstStyle/>
          <a:p>
            <a:pPr>
              <a:spcBef>
                <a:spcPts val="600"/>
              </a:spcBef>
              <a:spcAft>
                <a:spcPts val="600"/>
              </a:spcAft>
            </a:pPr>
            <a:r>
              <a:rPr lang="en-GB" sz="2000" dirty="0" err="1"/>
              <a:t>Alkire</a:t>
            </a:r>
            <a:r>
              <a:rPr lang="en-GB" sz="2000" dirty="0"/>
              <a:t>, S. (2002), 'Dimensions of Human Development' in </a:t>
            </a:r>
            <a:r>
              <a:rPr lang="en-GB" sz="2000" i="1" dirty="0"/>
              <a:t>World Development, </a:t>
            </a:r>
            <a:r>
              <a:rPr lang="en-GB" sz="2000" dirty="0"/>
              <a:t>30(2): 181-205.</a:t>
            </a:r>
          </a:p>
          <a:p>
            <a:pPr>
              <a:spcBef>
                <a:spcPts val="600"/>
              </a:spcBef>
              <a:spcAft>
                <a:spcPts val="600"/>
              </a:spcAft>
            </a:pPr>
            <a:r>
              <a:rPr lang="en-GB" sz="2000" dirty="0" smtClean="0"/>
              <a:t>Barr</a:t>
            </a:r>
            <a:r>
              <a:rPr lang="en-GB" sz="2000" dirty="0"/>
              <a:t>, N. (2012), </a:t>
            </a:r>
            <a:r>
              <a:rPr lang="en-GB" sz="2000" i="1" dirty="0"/>
              <a:t>Economics of the welfare state</a:t>
            </a:r>
            <a:r>
              <a:rPr lang="en-GB" sz="2000" dirty="0"/>
              <a:t>, Oxford: Oxford University </a:t>
            </a:r>
            <a:r>
              <a:rPr lang="en-GB" sz="2000" dirty="0" smtClean="0"/>
              <a:t>Press.</a:t>
            </a:r>
          </a:p>
          <a:p>
            <a:pPr>
              <a:spcBef>
                <a:spcPts val="600"/>
              </a:spcBef>
              <a:spcAft>
                <a:spcPts val="600"/>
              </a:spcAft>
            </a:pPr>
            <a:r>
              <a:rPr lang="en-GB" sz="1800" dirty="0" err="1"/>
              <a:t>Cingano</a:t>
            </a:r>
            <a:r>
              <a:rPr lang="en-GB" sz="1800" dirty="0"/>
              <a:t>, F. (2014), </a:t>
            </a:r>
            <a:r>
              <a:rPr lang="en-GB" sz="1800" i="1" dirty="0"/>
              <a:t>Trends in Income Inequality and its Impact on Economic Growth</a:t>
            </a:r>
            <a:r>
              <a:rPr lang="en-GB" sz="1800" dirty="0"/>
              <a:t>, OECD Social, Employment and Migration Working Papers, No. 163, Paris: </a:t>
            </a:r>
            <a:r>
              <a:rPr lang="en-GB" sz="1800" dirty="0" smtClean="0"/>
              <a:t>OECD.</a:t>
            </a:r>
            <a:endParaRPr lang="nl-BE" sz="2000" dirty="0" smtClean="0"/>
          </a:p>
          <a:p>
            <a:pPr>
              <a:spcBef>
                <a:spcPts val="600"/>
              </a:spcBef>
              <a:spcAft>
                <a:spcPts val="600"/>
              </a:spcAft>
            </a:pPr>
            <a:r>
              <a:rPr lang="nl-BE" sz="2000" dirty="0" smtClean="0"/>
              <a:t>De </a:t>
            </a:r>
            <a:r>
              <a:rPr lang="nl-BE" sz="2000" dirty="0"/>
              <a:t>Smedt, P. (2009), 'Duurzame ontwikkeling in de grondwet: codificatie van een ideaal of een nieuw juridisch wapen?' in </a:t>
            </a:r>
            <a:r>
              <a:rPr lang="nl-BE" sz="2000" dirty="0" err="1"/>
              <a:t>Oikos</a:t>
            </a:r>
            <a:r>
              <a:rPr lang="nl-BE" sz="2000" dirty="0"/>
              <a:t>, 50(3): 40-45</a:t>
            </a:r>
            <a:r>
              <a:rPr lang="nl-BE" sz="2000" dirty="0" smtClean="0"/>
              <a:t>.</a:t>
            </a:r>
          </a:p>
          <a:p>
            <a:pPr>
              <a:spcBef>
                <a:spcPts val="600"/>
              </a:spcBef>
              <a:spcAft>
                <a:spcPts val="600"/>
              </a:spcAft>
            </a:pPr>
            <a:r>
              <a:rPr lang="en-GB" sz="2000" dirty="0"/>
              <a:t>Donnelly, J. (2011), 'The social construction of international human rights' in </a:t>
            </a:r>
            <a:r>
              <a:rPr lang="en-GB" sz="2000" dirty="0" err="1"/>
              <a:t>Relaciones</a:t>
            </a:r>
            <a:r>
              <a:rPr lang="en-GB" sz="2000" dirty="0"/>
              <a:t> </a:t>
            </a:r>
            <a:r>
              <a:rPr lang="en-GB" sz="2000" dirty="0" err="1"/>
              <a:t>Internacionales</a:t>
            </a:r>
            <a:r>
              <a:rPr lang="en-GB" sz="2000" dirty="0"/>
              <a:t>, 17: 1-30</a:t>
            </a:r>
            <a:r>
              <a:rPr lang="en-GB" sz="2000" dirty="0" smtClean="0"/>
              <a:t>.</a:t>
            </a:r>
          </a:p>
          <a:p>
            <a:pPr>
              <a:spcBef>
                <a:spcPts val="600"/>
              </a:spcBef>
              <a:spcAft>
                <a:spcPts val="600"/>
              </a:spcAft>
            </a:pPr>
            <a:r>
              <a:rPr lang="en-GB" sz="2000" dirty="0"/>
              <a:t>Donnelly, J. (2013), </a:t>
            </a:r>
            <a:r>
              <a:rPr lang="en-GB" sz="2000" i="1" dirty="0"/>
              <a:t>Universal Human Rights in Theory and Practice</a:t>
            </a:r>
            <a:r>
              <a:rPr lang="en-GB" sz="2000" dirty="0"/>
              <a:t>. Third edition, Ithaca and London: Cornell University Press, 320p.</a:t>
            </a:r>
          </a:p>
          <a:p>
            <a:pPr>
              <a:spcBef>
                <a:spcPts val="600"/>
              </a:spcBef>
              <a:spcAft>
                <a:spcPts val="600"/>
              </a:spcAft>
            </a:pPr>
            <a:r>
              <a:rPr lang="en-GB" sz="2000" dirty="0" smtClean="0"/>
              <a:t>Hartley</a:t>
            </a:r>
            <a:r>
              <a:rPr lang="en-GB" sz="2000" dirty="0"/>
              <a:t>, D. (2015), Social rights and human welfare, Oxon: </a:t>
            </a:r>
            <a:r>
              <a:rPr lang="en-GB" sz="2000" dirty="0" err="1" smtClean="0"/>
              <a:t>Routledge</a:t>
            </a:r>
            <a:r>
              <a:rPr lang="en-GB" sz="2000" dirty="0" smtClean="0"/>
              <a:t>.</a:t>
            </a:r>
            <a:endParaRPr lang="en-GB" sz="2000" dirty="0"/>
          </a:p>
          <a:p>
            <a:pPr>
              <a:spcBef>
                <a:spcPts val="600"/>
              </a:spcBef>
              <a:spcAft>
                <a:spcPts val="600"/>
              </a:spcAft>
            </a:pPr>
            <a:r>
              <a:rPr lang="en-GB" sz="1800" dirty="0" smtClean="0"/>
              <a:t>Keynes, </a:t>
            </a:r>
            <a:r>
              <a:rPr lang="en-GB" sz="1800" dirty="0"/>
              <a:t>John Maynard </a:t>
            </a:r>
            <a:r>
              <a:rPr lang="en-GB" sz="1800" dirty="0" smtClean="0"/>
              <a:t>, </a:t>
            </a:r>
            <a:r>
              <a:rPr lang="en-GB" sz="1800" i="1" dirty="0"/>
              <a:t>Essays in Persuasion</a:t>
            </a:r>
            <a:r>
              <a:rPr lang="en-GB" sz="1800" dirty="0"/>
              <a:t>, New York: </a:t>
            </a:r>
            <a:r>
              <a:rPr lang="en-GB" sz="1800" dirty="0" err="1"/>
              <a:t>W.W.Norton</a:t>
            </a:r>
            <a:r>
              <a:rPr lang="en-GB" sz="1800" dirty="0"/>
              <a:t> &amp; Co., 1963, pp. 358-373.</a:t>
            </a:r>
            <a:endParaRPr lang="en-GB" sz="1800" dirty="0" smtClean="0"/>
          </a:p>
          <a:p>
            <a:pPr>
              <a:spcBef>
                <a:spcPts val="600"/>
              </a:spcBef>
              <a:spcAft>
                <a:spcPts val="600"/>
              </a:spcAft>
            </a:pPr>
            <a:r>
              <a:rPr lang="en-GB" sz="1800" dirty="0" err="1" smtClean="0"/>
              <a:t>Ostry</a:t>
            </a:r>
            <a:r>
              <a:rPr lang="en-GB" sz="1800" dirty="0"/>
              <a:t>, J. D., Berg, A., and </a:t>
            </a:r>
            <a:r>
              <a:rPr lang="en-GB" sz="1800" dirty="0" err="1"/>
              <a:t>Tsangarides</a:t>
            </a:r>
            <a:r>
              <a:rPr lang="en-GB" sz="1800" dirty="0"/>
              <a:t>, C. G. (2014), </a:t>
            </a:r>
            <a:r>
              <a:rPr lang="en-GB" sz="1800" i="1" dirty="0"/>
              <a:t>Redistribution, Inequality, and Growth</a:t>
            </a:r>
            <a:r>
              <a:rPr lang="en-GB" sz="1800" dirty="0"/>
              <a:t>, IMF Staff Discussion Notes No. 14/2, Washington, D.C.: International Monetary </a:t>
            </a:r>
            <a:r>
              <a:rPr lang="en-GB" sz="1800" dirty="0" smtClean="0"/>
              <a:t>Fund.</a:t>
            </a:r>
            <a:endParaRPr lang="en-GB" sz="2000" dirty="0" smtClean="0"/>
          </a:p>
          <a:p>
            <a:pPr>
              <a:spcBef>
                <a:spcPts val="600"/>
              </a:spcBef>
              <a:spcAft>
                <a:spcPts val="600"/>
              </a:spcAft>
            </a:pPr>
            <a:r>
              <a:rPr lang="en-GB" sz="2000" dirty="0" smtClean="0"/>
              <a:t>Rein</a:t>
            </a:r>
            <a:r>
              <a:rPr lang="en-GB" sz="2000" dirty="0"/>
              <a:t>, M. (2006), 'Reframing problematic policies', in Moran, M., Rein, M. and </a:t>
            </a:r>
            <a:r>
              <a:rPr lang="en-GB" sz="2000" dirty="0" err="1"/>
              <a:t>Goodin</a:t>
            </a:r>
            <a:r>
              <a:rPr lang="en-GB" sz="2000" dirty="0"/>
              <a:t>, R. E. (eds.),</a:t>
            </a:r>
            <a:r>
              <a:rPr lang="en-GB" sz="2000" i="1" dirty="0"/>
              <a:t> The Oxford Handbook of Public Policy</a:t>
            </a:r>
            <a:r>
              <a:rPr lang="en-GB" sz="2000" dirty="0"/>
              <a:t>, Oxford: Oxford University Press, pp. 389-405. [Background]</a:t>
            </a:r>
            <a:endParaRPr lang="en-GB" sz="2000" dirty="0" smtClean="0"/>
          </a:p>
          <a:p>
            <a:pPr>
              <a:spcBef>
                <a:spcPts val="600"/>
              </a:spcBef>
              <a:spcAft>
                <a:spcPts val="600"/>
              </a:spcAft>
            </a:pPr>
            <a:r>
              <a:rPr lang="en-GB" sz="2000" dirty="0" err="1"/>
              <a:t>Sen</a:t>
            </a:r>
            <a:r>
              <a:rPr lang="en-GB" sz="2000" dirty="0"/>
              <a:t>, A. K. (1999), </a:t>
            </a:r>
            <a:r>
              <a:rPr lang="en-GB" sz="2000" i="1" dirty="0"/>
              <a:t>Development as Freedom</a:t>
            </a:r>
            <a:r>
              <a:rPr lang="en-GB" sz="2000" dirty="0"/>
              <a:t>: Oxford University Press.</a:t>
            </a:r>
          </a:p>
          <a:p>
            <a:pPr>
              <a:spcBef>
                <a:spcPts val="600"/>
              </a:spcBef>
              <a:spcAft>
                <a:spcPts val="600"/>
              </a:spcAft>
            </a:pPr>
            <a:r>
              <a:rPr lang="en-GB" sz="2000" dirty="0" err="1"/>
              <a:t>Skidelsky</a:t>
            </a:r>
            <a:r>
              <a:rPr lang="en-GB" sz="2000" dirty="0"/>
              <a:t>, R., and </a:t>
            </a:r>
            <a:r>
              <a:rPr lang="en-GB" sz="2000" dirty="0" err="1"/>
              <a:t>Skidelsky</a:t>
            </a:r>
            <a:r>
              <a:rPr lang="en-GB" sz="2000" dirty="0"/>
              <a:t>, E. (2012), </a:t>
            </a:r>
            <a:r>
              <a:rPr lang="en-GB" sz="2000" i="1" dirty="0"/>
              <a:t>How much is enough? Money and the good life</a:t>
            </a:r>
            <a:r>
              <a:rPr lang="en-GB" sz="2000" dirty="0"/>
              <a:t>, New York: Other Press, 243p.</a:t>
            </a:r>
            <a:endParaRPr lang="en-GB" sz="2000" dirty="0" smtClean="0"/>
          </a:p>
          <a:p>
            <a:pPr>
              <a:spcBef>
                <a:spcPts val="600"/>
              </a:spcBef>
              <a:spcAft>
                <a:spcPts val="600"/>
              </a:spcAft>
            </a:pPr>
            <a:r>
              <a:rPr lang="en-GB" sz="2000" dirty="0" err="1" smtClean="0"/>
              <a:t>Voitchovsky</a:t>
            </a:r>
            <a:r>
              <a:rPr lang="en-GB" sz="2000" dirty="0"/>
              <a:t>, S. (2009), 'Inequality and economic growth', in Salverda, W., Nolan, B. and </a:t>
            </a:r>
            <a:r>
              <a:rPr lang="en-GB" sz="2000" dirty="0" err="1"/>
              <a:t>Smeeding</a:t>
            </a:r>
            <a:r>
              <a:rPr lang="en-GB" sz="2000" dirty="0"/>
              <a:t>, T. M. (eds.), </a:t>
            </a:r>
            <a:r>
              <a:rPr lang="en-GB" sz="2000" i="1" dirty="0"/>
              <a:t>The Oxford Handbook of Economic Inequality</a:t>
            </a:r>
            <a:r>
              <a:rPr lang="en-GB" sz="2000" dirty="0"/>
              <a:t>, Oxford: Oxford University Press, pp. </a:t>
            </a:r>
            <a:r>
              <a:rPr lang="en-GB" sz="2000" dirty="0" smtClean="0"/>
              <a:t>549-574.</a:t>
            </a:r>
          </a:p>
          <a:p>
            <a:pPr>
              <a:spcBef>
                <a:spcPts val="600"/>
              </a:spcBef>
              <a:spcAft>
                <a:spcPts val="600"/>
              </a:spcAft>
            </a:pPr>
            <a:r>
              <a:rPr lang="en-GB" sz="2000" dirty="0" smtClean="0"/>
              <a:t>World </a:t>
            </a:r>
            <a:r>
              <a:rPr lang="en-GB" sz="2000" dirty="0"/>
              <a:t>Commission on Environment and Development (1987), </a:t>
            </a:r>
            <a:r>
              <a:rPr lang="en-GB" sz="2000" i="1" dirty="0"/>
              <a:t>Our common future</a:t>
            </a:r>
            <a:r>
              <a:rPr lang="en-GB" sz="2000" dirty="0"/>
              <a:t>, Oxford: Oxford University </a:t>
            </a:r>
            <a:r>
              <a:rPr lang="en-GB" sz="2000" dirty="0" smtClean="0"/>
              <a:t>Press.</a:t>
            </a:r>
          </a:p>
          <a:p>
            <a:pPr marL="0" indent="0">
              <a:buNone/>
            </a:pPr>
            <a:endParaRPr lang="en-GB" sz="1800" dirty="0"/>
          </a:p>
          <a:p>
            <a:endParaRPr lang="en-GB" sz="1800" dirty="0"/>
          </a:p>
          <a:p>
            <a:pPr marL="0" indent="0">
              <a:buNone/>
            </a:pPr>
            <a:endParaRPr lang="en-GB" sz="1800" dirty="0"/>
          </a:p>
          <a:p>
            <a:endParaRPr lang="en-GB" sz="2000" dirty="0" smtClean="0"/>
          </a:p>
          <a:p>
            <a:endParaRPr lang="en-GB" sz="2000" dirty="0" smtClean="0"/>
          </a:p>
          <a:p>
            <a:endParaRPr lang="en-GB" sz="2000" dirty="0"/>
          </a:p>
          <a:p>
            <a:endParaRPr lang="en-GB" sz="2000" dirty="0"/>
          </a:p>
          <a:p>
            <a:endParaRPr lang="en-GB" sz="2000" dirty="0" smtClean="0"/>
          </a:p>
          <a:p>
            <a:endParaRPr lang="en-GB" sz="2000" dirty="0"/>
          </a:p>
          <a:p>
            <a:endParaRPr lang="en-GB" sz="2000" dirty="0"/>
          </a:p>
        </p:txBody>
      </p:sp>
    </p:spTree>
    <p:extLst>
      <p:ext uri="{BB962C8B-B14F-4D97-AF65-F5344CB8AC3E}">
        <p14:creationId xmlns:p14="http://schemas.microsoft.com/office/powerpoint/2010/main" val="4109920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12827</TotalTime>
  <Words>3893</Words>
  <Application>Microsoft Office PowerPoint</Application>
  <PresentationFormat>On-screen Show (4:3)</PresentationFormat>
  <Paragraphs>511</Paragraphs>
  <Slides>64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Arial</vt:lpstr>
      <vt:lpstr>Calibri</vt:lpstr>
      <vt:lpstr>Office Theme</vt:lpstr>
      <vt:lpstr>Maatschappij, Beleid en Evaluatie</vt:lpstr>
      <vt:lpstr>Lecture 3</vt:lpstr>
      <vt:lpstr>Main questions</vt:lpstr>
      <vt:lpstr>Background texts</vt:lpstr>
      <vt:lpstr>Part 1: Sets of objectives</vt:lpstr>
      <vt:lpstr>Philosophical</vt:lpstr>
      <vt:lpstr>Critique of Amartya Sen</vt:lpstr>
      <vt:lpstr>Sen: means and ends of development</vt:lpstr>
      <vt:lpstr>Sen: means and ends of development</vt:lpstr>
      <vt:lpstr>A ‘rights’ perspective</vt:lpstr>
      <vt:lpstr>A ‘rights’ perspective</vt:lpstr>
      <vt:lpstr>International ‘rights’</vt:lpstr>
      <vt:lpstr>International ‘rights’</vt:lpstr>
      <vt:lpstr>International ‘rights’</vt:lpstr>
      <vt:lpstr>International ‘rights’</vt:lpstr>
      <vt:lpstr>International ‘rights’</vt:lpstr>
      <vt:lpstr>International ‘rights’</vt:lpstr>
      <vt:lpstr>International ‘rights’</vt:lpstr>
      <vt:lpstr>International ‘rights’</vt:lpstr>
      <vt:lpstr>International ‘rights’</vt:lpstr>
      <vt:lpstr>International ‘rights’</vt:lpstr>
      <vt:lpstr>European rights</vt:lpstr>
      <vt:lpstr>European rights</vt:lpstr>
      <vt:lpstr>Constitution of Belgium</vt:lpstr>
      <vt:lpstr>Constitution of Belgium</vt:lpstr>
      <vt:lpstr>Constitution of Belgium</vt:lpstr>
      <vt:lpstr>Assignment</vt:lpstr>
      <vt:lpstr>Objectives of the welfare state Nicholas Barr (2012)</vt:lpstr>
      <vt:lpstr>Objectives of the welfare state Nicholas Barr (2012)</vt:lpstr>
      <vt:lpstr>Objectives of the welfare state Nicholas Barr (2012)</vt:lpstr>
      <vt:lpstr>Objectives of the welfare state Nicholas Barr (2012)</vt:lpstr>
      <vt:lpstr>Objectives of the welfare state Nicholas Barr (2012)</vt:lpstr>
      <vt:lpstr>Part 2: Public Policy and objectives</vt:lpstr>
      <vt:lpstr>Crucial questions</vt:lpstr>
      <vt:lpstr>Public Policy: definition</vt:lpstr>
      <vt:lpstr>Crucial questions</vt:lpstr>
      <vt:lpstr>Public Policy: definition</vt:lpstr>
      <vt:lpstr>Part 3: Trade-offs</vt:lpstr>
      <vt:lpstr>Potential conflicts between objectives</vt:lpstr>
      <vt:lpstr>Inequality vs. Growth?</vt:lpstr>
      <vt:lpstr>Inequality vs. Growth?</vt:lpstr>
      <vt:lpstr>Inequality vs. Growth?</vt:lpstr>
      <vt:lpstr>Source: Cingano, 2014: 10</vt:lpstr>
      <vt:lpstr>Inequality vs. Growth?</vt:lpstr>
      <vt:lpstr>Inequality vs. Growth?</vt:lpstr>
      <vt:lpstr>Inequality vs. Growth?</vt:lpstr>
      <vt:lpstr>Inequality vs. Growth?</vt:lpstr>
      <vt:lpstr>Source: Ostry et al., 2014: 9</vt:lpstr>
      <vt:lpstr>Preliminary conclusion</vt:lpstr>
      <vt:lpstr>Preliminary conclusion</vt:lpstr>
      <vt:lpstr>Inequality vs. Growth?</vt:lpstr>
      <vt:lpstr>Part 4: Which objectives for the welfare state in the 21st century?</vt:lpstr>
      <vt:lpstr>Keynes: Economic possibilities for our grandchildren (1930)</vt:lpstr>
      <vt:lpstr>Keynes: Economic possibilities for our grandchildren (1930)</vt:lpstr>
      <vt:lpstr>Keynes: Economic possibilities for our grandchildren (1930)</vt:lpstr>
      <vt:lpstr>PowerPoint Presentation</vt:lpstr>
      <vt:lpstr>PowerPoint Presentation</vt:lpstr>
      <vt:lpstr>Growth in Belgium</vt:lpstr>
      <vt:lpstr>Skidelsky &amp; Skidelsky (2012)</vt:lpstr>
      <vt:lpstr>Skidelsky &amp; Skidelsky (2012)</vt:lpstr>
      <vt:lpstr>Discussion</vt:lpstr>
      <vt:lpstr>Discussion</vt:lpstr>
      <vt:lpstr>Some points to remember</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Goedemé Tim</cp:lastModifiedBy>
  <cp:revision>369</cp:revision>
  <dcterms:created xsi:type="dcterms:W3CDTF">2015-09-25T18:41:52Z</dcterms:created>
  <dcterms:modified xsi:type="dcterms:W3CDTF">2020-02-15T21:32:02Z</dcterms:modified>
</cp:coreProperties>
</file>