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7" r:id="rId3"/>
    <p:sldId id="260" r:id="rId4"/>
    <p:sldId id="264" r:id="rId5"/>
    <p:sldId id="265" r:id="rId6"/>
    <p:sldId id="261" r:id="rId7"/>
    <p:sldId id="262" r:id="rId8"/>
    <p:sldId id="266" r:id="rId9"/>
    <p:sldId id="267" r:id="rId10"/>
    <p:sldId id="268" r:id="rId11"/>
    <p:sldId id="269" r:id="rId12"/>
    <p:sldId id="279" r:id="rId13"/>
    <p:sldId id="278" r:id="rId14"/>
    <p:sldId id="280" r:id="rId15"/>
    <p:sldId id="281" r:id="rId16"/>
    <p:sldId id="283" r:id="rId17"/>
    <p:sldId id="331" r:id="rId18"/>
    <p:sldId id="284" r:id="rId19"/>
    <p:sldId id="285" r:id="rId20"/>
    <p:sldId id="286" r:id="rId21"/>
    <p:sldId id="288" r:id="rId22"/>
    <p:sldId id="287" r:id="rId23"/>
    <p:sldId id="271" r:id="rId24"/>
    <p:sldId id="272" r:id="rId25"/>
    <p:sldId id="273" r:id="rId26"/>
    <p:sldId id="274" r:id="rId27"/>
    <p:sldId id="275" r:id="rId28"/>
    <p:sldId id="296" r:id="rId29"/>
    <p:sldId id="311" r:id="rId30"/>
    <p:sldId id="299" r:id="rId31"/>
    <p:sldId id="297" r:id="rId32"/>
    <p:sldId id="328" r:id="rId33"/>
    <p:sldId id="298" r:id="rId34"/>
    <p:sldId id="333" r:id="rId35"/>
    <p:sldId id="301" r:id="rId36"/>
    <p:sldId id="334" r:id="rId37"/>
    <p:sldId id="302" r:id="rId38"/>
    <p:sldId id="335" r:id="rId39"/>
    <p:sldId id="303" r:id="rId40"/>
    <p:sldId id="304" r:id="rId41"/>
    <p:sldId id="350" r:id="rId42"/>
    <p:sldId id="305" r:id="rId43"/>
    <p:sldId id="322" r:id="rId44"/>
    <p:sldId id="323" r:id="rId45"/>
    <p:sldId id="324" r:id="rId46"/>
    <p:sldId id="310" r:id="rId47"/>
    <p:sldId id="336" r:id="rId48"/>
    <p:sldId id="313" r:id="rId49"/>
    <p:sldId id="314" r:id="rId50"/>
    <p:sldId id="337" r:id="rId51"/>
    <p:sldId id="325" r:id="rId52"/>
    <p:sldId id="326" r:id="rId53"/>
    <p:sldId id="327" r:id="rId54"/>
    <p:sldId id="329" r:id="rId55"/>
    <p:sldId id="307" r:id="rId56"/>
    <p:sldId id="308" r:id="rId57"/>
    <p:sldId id="312" r:id="rId58"/>
    <p:sldId id="309" r:id="rId59"/>
    <p:sldId id="317" r:id="rId60"/>
    <p:sldId id="318" r:id="rId61"/>
    <p:sldId id="315" r:id="rId62"/>
    <p:sldId id="316" r:id="rId63"/>
    <p:sldId id="330" r:id="rId64"/>
    <p:sldId id="349" r:id="rId65"/>
    <p:sldId id="289" r:id="rId66"/>
    <p:sldId id="343" r:id="rId67"/>
    <p:sldId id="290" r:id="rId68"/>
    <p:sldId id="291" r:id="rId69"/>
    <p:sldId id="319" r:id="rId70"/>
    <p:sldId id="320" r:id="rId71"/>
    <p:sldId id="321" r:id="rId72"/>
    <p:sldId id="293" r:id="rId73"/>
    <p:sldId id="295" r:id="rId74"/>
    <p:sldId id="344" r:id="rId75"/>
    <p:sldId id="263" r:id="rId76"/>
    <p:sldId id="306" r:id="rId77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C86172-7ADB-4DF6-A830-FDB04C66848A}">
          <p14:sldIdLst>
            <p14:sldId id="256"/>
            <p14:sldId id="257"/>
            <p14:sldId id="260"/>
            <p14:sldId id="264"/>
            <p14:sldId id="265"/>
            <p14:sldId id="261"/>
            <p14:sldId id="262"/>
            <p14:sldId id="266"/>
            <p14:sldId id="267"/>
            <p14:sldId id="268"/>
            <p14:sldId id="269"/>
            <p14:sldId id="279"/>
            <p14:sldId id="278"/>
            <p14:sldId id="280"/>
            <p14:sldId id="281"/>
            <p14:sldId id="283"/>
            <p14:sldId id="331"/>
            <p14:sldId id="284"/>
            <p14:sldId id="285"/>
            <p14:sldId id="286"/>
            <p14:sldId id="288"/>
            <p14:sldId id="287"/>
            <p14:sldId id="271"/>
            <p14:sldId id="272"/>
            <p14:sldId id="273"/>
            <p14:sldId id="274"/>
            <p14:sldId id="275"/>
            <p14:sldId id="296"/>
            <p14:sldId id="311"/>
            <p14:sldId id="299"/>
            <p14:sldId id="297"/>
            <p14:sldId id="328"/>
            <p14:sldId id="298"/>
            <p14:sldId id="333"/>
            <p14:sldId id="301"/>
            <p14:sldId id="334"/>
            <p14:sldId id="302"/>
            <p14:sldId id="335"/>
            <p14:sldId id="303"/>
            <p14:sldId id="304"/>
            <p14:sldId id="350"/>
            <p14:sldId id="305"/>
            <p14:sldId id="322"/>
            <p14:sldId id="323"/>
            <p14:sldId id="324"/>
            <p14:sldId id="310"/>
            <p14:sldId id="336"/>
            <p14:sldId id="313"/>
            <p14:sldId id="314"/>
            <p14:sldId id="337"/>
            <p14:sldId id="325"/>
            <p14:sldId id="326"/>
            <p14:sldId id="327"/>
            <p14:sldId id="329"/>
            <p14:sldId id="307"/>
            <p14:sldId id="308"/>
            <p14:sldId id="312"/>
            <p14:sldId id="309"/>
            <p14:sldId id="317"/>
            <p14:sldId id="318"/>
            <p14:sldId id="315"/>
            <p14:sldId id="316"/>
            <p14:sldId id="330"/>
            <p14:sldId id="349"/>
            <p14:sldId id="289"/>
            <p14:sldId id="343"/>
            <p14:sldId id="290"/>
            <p14:sldId id="291"/>
            <p14:sldId id="319"/>
            <p14:sldId id="320"/>
            <p14:sldId id="321"/>
            <p14:sldId id="293"/>
            <p14:sldId id="295"/>
            <p14:sldId id="344"/>
            <p14:sldId id="263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oedeme" initials="T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82349" autoAdjust="0"/>
  </p:normalViewPr>
  <p:slideViewPr>
    <p:cSldViewPr>
      <p:cViewPr varScale="1">
        <p:scale>
          <a:sx n="24" d="100"/>
          <a:sy n="24" d="100"/>
        </p:scale>
        <p:origin x="614" y="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goedeme.AD\Dropbox\Coursework\2015-2016%20Social%20Policy%20in%20the%20EU\Slides\Lecture%209_Pensions%20examp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goedeme.AD\Dropbox\Coursework\2015-2016%20Social%20Policy%20in%20the%20EU\Slides\Data%20Lecture%20Pensions\Life%20expectancies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goedeme.AD\Dropbox\Coursework\2015-2016%20Social%20Policy%20in%20the%20EU\Slides\Data%20Lecture%20Pensions\Life%20expectancies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goedeme.AD\Dropbox\Coursework\2015-2016%20Social%20Policy%20in%20the%20EU\Slides\Data%20Lecture%20Pensions\TRRs%20Whitehouse%20et%20al.%20200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goedeme.AD\Dropbox\Coursework\2015-2016%20Social%20Policy%20in%20the%20EU\Slides\Data%20Lecture%20Pensions\Average%20effective%20retirement%20age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Simple Fisher model (Barr, 2012: 53)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'fisher model'!$D$4:$D$6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5</c:v>
                </c:pt>
              </c:numCache>
            </c:numRef>
          </c:xVal>
          <c:yVal>
            <c:numRef>
              <c:f>'fisher model'!$E$4:$E$6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028240"/>
        <c:axId val="289024320"/>
      </c:scatterChart>
      <c:valAx>
        <c:axId val="289028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Consumption when younger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4320"/>
        <c:crosses val="autoZero"/>
        <c:crossBetween val="midCat"/>
      </c:valAx>
      <c:valAx>
        <c:axId val="28902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Consumption when older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82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GB"/>
              <a:t>Life expectancy at birth, 2013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'Graphs lecture'!$B$5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dk1"/>
              </a:solidFill>
            </a:ln>
            <a:effectLst/>
          </c:spPr>
          <c:invertIfNegative val="0"/>
          <c:cat>
            <c:strRef>
              <c:f>'Graphs lecture'!$A$6:$A$27</c:f>
              <c:strCache>
                <c:ptCount val="22"/>
                <c:pt idx="0">
                  <c:v>Spain</c:v>
                </c:pt>
                <c:pt idx="1">
                  <c:v>Italy</c:v>
                </c:pt>
                <c:pt idx="2">
                  <c:v>France</c:v>
                </c:pt>
                <c:pt idx="3">
                  <c:v>Australia</c:v>
                </c:pt>
                <c:pt idx="4">
                  <c:v>Sweden</c:v>
                </c:pt>
                <c:pt idx="5">
                  <c:v>Luxembourg</c:v>
                </c:pt>
                <c:pt idx="6">
                  <c:v>Greece</c:v>
                </c:pt>
                <c:pt idx="7">
                  <c:v>Netherlands</c:v>
                </c:pt>
                <c:pt idx="8">
                  <c:v>Austria</c:v>
                </c:pt>
                <c:pt idx="9">
                  <c:v>United Kingdom</c:v>
                </c:pt>
                <c:pt idx="10">
                  <c:v>Finland</c:v>
                </c:pt>
                <c:pt idx="11">
                  <c:v>Ireland</c:v>
                </c:pt>
                <c:pt idx="12">
                  <c:v>Germany</c:v>
                </c:pt>
                <c:pt idx="13">
                  <c:v>Portugal</c:v>
                </c:pt>
                <c:pt idx="14">
                  <c:v>Belgium</c:v>
                </c:pt>
                <c:pt idx="15">
                  <c:v>OECD (34)</c:v>
                </c:pt>
                <c:pt idx="16">
                  <c:v>Slovenia</c:v>
                </c:pt>
                <c:pt idx="17">
                  <c:v>Denmark</c:v>
                </c:pt>
                <c:pt idx="18">
                  <c:v>Czech Rep.</c:v>
                </c:pt>
                <c:pt idx="19">
                  <c:v>Estonia</c:v>
                </c:pt>
                <c:pt idx="20">
                  <c:v>Poland</c:v>
                </c:pt>
                <c:pt idx="21">
                  <c:v>Hungary</c:v>
                </c:pt>
              </c:strCache>
            </c:strRef>
          </c:cat>
          <c:val>
            <c:numRef>
              <c:f>'Graphs lecture'!$B$6:$B$27</c:f>
              <c:numCache>
                <c:formatCode>_(* #.##0\.0_);_(* \(#.##0\.0\);_(* "-"??_);_(@_)</c:formatCode>
                <c:ptCount val="22"/>
                <c:pt idx="0">
                  <c:v>83.2</c:v>
                </c:pt>
                <c:pt idx="1">
                  <c:v>82.8</c:v>
                </c:pt>
                <c:pt idx="2">
                  <c:v>82.3</c:v>
                </c:pt>
                <c:pt idx="3">
                  <c:v>82.2</c:v>
                </c:pt>
                <c:pt idx="4">
                  <c:v>82</c:v>
                </c:pt>
                <c:pt idx="5">
                  <c:v>81.900000000000006</c:v>
                </c:pt>
                <c:pt idx="6">
                  <c:v>81.400000000000006</c:v>
                </c:pt>
                <c:pt idx="7">
                  <c:v>81.400000000000006</c:v>
                </c:pt>
                <c:pt idx="8">
                  <c:v>81.2</c:v>
                </c:pt>
                <c:pt idx="9">
                  <c:v>81.099999999999994</c:v>
                </c:pt>
                <c:pt idx="10">
                  <c:v>81.099999999999994</c:v>
                </c:pt>
                <c:pt idx="11">
                  <c:v>81.099999999999994</c:v>
                </c:pt>
                <c:pt idx="12">
                  <c:v>80.900000000000006</c:v>
                </c:pt>
                <c:pt idx="13">
                  <c:v>80.8</c:v>
                </c:pt>
                <c:pt idx="14">
                  <c:v>80.7</c:v>
                </c:pt>
                <c:pt idx="15">
                  <c:v>80.458823529411774</c:v>
                </c:pt>
                <c:pt idx="16">
                  <c:v>80.400000000000006</c:v>
                </c:pt>
                <c:pt idx="17">
                  <c:v>80.400000000000006</c:v>
                </c:pt>
                <c:pt idx="18">
                  <c:v>78.3</c:v>
                </c:pt>
                <c:pt idx="19">
                  <c:v>77.3</c:v>
                </c:pt>
                <c:pt idx="20">
                  <c:v>77.099999999999994</c:v>
                </c:pt>
                <c:pt idx="21">
                  <c:v>75.7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9023536"/>
        <c:axId val="289029024"/>
      </c:barChart>
      <c:lineChart>
        <c:grouping val="standard"/>
        <c:varyColors val="0"/>
        <c:ser>
          <c:idx val="1"/>
          <c:order val="1"/>
          <c:tx>
            <c:strRef>
              <c:f>'Graphs lecture'!$C$5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'Graphs lecture'!$A$6:$A$27</c:f>
              <c:strCache>
                <c:ptCount val="22"/>
                <c:pt idx="0">
                  <c:v>Spain</c:v>
                </c:pt>
                <c:pt idx="1">
                  <c:v>Italy</c:v>
                </c:pt>
                <c:pt idx="2">
                  <c:v>France</c:v>
                </c:pt>
                <c:pt idx="3">
                  <c:v>Australia</c:v>
                </c:pt>
                <c:pt idx="4">
                  <c:v>Sweden</c:v>
                </c:pt>
                <c:pt idx="5">
                  <c:v>Luxembourg</c:v>
                </c:pt>
                <c:pt idx="6">
                  <c:v>Greece</c:v>
                </c:pt>
                <c:pt idx="7">
                  <c:v>Netherlands</c:v>
                </c:pt>
                <c:pt idx="8">
                  <c:v>Austria</c:v>
                </c:pt>
                <c:pt idx="9">
                  <c:v>United Kingdom</c:v>
                </c:pt>
                <c:pt idx="10">
                  <c:v>Finland</c:v>
                </c:pt>
                <c:pt idx="11">
                  <c:v>Ireland</c:v>
                </c:pt>
                <c:pt idx="12">
                  <c:v>Germany</c:v>
                </c:pt>
                <c:pt idx="13">
                  <c:v>Portugal</c:v>
                </c:pt>
                <c:pt idx="14">
                  <c:v>Belgium</c:v>
                </c:pt>
                <c:pt idx="15">
                  <c:v>OECD (34)</c:v>
                </c:pt>
                <c:pt idx="16">
                  <c:v>Slovenia</c:v>
                </c:pt>
                <c:pt idx="17">
                  <c:v>Denmark</c:v>
                </c:pt>
                <c:pt idx="18">
                  <c:v>Czech Rep.</c:v>
                </c:pt>
                <c:pt idx="19">
                  <c:v>Estonia</c:v>
                </c:pt>
                <c:pt idx="20">
                  <c:v>Poland</c:v>
                </c:pt>
                <c:pt idx="21">
                  <c:v>Hungary</c:v>
                </c:pt>
              </c:strCache>
            </c:strRef>
          </c:cat>
          <c:val>
            <c:numRef>
              <c:f>'Graphs lecture'!$C$6:$C$27</c:f>
              <c:numCache>
                <c:formatCode>_(* #.##0\.0_);_(* \(#.##0\.0\);_(* "-"??_);_(@_)</c:formatCode>
                <c:ptCount val="22"/>
                <c:pt idx="0">
                  <c:v>80.2</c:v>
                </c:pt>
                <c:pt idx="1">
                  <c:v>80.3</c:v>
                </c:pt>
                <c:pt idx="2">
                  <c:v>79</c:v>
                </c:pt>
                <c:pt idx="3">
                  <c:v>80.099999999999994</c:v>
                </c:pt>
                <c:pt idx="4">
                  <c:v>80.2</c:v>
                </c:pt>
                <c:pt idx="5">
                  <c:v>79.8</c:v>
                </c:pt>
                <c:pt idx="6">
                  <c:v>78.7</c:v>
                </c:pt>
                <c:pt idx="7">
                  <c:v>79.5</c:v>
                </c:pt>
                <c:pt idx="8">
                  <c:v>78.599999999999994</c:v>
                </c:pt>
                <c:pt idx="9">
                  <c:v>79.2</c:v>
                </c:pt>
                <c:pt idx="10">
                  <c:v>78</c:v>
                </c:pt>
                <c:pt idx="11">
                  <c:v>79</c:v>
                </c:pt>
                <c:pt idx="12">
                  <c:v>78.599999999999994</c:v>
                </c:pt>
                <c:pt idx="13">
                  <c:v>77.599999999999994</c:v>
                </c:pt>
                <c:pt idx="14">
                  <c:v>78.099999999999994</c:v>
                </c:pt>
                <c:pt idx="15">
                  <c:v>77.805882352941154</c:v>
                </c:pt>
                <c:pt idx="16">
                  <c:v>77.2</c:v>
                </c:pt>
                <c:pt idx="17">
                  <c:v>78.3</c:v>
                </c:pt>
                <c:pt idx="18">
                  <c:v>75.2</c:v>
                </c:pt>
                <c:pt idx="19">
                  <c:v>72.8</c:v>
                </c:pt>
                <c:pt idx="20">
                  <c:v>73</c:v>
                </c:pt>
                <c:pt idx="21">
                  <c:v>72.2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'Graphs lecture'!$D$5</c:f>
              <c:strCache>
                <c:ptCount val="1"/>
                <c:pt idx="0">
                  <c:v>Women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'Graphs lecture'!$A$6:$A$27</c:f>
              <c:strCache>
                <c:ptCount val="22"/>
                <c:pt idx="0">
                  <c:v>Spain</c:v>
                </c:pt>
                <c:pt idx="1">
                  <c:v>Italy</c:v>
                </c:pt>
                <c:pt idx="2">
                  <c:v>France</c:v>
                </c:pt>
                <c:pt idx="3">
                  <c:v>Australia</c:v>
                </c:pt>
                <c:pt idx="4">
                  <c:v>Sweden</c:v>
                </c:pt>
                <c:pt idx="5">
                  <c:v>Luxembourg</c:v>
                </c:pt>
                <c:pt idx="6">
                  <c:v>Greece</c:v>
                </c:pt>
                <c:pt idx="7">
                  <c:v>Netherlands</c:v>
                </c:pt>
                <c:pt idx="8">
                  <c:v>Austria</c:v>
                </c:pt>
                <c:pt idx="9">
                  <c:v>United Kingdom</c:v>
                </c:pt>
                <c:pt idx="10">
                  <c:v>Finland</c:v>
                </c:pt>
                <c:pt idx="11">
                  <c:v>Ireland</c:v>
                </c:pt>
                <c:pt idx="12">
                  <c:v>Germany</c:v>
                </c:pt>
                <c:pt idx="13">
                  <c:v>Portugal</c:v>
                </c:pt>
                <c:pt idx="14">
                  <c:v>Belgium</c:v>
                </c:pt>
                <c:pt idx="15">
                  <c:v>OECD (34)</c:v>
                </c:pt>
                <c:pt idx="16">
                  <c:v>Slovenia</c:v>
                </c:pt>
                <c:pt idx="17">
                  <c:v>Denmark</c:v>
                </c:pt>
                <c:pt idx="18">
                  <c:v>Czech Rep.</c:v>
                </c:pt>
                <c:pt idx="19">
                  <c:v>Estonia</c:v>
                </c:pt>
                <c:pt idx="20">
                  <c:v>Poland</c:v>
                </c:pt>
                <c:pt idx="21">
                  <c:v>Hungary</c:v>
                </c:pt>
              </c:strCache>
            </c:strRef>
          </c:cat>
          <c:val>
            <c:numRef>
              <c:f>'Graphs lecture'!$D$6:$D$27</c:f>
              <c:numCache>
                <c:formatCode>_(* #.##0\.0_);_(* \(#.##0\.0\);_(* "-"??_);_(@_)</c:formatCode>
                <c:ptCount val="22"/>
                <c:pt idx="0">
                  <c:v>86.1</c:v>
                </c:pt>
                <c:pt idx="1">
                  <c:v>85.2</c:v>
                </c:pt>
                <c:pt idx="2">
                  <c:v>85.6</c:v>
                </c:pt>
                <c:pt idx="3">
                  <c:v>84.3</c:v>
                </c:pt>
                <c:pt idx="4">
                  <c:v>83.8</c:v>
                </c:pt>
                <c:pt idx="5">
                  <c:v>83.9</c:v>
                </c:pt>
                <c:pt idx="6">
                  <c:v>84</c:v>
                </c:pt>
                <c:pt idx="7">
                  <c:v>83.2</c:v>
                </c:pt>
                <c:pt idx="8">
                  <c:v>83.8</c:v>
                </c:pt>
                <c:pt idx="9">
                  <c:v>82.9</c:v>
                </c:pt>
                <c:pt idx="10">
                  <c:v>84.1</c:v>
                </c:pt>
                <c:pt idx="11">
                  <c:v>83.1</c:v>
                </c:pt>
                <c:pt idx="12">
                  <c:v>83.2</c:v>
                </c:pt>
                <c:pt idx="13">
                  <c:v>84</c:v>
                </c:pt>
                <c:pt idx="14">
                  <c:v>83.2</c:v>
                </c:pt>
                <c:pt idx="15">
                  <c:v>83.061764705882339</c:v>
                </c:pt>
                <c:pt idx="16">
                  <c:v>83.6</c:v>
                </c:pt>
                <c:pt idx="17">
                  <c:v>82.4</c:v>
                </c:pt>
                <c:pt idx="18">
                  <c:v>81.3</c:v>
                </c:pt>
                <c:pt idx="19">
                  <c:v>81.7</c:v>
                </c:pt>
                <c:pt idx="20">
                  <c:v>81.2</c:v>
                </c:pt>
                <c:pt idx="21">
                  <c:v>79.099999999999994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023536"/>
        <c:axId val="289029024"/>
      </c:lineChart>
      <c:catAx>
        <c:axId val="28902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289029024"/>
        <c:crosses val="autoZero"/>
        <c:auto val="1"/>
        <c:lblAlgn val="ctr"/>
        <c:lblOffset val="100"/>
        <c:noMultiLvlLbl val="0"/>
      </c:catAx>
      <c:valAx>
        <c:axId val="28902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89023536"/>
        <c:crosses val="autoZero"/>
        <c:crossBetween val="between"/>
        <c:majorUnit val="5"/>
        <c:minorUnit val="1"/>
      </c:valAx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 sz="15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Healthy life years vs. overall life expectancy, 2014</a:t>
            </a:r>
          </a:p>
        </c:rich>
      </c:tx>
      <c:layout>
        <c:manualLayout>
          <c:xMode val="edge"/>
          <c:yMode val="edge"/>
          <c:x val="0.12855555555555556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'healthy life expectancy at 65'!$C$2</c:f>
              <c:strCache>
                <c:ptCount val="1"/>
                <c:pt idx="0">
                  <c:v>Healthy life expectancy at age 65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'healthy life expectancy at 65'!$A$3:$B$8</c:f>
              <c:multiLvlStrCache>
                <c:ptCount val="6"/>
                <c:lvl>
                  <c:pt idx="0">
                    <c:v>men</c:v>
                  </c:pt>
                  <c:pt idx="1">
                    <c:v>women</c:v>
                  </c:pt>
                  <c:pt idx="2">
                    <c:v>men</c:v>
                  </c:pt>
                  <c:pt idx="3">
                    <c:v>women</c:v>
                  </c:pt>
                  <c:pt idx="4">
                    <c:v>men</c:v>
                  </c:pt>
                  <c:pt idx="5">
                    <c:v>women</c:v>
                  </c:pt>
                </c:lvl>
                <c:lvl>
                  <c:pt idx="0">
                    <c:v>BE</c:v>
                  </c:pt>
                  <c:pt idx="2">
                    <c:v>NL</c:v>
                  </c:pt>
                  <c:pt idx="4">
                    <c:v>PL</c:v>
                  </c:pt>
                </c:lvl>
              </c:multiLvlStrCache>
            </c:multiLvlStrRef>
          </c:cat>
          <c:val>
            <c:numRef>
              <c:f>'healthy life expectancy at 65'!$C$3:$C$8</c:f>
              <c:numCache>
                <c:formatCode>General</c:formatCode>
                <c:ptCount val="6"/>
                <c:pt idx="0">
                  <c:v>11</c:v>
                </c:pt>
                <c:pt idx="1">
                  <c:v>11</c:v>
                </c:pt>
                <c:pt idx="2">
                  <c:v>10.7</c:v>
                </c:pt>
                <c:pt idx="3">
                  <c:v>10.199999999999999</c:v>
                </c:pt>
                <c:pt idx="4">
                  <c:v>7.5</c:v>
                </c:pt>
                <c:pt idx="5">
                  <c:v>8.1</c:v>
                </c:pt>
              </c:numCache>
            </c:numRef>
          </c:val>
        </c:ser>
        <c:ser>
          <c:idx val="1"/>
          <c:order val="1"/>
          <c:tx>
            <c:strRef>
              <c:f>'healthy life expectancy at 65'!$D$2</c:f>
              <c:strCache>
                <c:ptCount val="1"/>
                <c:pt idx="0">
                  <c:v>Life expectancy at age 65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'healthy life expectancy at 65'!$A$3:$B$8</c:f>
              <c:multiLvlStrCache>
                <c:ptCount val="6"/>
                <c:lvl>
                  <c:pt idx="0">
                    <c:v>men</c:v>
                  </c:pt>
                  <c:pt idx="1">
                    <c:v>women</c:v>
                  </c:pt>
                  <c:pt idx="2">
                    <c:v>men</c:v>
                  </c:pt>
                  <c:pt idx="3">
                    <c:v>women</c:v>
                  </c:pt>
                  <c:pt idx="4">
                    <c:v>men</c:v>
                  </c:pt>
                  <c:pt idx="5">
                    <c:v>women</c:v>
                  </c:pt>
                </c:lvl>
                <c:lvl>
                  <c:pt idx="0">
                    <c:v>BE</c:v>
                  </c:pt>
                  <c:pt idx="2">
                    <c:v>NL</c:v>
                  </c:pt>
                  <c:pt idx="4">
                    <c:v>PL</c:v>
                  </c:pt>
                </c:lvl>
              </c:multiLvlStrCache>
            </c:multiLvlStrRef>
          </c:cat>
          <c:val>
            <c:numRef>
              <c:f>'healthy life expectancy at 65'!$D$3:$D$8</c:f>
              <c:numCache>
                <c:formatCode>General</c:formatCode>
                <c:ptCount val="6"/>
                <c:pt idx="0">
                  <c:v>18.399999999999999</c:v>
                </c:pt>
                <c:pt idx="1">
                  <c:v>21.9</c:v>
                </c:pt>
                <c:pt idx="2">
                  <c:v>18.600000000000001</c:v>
                </c:pt>
                <c:pt idx="3">
                  <c:v>21.4</c:v>
                </c:pt>
                <c:pt idx="4">
                  <c:v>15.9</c:v>
                </c:pt>
                <c:pt idx="5">
                  <c:v>20.399999999999999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89029808"/>
        <c:axId val="289022360"/>
      </c:barChart>
      <c:catAx>
        <c:axId val="289029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2360"/>
        <c:crosses val="autoZero"/>
        <c:auto val="1"/>
        <c:lblAlgn val="ctr"/>
        <c:lblOffset val="100"/>
        <c:noMultiLvlLbl val="0"/>
      </c:catAx>
      <c:valAx>
        <c:axId val="289022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902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5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net replacement rate, single person, full career from age 20, earning 50%, 100% or 150% of the average gross wage retiring in 2006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'Table 1'!$M$29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'Table 1'!$L$30:$L$42</c:f>
              <c:strCache>
                <c:ptCount val="13"/>
                <c:pt idx="0">
                  <c:v>Germany</c:v>
                </c:pt>
                <c:pt idx="1">
                  <c:v>Portugal</c:v>
                </c:pt>
                <c:pt idx="2">
                  <c:v>United Kingdom</c:v>
                </c:pt>
                <c:pt idx="3">
                  <c:v>Slovak Republic</c:v>
                </c:pt>
                <c:pt idx="4">
                  <c:v>Finland</c:v>
                </c:pt>
                <c:pt idx="5">
                  <c:v>Poland</c:v>
                </c:pt>
                <c:pt idx="6">
                  <c:v>Italy</c:v>
                </c:pt>
                <c:pt idx="7">
                  <c:v>France</c:v>
                </c:pt>
                <c:pt idx="8">
                  <c:v>Belgium</c:v>
                </c:pt>
                <c:pt idx="9">
                  <c:v>Sweden</c:v>
                </c:pt>
                <c:pt idx="10">
                  <c:v>Austria</c:v>
                </c:pt>
                <c:pt idx="11">
                  <c:v>Hungary</c:v>
                </c:pt>
                <c:pt idx="12">
                  <c:v>Czech Republic</c:v>
                </c:pt>
              </c:strCache>
            </c:strRef>
          </c:cat>
          <c:val>
            <c:numRef>
              <c:f>'Table 1'!$M$30:$M$42</c:f>
              <c:numCache>
                <c:formatCode>General</c:formatCode>
                <c:ptCount val="13"/>
                <c:pt idx="0">
                  <c:v>59.2</c:v>
                </c:pt>
                <c:pt idx="1">
                  <c:v>63.7</c:v>
                </c:pt>
                <c:pt idx="2">
                  <c:v>63.8</c:v>
                </c:pt>
                <c:pt idx="3">
                  <c:v>66.3</c:v>
                </c:pt>
                <c:pt idx="4">
                  <c:v>73.2</c:v>
                </c:pt>
                <c:pt idx="5">
                  <c:v>74.400000000000006</c:v>
                </c:pt>
                <c:pt idx="6">
                  <c:v>74.8</c:v>
                </c:pt>
                <c:pt idx="7">
                  <c:v>76.2</c:v>
                </c:pt>
                <c:pt idx="8">
                  <c:v>78.7</c:v>
                </c:pt>
                <c:pt idx="9">
                  <c:v>79.3</c:v>
                </c:pt>
                <c:pt idx="10">
                  <c:v>90.5</c:v>
                </c:pt>
                <c:pt idx="11">
                  <c:v>94.3</c:v>
                </c:pt>
                <c:pt idx="12">
                  <c:v>95.3</c:v>
                </c:pt>
              </c:numCache>
            </c:numRef>
          </c:val>
        </c:ser>
        <c:ser>
          <c:idx val="1"/>
          <c:order val="1"/>
          <c:tx>
            <c:strRef>
              <c:f>'Table 1'!$N$29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'Table 1'!$L$30:$L$42</c:f>
              <c:strCache>
                <c:ptCount val="13"/>
                <c:pt idx="0">
                  <c:v>Germany</c:v>
                </c:pt>
                <c:pt idx="1">
                  <c:v>Portugal</c:v>
                </c:pt>
                <c:pt idx="2">
                  <c:v>United Kingdom</c:v>
                </c:pt>
                <c:pt idx="3">
                  <c:v>Slovak Republic</c:v>
                </c:pt>
                <c:pt idx="4">
                  <c:v>Finland</c:v>
                </c:pt>
                <c:pt idx="5">
                  <c:v>Poland</c:v>
                </c:pt>
                <c:pt idx="6">
                  <c:v>Italy</c:v>
                </c:pt>
                <c:pt idx="7">
                  <c:v>France</c:v>
                </c:pt>
                <c:pt idx="8">
                  <c:v>Belgium</c:v>
                </c:pt>
                <c:pt idx="9">
                  <c:v>Sweden</c:v>
                </c:pt>
                <c:pt idx="10">
                  <c:v>Austria</c:v>
                </c:pt>
                <c:pt idx="11">
                  <c:v>Hungary</c:v>
                </c:pt>
                <c:pt idx="12">
                  <c:v>Czech Republic</c:v>
                </c:pt>
              </c:strCache>
            </c:strRef>
          </c:cat>
          <c:val>
            <c:numRef>
              <c:f>'Table 1'!$N$30:$N$42</c:f>
              <c:numCache>
                <c:formatCode>General</c:formatCode>
                <c:ptCount val="13"/>
                <c:pt idx="0">
                  <c:v>61.3</c:v>
                </c:pt>
                <c:pt idx="1">
                  <c:v>69.599999999999994</c:v>
                </c:pt>
                <c:pt idx="2">
                  <c:v>40.9</c:v>
                </c:pt>
                <c:pt idx="3">
                  <c:v>72.7</c:v>
                </c:pt>
                <c:pt idx="4">
                  <c:v>62.4</c:v>
                </c:pt>
                <c:pt idx="5">
                  <c:v>74.900000000000006</c:v>
                </c:pt>
                <c:pt idx="6">
                  <c:v>74.8</c:v>
                </c:pt>
                <c:pt idx="7">
                  <c:v>65.7</c:v>
                </c:pt>
                <c:pt idx="8">
                  <c:v>63.7</c:v>
                </c:pt>
                <c:pt idx="9">
                  <c:v>64.099999999999994</c:v>
                </c:pt>
                <c:pt idx="10">
                  <c:v>90.3</c:v>
                </c:pt>
                <c:pt idx="11">
                  <c:v>105.5</c:v>
                </c:pt>
                <c:pt idx="12">
                  <c:v>64.099999999999994</c:v>
                </c:pt>
              </c:numCache>
            </c:numRef>
          </c:val>
        </c:ser>
        <c:ser>
          <c:idx val="2"/>
          <c:order val="2"/>
          <c:tx>
            <c:strRef>
              <c:f>'Table 1'!$O$29</c:f>
              <c:strCache>
                <c:ptCount val="1"/>
                <c:pt idx="0">
                  <c:v>150%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'Table 1'!$L$30:$L$42</c:f>
              <c:strCache>
                <c:ptCount val="13"/>
                <c:pt idx="0">
                  <c:v>Germany</c:v>
                </c:pt>
                <c:pt idx="1">
                  <c:v>Portugal</c:v>
                </c:pt>
                <c:pt idx="2">
                  <c:v>United Kingdom</c:v>
                </c:pt>
                <c:pt idx="3">
                  <c:v>Slovak Republic</c:v>
                </c:pt>
                <c:pt idx="4">
                  <c:v>Finland</c:v>
                </c:pt>
                <c:pt idx="5">
                  <c:v>Poland</c:v>
                </c:pt>
                <c:pt idx="6">
                  <c:v>Italy</c:v>
                </c:pt>
                <c:pt idx="7">
                  <c:v>France</c:v>
                </c:pt>
                <c:pt idx="8">
                  <c:v>Belgium</c:v>
                </c:pt>
                <c:pt idx="9">
                  <c:v>Sweden</c:v>
                </c:pt>
                <c:pt idx="10">
                  <c:v>Austria</c:v>
                </c:pt>
                <c:pt idx="11">
                  <c:v>Hungary</c:v>
                </c:pt>
                <c:pt idx="12">
                  <c:v>Czech Republic</c:v>
                </c:pt>
              </c:strCache>
            </c:strRef>
          </c:cat>
          <c:val>
            <c:numRef>
              <c:f>'Table 1'!$O$30:$O$42</c:f>
              <c:numCache>
                <c:formatCode>General</c:formatCode>
                <c:ptCount val="13"/>
                <c:pt idx="0">
                  <c:v>60.3</c:v>
                </c:pt>
                <c:pt idx="1">
                  <c:v>72</c:v>
                </c:pt>
                <c:pt idx="2">
                  <c:v>29.2</c:v>
                </c:pt>
                <c:pt idx="3">
                  <c:v>74.900000000000006</c:v>
                </c:pt>
                <c:pt idx="4">
                  <c:v>63.8</c:v>
                </c:pt>
                <c:pt idx="5">
                  <c:v>75</c:v>
                </c:pt>
                <c:pt idx="6">
                  <c:v>77.099999999999994</c:v>
                </c:pt>
                <c:pt idx="7">
                  <c:v>60.2</c:v>
                </c:pt>
                <c:pt idx="8">
                  <c:v>51.7</c:v>
                </c:pt>
                <c:pt idx="9">
                  <c:v>81.2</c:v>
                </c:pt>
                <c:pt idx="10">
                  <c:v>86.3</c:v>
                </c:pt>
                <c:pt idx="11">
                  <c:v>99.2</c:v>
                </c:pt>
                <c:pt idx="12">
                  <c:v>49.4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023928"/>
        <c:axId val="289025496"/>
      </c:barChart>
      <c:catAx>
        <c:axId val="28902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5496"/>
        <c:crosses val="autoZero"/>
        <c:auto val="1"/>
        <c:lblAlgn val="ctr"/>
        <c:lblOffset val="100"/>
        <c:noMultiLvlLbl val="0"/>
      </c:catAx>
      <c:valAx>
        <c:axId val="28902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Average effective retirement age in three countries, 1970-2014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'graph lecture'!$A$4:$B$4</c:f>
              <c:strCache>
                <c:ptCount val="2"/>
                <c:pt idx="0">
                  <c:v>Belgium</c:v>
                </c:pt>
                <c:pt idx="1">
                  <c:v>men</c:v>
                </c:pt>
              </c:strCache>
            </c:strRef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triangle"/>
            <c:size val="3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lecture'!$C$4:$AU$4</c:f>
              <c:numCache>
                <c:formatCode>0\.0</c:formatCode>
                <c:ptCount val="45"/>
                <c:pt idx="0">
                  <c:v>64.148702925410262</c:v>
                </c:pt>
                <c:pt idx="1">
                  <c:v>64.188975470851943</c:v>
                </c:pt>
                <c:pt idx="2">
                  <c:v>64.207302395097841</c:v>
                </c:pt>
                <c:pt idx="3">
                  <c:v>64.208515872467416</c:v>
                </c:pt>
                <c:pt idx="4">
                  <c:v>64.196346185796855</c:v>
                </c:pt>
                <c:pt idx="5">
                  <c:v>64.17371961495914</c:v>
                </c:pt>
                <c:pt idx="6">
                  <c:v>63.62294421125678</c:v>
                </c:pt>
                <c:pt idx="7">
                  <c:v>63.1584466908444</c:v>
                </c:pt>
                <c:pt idx="8">
                  <c:v>62.520895676760595</c:v>
                </c:pt>
                <c:pt idx="9">
                  <c:v>61.992555543552939</c:v>
                </c:pt>
                <c:pt idx="10">
                  <c:v>61.502121241747517</c:v>
                </c:pt>
                <c:pt idx="11">
                  <c:v>61.072554272588576</c:v>
                </c:pt>
                <c:pt idx="12">
                  <c:v>60.98724179716298</c:v>
                </c:pt>
                <c:pt idx="13">
                  <c:v>60.961363597937535</c:v>
                </c:pt>
                <c:pt idx="14">
                  <c:v>60.733413944335304</c:v>
                </c:pt>
                <c:pt idx="15">
                  <c:v>60.639610716264684</c:v>
                </c:pt>
                <c:pt idx="16">
                  <c:v>60.114627747876774</c:v>
                </c:pt>
                <c:pt idx="17">
                  <c:v>59.438774457575811</c:v>
                </c:pt>
                <c:pt idx="18">
                  <c:v>58.7759260537619</c:v>
                </c:pt>
                <c:pt idx="19">
                  <c:v>58.711316334907529</c:v>
                </c:pt>
                <c:pt idx="20">
                  <c:v>58.477078855228079</c:v>
                </c:pt>
                <c:pt idx="21">
                  <c:v>58.830554088779202</c:v>
                </c:pt>
                <c:pt idx="22">
                  <c:v>58.043237243875218</c:v>
                </c:pt>
                <c:pt idx="23">
                  <c:v>57.938902400900652</c:v>
                </c:pt>
                <c:pt idx="24">
                  <c:v>58.012721379185045</c:v>
                </c:pt>
                <c:pt idx="25">
                  <c:v>58.289812460589815</c:v>
                </c:pt>
                <c:pt idx="26">
                  <c:v>57.937812648966215</c:v>
                </c:pt>
                <c:pt idx="27">
                  <c:v>58.492558879162253</c:v>
                </c:pt>
                <c:pt idx="28">
                  <c:v>58.547168567718643</c:v>
                </c:pt>
                <c:pt idx="29">
                  <c:v>58.070139506028667</c:v>
                </c:pt>
                <c:pt idx="30">
                  <c:v>58.477758608454465</c:v>
                </c:pt>
                <c:pt idx="31">
                  <c:v>58.540035071918929</c:v>
                </c:pt>
                <c:pt idx="32">
                  <c:v>58.505522288306771</c:v>
                </c:pt>
                <c:pt idx="33">
                  <c:v>57.59093882855268</c:v>
                </c:pt>
                <c:pt idx="34">
                  <c:v>58.596316707558195</c:v>
                </c:pt>
                <c:pt idx="35">
                  <c:v>58.698019059722654</c:v>
                </c:pt>
                <c:pt idx="36">
                  <c:v>58.974743902560625</c:v>
                </c:pt>
                <c:pt idx="37">
                  <c:v>59.581079475297841</c:v>
                </c:pt>
                <c:pt idx="38">
                  <c:v>59.853398412286637</c:v>
                </c:pt>
                <c:pt idx="39">
                  <c:v>59.511478612822266</c:v>
                </c:pt>
                <c:pt idx="40">
                  <c:v>60.858427709681244</c:v>
                </c:pt>
                <c:pt idx="41">
                  <c:v>59.779655925983327</c:v>
                </c:pt>
                <c:pt idx="42">
                  <c:v>59.725401273041577</c:v>
                </c:pt>
                <c:pt idx="43">
                  <c:v>59.763872230068166</c:v>
                </c:pt>
                <c:pt idx="44">
                  <c:v>59.950397898235636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'graph lecture'!$A$5:$B$5</c:f>
              <c:strCache>
                <c:ptCount val="2"/>
                <c:pt idx="0">
                  <c:v>Belgium</c:v>
                </c:pt>
                <c:pt idx="1">
                  <c:v>women</c:v>
                </c:pt>
              </c:strCache>
            </c:strRef>
          </c:tx>
          <c:spPr>
            <a:ln w="22225" cap="rnd">
              <a:solidFill>
                <a:schemeClr val="tx1">
                  <a:lumMod val="65000"/>
                  <a:lumOff val="35000"/>
                </a:schemeClr>
              </a:solidFill>
              <a:prstDash val="sysDash"/>
              <a:round/>
            </a:ln>
            <a:effectLst/>
          </c:spPr>
          <c:marker>
            <c:symbol val="triangle"/>
            <c:size val="3"/>
            <c:spPr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lecture'!$C$5:$AU$5</c:f>
              <c:numCache>
                <c:formatCode>0\.0</c:formatCode>
                <c:ptCount val="45"/>
                <c:pt idx="0">
                  <c:v>62.677376929230455</c:v>
                </c:pt>
                <c:pt idx="1">
                  <c:v>62.902294286061412</c:v>
                </c:pt>
                <c:pt idx="2">
                  <c:v>63.113436499210707</c:v>
                </c:pt>
                <c:pt idx="3">
                  <c:v>63.091326433276848</c:v>
                </c:pt>
                <c:pt idx="4">
                  <c:v>63.033074427583699</c:v>
                </c:pt>
                <c:pt idx="5">
                  <c:v>62.964418841748142</c:v>
                </c:pt>
                <c:pt idx="6">
                  <c:v>61.751668052476411</c:v>
                </c:pt>
                <c:pt idx="7">
                  <c:v>60.155737019653969</c:v>
                </c:pt>
                <c:pt idx="8">
                  <c:v>59.934572865794422</c:v>
                </c:pt>
                <c:pt idx="9">
                  <c:v>59.763753221774969</c:v>
                </c:pt>
                <c:pt idx="10">
                  <c:v>59.023284596534189</c:v>
                </c:pt>
                <c:pt idx="11">
                  <c:v>58.946438826208784</c:v>
                </c:pt>
                <c:pt idx="12">
                  <c:v>59.150608646328486</c:v>
                </c:pt>
                <c:pt idx="13">
                  <c:v>58.085403606159737</c:v>
                </c:pt>
                <c:pt idx="14">
                  <c:v>57.426178623006614</c:v>
                </c:pt>
                <c:pt idx="15">
                  <c:v>57.451775252054588</c:v>
                </c:pt>
                <c:pt idx="16">
                  <c:v>57.159739529457923</c:v>
                </c:pt>
                <c:pt idx="17">
                  <c:v>56.312457313649873</c:v>
                </c:pt>
                <c:pt idx="18">
                  <c:v>55.862482112142878</c:v>
                </c:pt>
                <c:pt idx="19">
                  <c:v>55.938964249396804</c:v>
                </c:pt>
                <c:pt idx="20">
                  <c:v>56.074276561656234</c:v>
                </c:pt>
                <c:pt idx="21">
                  <c:v>56.507585187063526</c:v>
                </c:pt>
                <c:pt idx="22">
                  <c:v>55.351671807515885</c:v>
                </c:pt>
                <c:pt idx="23">
                  <c:v>56.807120015016892</c:v>
                </c:pt>
                <c:pt idx="24">
                  <c:v>56.776622368612429</c:v>
                </c:pt>
                <c:pt idx="25">
                  <c:v>56.35869228279887</c:v>
                </c:pt>
                <c:pt idx="26">
                  <c:v>55.466125028600231</c:v>
                </c:pt>
                <c:pt idx="27">
                  <c:v>56.790674138017771</c:v>
                </c:pt>
                <c:pt idx="28">
                  <c:v>56.835277400702999</c:v>
                </c:pt>
                <c:pt idx="29">
                  <c:v>57.585509849028803</c:v>
                </c:pt>
                <c:pt idx="30">
                  <c:v>57.072901767581719</c:v>
                </c:pt>
                <c:pt idx="31">
                  <c:v>57.04817914866576</c:v>
                </c:pt>
                <c:pt idx="32">
                  <c:v>56.846716566395145</c:v>
                </c:pt>
                <c:pt idx="33">
                  <c:v>56.360617830882447</c:v>
                </c:pt>
                <c:pt idx="34">
                  <c:v>56.993864863075878</c:v>
                </c:pt>
                <c:pt idx="35">
                  <c:v>57.593124312726651</c:v>
                </c:pt>
                <c:pt idx="36">
                  <c:v>57.934183016626399</c:v>
                </c:pt>
                <c:pt idx="37">
                  <c:v>58.96258029681411</c:v>
                </c:pt>
                <c:pt idx="38">
                  <c:v>59.317960248528053</c:v>
                </c:pt>
                <c:pt idx="39">
                  <c:v>59.759080094451264</c:v>
                </c:pt>
                <c:pt idx="40">
                  <c:v>58.97719603465724</c:v>
                </c:pt>
                <c:pt idx="41">
                  <c:v>59.425066656710733</c:v>
                </c:pt>
                <c:pt idx="42">
                  <c:v>59.082305231213027</c:v>
                </c:pt>
                <c:pt idx="43">
                  <c:v>59.05097513948089</c:v>
                </c:pt>
                <c:pt idx="44">
                  <c:v>59.337894465953411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'graph lecture'!$A$6:$B$6</c:f>
              <c:strCache>
                <c:ptCount val="2"/>
                <c:pt idx="0">
                  <c:v>Netherlands</c:v>
                </c:pt>
                <c:pt idx="1">
                  <c:v>men</c:v>
                </c:pt>
              </c:strCache>
            </c:strRef>
          </c:tx>
          <c:spPr>
            <a:ln w="28575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square"/>
            <c:size val="4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lecture'!$C$6:$AU$6</c:f>
              <c:numCache>
                <c:formatCode>0\.0</c:formatCode>
                <c:ptCount val="45"/>
                <c:pt idx="0">
                  <c:v>66.553248234603402</c:v>
                </c:pt>
                <c:pt idx="1">
                  <c:v>66.182829786168327</c:v>
                </c:pt>
                <c:pt idx="2">
                  <c:v>65.667158174224255</c:v>
                </c:pt>
                <c:pt idx="3">
                  <c:v>65.228615538239708</c:v>
                </c:pt>
                <c:pt idx="4">
                  <c:v>64.635433278005365</c:v>
                </c:pt>
                <c:pt idx="5">
                  <c:v>64.078422880812724</c:v>
                </c:pt>
                <c:pt idx="6">
                  <c:v>63.790276739887688</c:v>
                </c:pt>
                <c:pt idx="7">
                  <c:v>63.697275147919001</c:v>
                </c:pt>
                <c:pt idx="8">
                  <c:v>63.393842827991023</c:v>
                </c:pt>
                <c:pt idx="9">
                  <c:v>62.907804753615352</c:v>
                </c:pt>
                <c:pt idx="10">
                  <c:v>62.977444352026332</c:v>
                </c:pt>
                <c:pt idx="11">
                  <c:v>62.394559533095006</c:v>
                </c:pt>
                <c:pt idx="12">
                  <c:v>61.976094595658026</c:v>
                </c:pt>
                <c:pt idx="13">
                  <c:v>61.806376859181363</c:v>
                </c:pt>
                <c:pt idx="14">
                  <c:v>61.566084254522671</c:v>
                </c:pt>
                <c:pt idx="15">
                  <c:v>60.900072291451103</c:v>
                </c:pt>
                <c:pt idx="16">
                  <c:v>60.090125503049755</c:v>
                </c:pt>
                <c:pt idx="17">
                  <c:v>60.121505748012574</c:v>
                </c:pt>
                <c:pt idx="18">
                  <c:v>60.374518683040407</c:v>
                </c:pt>
                <c:pt idx="19">
                  <c:v>60.085282231834682</c:v>
                </c:pt>
                <c:pt idx="20">
                  <c:v>59.749386667284135</c:v>
                </c:pt>
                <c:pt idx="21">
                  <c:v>60.516494761352895</c:v>
                </c:pt>
                <c:pt idx="22">
                  <c:v>60.566343899407343</c:v>
                </c:pt>
                <c:pt idx="23">
                  <c:v>60.359083388883263</c:v>
                </c:pt>
                <c:pt idx="24">
                  <c:v>60.4223399425493</c:v>
                </c:pt>
                <c:pt idx="25">
                  <c:v>61.07758401724012</c:v>
                </c:pt>
                <c:pt idx="26">
                  <c:v>60.182837720511195</c:v>
                </c:pt>
                <c:pt idx="27">
                  <c:v>60.952337691082562</c:v>
                </c:pt>
                <c:pt idx="28">
                  <c:v>60.996780046623968</c:v>
                </c:pt>
                <c:pt idx="29">
                  <c:v>61.067218556047628</c:v>
                </c:pt>
                <c:pt idx="30">
                  <c:v>60.59353236834621</c:v>
                </c:pt>
                <c:pt idx="31">
                  <c:v>61.032974735515211</c:v>
                </c:pt>
                <c:pt idx="32">
                  <c:v>60.526573823729528</c:v>
                </c:pt>
                <c:pt idx="33">
                  <c:v>60.75617020379272</c:v>
                </c:pt>
                <c:pt idx="34">
                  <c:v>60.463060888940042</c:v>
                </c:pt>
                <c:pt idx="35">
                  <c:v>61.233215338493451</c:v>
                </c:pt>
                <c:pt idx="36">
                  <c:v>60.902683523844296</c:v>
                </c:pt>
                <c:pt idx="37">
                  <c:v>61.849648933937068</c:v>
                </c:pt>
                <c:pt idx="38">
                  <c:v>62.875937023576533</c:v>
                </c:pt>
                <c:pt idx="39">
                  <c:v>63.096793120840076</c:v>
                </c:pt>
                <c:pt idx="40">
                  <c:v>62.929469107351466</c:v>
                </c:pt>
                <c:pt idx="41">
                  <c:v>63.557230810932168</c:v>
                </c:pt>
                <c:pt idx="42">
                  <c:v>63.561852503498926</c:v>
                </c:pt>
                <c:pt idx="43">
                  <c:v>63.232224097290938</c:v>
                </c:pt>
                <c:pt idx="44">
                  <c:v>62.889820923089161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'graph lecture'!$A$7:$B$7</c:f>
              <c:strCache>
                <c:ptCount val="2"/>
                <c:pt idx="0">
                  <c:v>Netherlands</c:v>
                </c:pt>
                <c:pt idx="1">
                  <c:v>women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square"/>
            <c:size val="4"/>
            <c:spPr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lecture'!$C$7:$AU$7</c:f>
              <c:numCache>
                <c:formatCode>0\.0</c:formatCode>
                <c:ptCount val="45"/>
                <c:pt idx="0">
                  <c:v>66.741392228088017</c:v>
                </c:pt>
                <c:pt idx="1">
                  <c:v>66.336386644845007</c:v>
                </c:pt>
                <c:pt idx="2">
                  <c:v>66.289464086580608</c:v>
                </c:pt>
                <c:pt idx="3">
                  <c:v>66.018259653670228</c:v>
                </c:pt>
                <c:pt idx="4">
                  <c:v>65.761399527925803</c:v>
                </c:pt>
                <c:pt idx="5">
                  <c:v>65.125075982791813</c:v>
                </c:pt>
                <c:pt idx="6">
                  <c:v>65.008958711359938</c:v>
                </c:pt>
                <c:pt idx="7">
                  <c:v>64.34890459249408</c:v>
                </c:pt>
                <c:pt idx="8">
                  <c:v>64.254058293147736</c:v>
                </c:pt>
                <c:pt idx="9">
                  <c:v>64.074050881002918</c:v>
                </c:pt>
                <c:pt idx="10">
                  <c:v>64.059186190054817</c:v>
                </c:pt>
                <c:pt idx="11">
                  <c:v>62.922135684255323</c:v>
                </c:pt>
                <c:pt idx="12">
                  <c:v>62.527037311652336</c:v>
                </c:pt>
                <c:pt idx="13">
                  <c:v>62.491855886199978</c:v>
                </c:pt>
                <c:pt idx="14">
                  <c:v>62.206843267438948</c:v>
                </c:pt>
                <c:pt idx="15">
                  <c:v>61.569633628528692</c:v>
                </c:pt>
                <c:pt idx="16">
                  <c:v>60.458967727568542</c:v>
                </c:pt>
                <c:pt idx="17">
                  <c:v>59.92696193656414</c:v>
                </c:pt>
                <c:pt idx="18">
                  <c:v>59.810502591847467</c:v>
                </c:pt>
                <c:pt idx="19">
                  <c:v>59.117328693853381</c:v>
                </c:pt>
                <c:pt idx="20">
                  <c:v>58.811170397262011</c:v>
                </c:pt>
                <c:pt idx="21">
                  <c:v>58.619181848346003</c:v>
                </c:pt>
                <c:pt idx="22">
                  <c:v>58.916387606483319</c:v>
                </c:pt>
                <c:pt idx="23">
                  <c:v>58.783138239531056</c:v>
                </c:pt>
                <c:pt idx="24">
                  <c:v>59.763616422070108</c:v>
                </c:pt>
                <c:pt idx="25">
                  <c:v>60.055291058864405</c:v>
                </c:pt>
                <c:pt idx="26">
                  <c:v>59.004375628173975</c:v>
                </c:pt>
                <c:pt idx="27">
                  <c:v>59.643028371277794</c:v>
                </c:pt>
                <c:pt idx="28">
                  <c:v>59.491114859171667</c:v>
                </c:pt>
                <c:pt idx="29">
                  <c:v>59.251750226591938</c:v>
                </c:pt>
                <c:pt idx="30">
                  <c:v>58.700916155796513</c:v>
                </c:pt>
                <c:pt idx="31">
                  <c:v>58.562746501097273</c:v>
                </c:pt>
                <c:pt idx="32">
                  <c:v>58.464377521289705</c:v>
                </c:pt>
                <c:pt idx="33">
                  <c:v>58.641378211886995</c:v>
                </c:pt>
                <c:pt idx="34">
                  <c:v>58.974332194583269</c:v>
                </c:pt>
                <c:pt idx="35">
                  <c:v>60.188435023448932</c:v>
                </c:pt>
                <c:pt idx="36">
                  <c:v>60.974815503910335</c:v>
                </c:pt>
                <c:pt idx="37">
                  <c:v>60.900801433240709</c:v>
                </c:pt>
                <c:pt idx="38">
                  <c:v>61.088756080645432</c:v>
                </c:pt>
                <c:pt idx="39">
                  <c:v>61.318669507843104</c:v>
                </c:pt>
                <c:pt idx="40">
                  <c:v>61.429473157634256</c:v>
                </c:pt>
                <c:pt idx="41">
                  <c:v>62.030641391504801</c:v>
                </c:pt>
                <c:pt idx="42">
                  <c:v>62.340808050443862</c:v>
                </c:pt>
                <c:pt idx="43">
                  <c:v>61.869954873228338</c:v>
                </c:pt>
                <c:pt idx="44">
                  <c:v>61.85269389791285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'graph lecture'!$A$8:$B$8</c:f>
              <c:strCache>
                <c:ptCount val="2"/>
                <c:pt idx="0">
                  <c:v>Poland</c:v>
                </c:pt>
                <c:pt idx="1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lecture'!$C$8:$AU$8</c:f>
              <c:numCache>
                <c:formatCode>0\.0</c:formatCode>
                <c:ptCount val="45"/>
                <c:pt idx="0">
                  <c:v>73.588448133023263</c:v>
                </c:pt>
                <c:pt idx="1">
                  <c:v>72.569811335970456</c:v>
                </c:pt>
                <c:pt idx="2">
                  <c:v>71.752419808256064</c:v>
                </c:pt>
                <c:pt idx="3">
                  <c:v>71.102973114413317</c:v>
                </c:pt>
                <c:pt idx="4">
                  <c:v>70.668783963067014</c:v>
                </c:pt>
                <c:pt idx="5">
                  <c:v>70.311919300111811</c:v>
                </c:pt>
                <c:pt idx="6">
                  <c:v>69.839964526990514</c:v>
                </c:pt>
                <c:pt idx="7">
                  <c:v>69.37489057814453</c:v>
                </c:pt>
                <c:pt idx="8">
                  <c:v>68.917186955469333</c:v>
                </c:pt>
                <c:pt idx="9">
                  <c:v>68.485278619496142</c:v>
                </c:pt>
                <c:pt idx="10">
                  <c:v>68.014718751744681</c:v>
                </c:pt>
                <c:pt idx="11">
                  <c:v>67.4995869468069</c:v>
                </c:pt>
                <c:pt idx="12">
                  <c:v>67.018916737895054</c:v>
                </c:pt>
                <c:pt idx="13">
                  <c:v>66.610282961317196</c:v>
                </c:pt>
                <c:pt idx="14">
                  <c:v>66.569812438653045</c:v>
                </c:pt>
                <c:pt idx="15">
                  <c:v>66.531643509088426</c:v>
                </c:pt>
                <c:pt idx="16">
                  <c:v>66.495747873768778</c:v>
                </c:pt>
                <c:pt idx="17">
                  <c:v>66.462097327249424</c:v>
                </c:pt>
                <c:pt idx="18">
                  <c:v>66.430663759843981</c:v>
                </c:pt>
                <c:pt idx="19">
                  <c:v>66.17337395424596</c:v>
                </c:pt>
                <c:pt idx="20">
                  <c:v>66.23776094353515</c:v>
                </c:pt>
                <c:pt idx="21">
                  <c:v>66.177286502728435</c:v>
                </c:pt>
                <c:pt idx="22">
                  <c:v>66.060186258254561</c:v>
                </c:pt>
                <c:pt idx="23">
                  <c:v>66.267594558890124</c:v>
                </c:pt>
                <c:pt idx="24">
                  <c:v>65.009743922761771</c:v>
                </c:pt>
                <c:pt idx="25">
                  <c:v>63.861759295047868</c:v>
                </c:pt>
                <c:pt idx="26">
                  <c:v>63.057522087331847</c:v>
                </c:pt>
                <c:pt idx="27">
                  <c:v>62.158573368482145</c:v>
                </c:pt>
                <c:pt idx="28">
                  <c:v>62.119801883229798</c:v>
                </c:pt>
                <c:pt idx="29">
                  <c:v>62.393103504356318</c:v>
                </c:pt>
                <c:pt idx="30">
                  <c:v>61.578887225703376</c:v>
                </c:pt>
                <c:pt idx="31">
                  <c:v>61.279817372936151</c:v>
                </c:pt>
                <c:pt idx="32">
                  <c:v>61.100890582630612</c:v>
                </c:pt>
                <c:pt idx="33">
                  <c:v>61.359614643581992</c:v>
                </c:pt>
                <c:pt idx="34">
                  <c:v>61.024302983520556</c:v>
                </c:pt>
                <c:pt idx="35">
                  <c:v>61.363723677560877</c:v>
                </c:pt>
                <c:pt idx="36">
                  <c:v>61.310983070161818</c:v>
                </c:pt>
                <c:pt idx="37">
                  <c:v>61.429594447279179</c:v>
                </c:pt>
                <c:pt idx="38">
                  <c:v>61.277724065663385</c:v>
                </c:pt>
                <c:pt idx="39">
                  <c:v>61.703512673049779</c:v>
                </c:pt>
                <c:pt idx="40">
                  <c:v>61.584154297721859</c:v>
                </c:pt>
                <c:pt idx="41">
                  <c:v>61.487138549202584</c:v>
                </c:pt>
                <c:pt idx="42">
                  <c:v>62.00937663913605</c:v>
                </c:pt>
                <c:pt idx="43">
                  <c:v>61.904400642702562</c:v>
                </c:pt>
                <c:pt idx="44">
                  <c:v>62.08949757982036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'graph lecture'!$A$9:$B$9</c:f>
              <c:strCache>
                <c:ptCount val="2"/>
                <c:pt idx="0">
                  <c:v>Poland</c:v>
                </c:pt>
                <c:pt idx="1">
                  <c:v>women</c:v>
                </c:pt>
              </c:strCache>
            </c:strRef>
          </c:tx>
          <c:spPr>
            <a:ln w="158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circle"/>
            <c:size val="3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'graph lecture'!$C$3:$AU$3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'graph lecture'!$C$9:$AU$9</c:f>
              <c:numCache>
                <c:formatCode>0\.0</c:formatCode>
                <c:ptCount val="45"/>
                <c:pt idx="0">
                  <c:v>72.168873534278561</c:v>
                </c:pt>
                <c:pt idx="1">
                  <c:v>70.912908824254288</c:v>
                </c:pt>
                <c:pt idx="2">
                  <c:v>69.871098143021996</c:v>
                </c:pt>
                <c:pt idx="3">
                  <c:v>69.040776857567309</c:v>
                </c:pt>
                <c:pt idx="4">
                  <c:v>68.405996091943507</c:v>
                </c:pt>
                <c:pt idx="5">
                  <c:v>67.687931804246745</c:v>
                </c:pt>
                <c:pt idx="6">
                  <c:v>67.162972527894041</c:v>
                </c:pt>
                <c:pt idx="7">
                  <c:v>66.648139817438789</c:v>
                </c:pt>
                <c:pt idx="8">
                  <c:v>66.143943966849037</c:v>
                </c:pt>
                <c:pt idx="9">
                  <c:v>65.657118677830127</c:v>
                </c:pt>
                <c:pt idx="10">
                  <c:v>65.129047948189964</c:v>
                </c:pt>
                <c:pt idx="11">
                  <c:v>64.553060363591399</c:v>
                </c:pt>
                <c:pt idx="12">
                  <c:v>63.921004393083194</c:v>
                </c:pt>
                <c:pt idx="13">
                  <c:v>63.359159081317017</c:v>
                </c:pt>
                <c:pt idx="14">
                  <c:v>63.357349779619248</c:v>
                </c:pt>
                <c:pt idx="15">
                  <c:v>63.359549461887006</c:v>
                </c:pt>
                <c:pt idx="16">
                  <c:v>63.365747304509497</c:v>
                </c:pt>
                <c:pt idx="17">
                  <c:v>63.375930706963949</c:v>
                </c:pt>
                <c:pt idx="18">
                  <c:v>63.390085239939154</c:v>
                </c:pt>
                <c:pt idx="19">
                  <c:v>63.188834273322641</c:v>
                </c:pt>
                <c:pt idx="20">
                  <c:v>63.299031351496829</c:v>
                </c:pt>
                <c:pt idx="21">
                  <c:v>63.28525473632763</c:v>
                </c:pt>
                <c:pt idx="22">
                  <c:v>63.214916359386834</c:v>
                </c:pt>
                <c:pt idx="23">
                  <c:v>63.21095066204758</c:v>
                </c:pt>
                <c:pt idx="24">
                  <c:v>62.299444535392517</c:v>
                </c:pt>
                <c:pt idx="25">
                  <c:v>61.433275219509824</c:v>
                </c:pt>
                <c:pt idx="26">
                  <c:v>60.534596353634875</c:v>
                </c:pt>
                <c:pt idx="27">
                  <c:v>59.669416515599195</c:v>
                </c:pt>
                <c:pt idx="28">
                  <c:v>59.496659831704868</c:v>
                </c:pt>
                <c:pt idx="29">
                  <c:v>59.768197503744574</c:v>
                </c:pt>
                <c:pt idx="30">
                  <c:v>59.223223026437374</c:v>
                </c:pt>
                <c:pt idx="31">
                  <c:v>59.297646864014858</c:v>
                </c:pt>
                <c:pt idx="32">
                  <c:v>59.008322218882824</c:v>
                </c:pt>
                <c:pt idx="33">
                  <c:v>58.939925373080278</c:v>
                </c:pt>
                <c:pt idx="34">
                  <c:v>58.203754129218289</c:v>
                </c:pt>
                <c:pt idx="35">
                  <c:v>57.961751005299071</c:v>
                </c:pt>
                <c:pt idx="36">
                  <c:v>57.584676406179703</c:v>
                </c:pt>
                <c:pt idx="37">
                  <c:v>57.688608622352987</c:v>
                </c:pt>
                <c:pt idx="38">
                  <c:v>58.027254902369606</c:v>
                </c:pt>
                <c:pt idx="39">
                  <c:v>58.499730722138999</c:v>
                </c:pt>
                <c:pt idx="40">
                  <c:v>59.080262705524746</c:v>
                </c:pt>
                <c:pt idx="41">
                  <c:v>59.448015712679677</c:v>
                </c:pt>
                <c:pt idx="42">
                  <c:v>60.008285064612082</c:v>
                </c:pt>
                <c:pt idx="43">
                  <c:v>60.112583821103662</c:v>
                </c:pt>
                <c:pt idx="44">
                  <c:v>59.530381530731063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025104"/>
        <c:axId val="290333280"/>
      </c:lineChart>
      <c:catAx>
        <c:axId val="28902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33280"/>
        <c:crosses val="autoZero"/>
        <c:auto val="1"/>
        <c:lblAlgn val="ctr"/>
        <c:lblOffset val="100"/>
        <c:noMultiLvlLbl val="0"/>
      </c:catAx>
      <c:valAx>
        <c:axId val="290333280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C2628F-B6B9-4AD8-8EE6-DBD8CF69B5B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6F35DF2-4200-4308-B11F-04B73BB41D1B}">
      <dgm:prSet phldrT="[Text]"/>
      <dgm:spPr/>
      <dgm:t>
        <a:bodyPr/>
        <a:lstStyle/>
        <a:p>
          <a:r>
            <a:rPr lang="en-GB" dirty="0" smtClean="0"/>
            <a:t>Aim</a:t>
          </a:r>
          <a:endParaRPr lang="en-GB" dirty="0"/>
        </a:p>
      </dgm:t>
    </dgm:pt>
    <dgm:pt modelId="{90380E14-2BE6-46B6-B68A-26DDD6E1F66D}" type="parTrans" cxnId="{3CDAA737-4CA6-49D6-A06E-F6E4B86E0168}">
      <dgm:prSet/>
      <dgm:spPr/>
      <dgm:t>
        <a:bodyPr/>
        <a:lstStyle/>
        <a:p>
          <a:endParaRPr lang="en-GB"/>
        </a:p>
      </dgm:t>
    </dgm:pt>
    <dgm:pt modelId="{019C04BE-6AB3-4EE2-8DAA-CB3EB9FAF20B}" type="sibTrans" cxnId="{3CDAA737-4CA6-49D6-A06E-F6E4B86E0168}">
      <dgm:prSet/>
      <dgm:spPr/>
      <dgm:t>
        <a:bodyPr/>
        <a:lstStyle/>
        <a:p>
          <a:endParaRPr lang="en-GB"/>
        </a:p>
      </dgm:t>
    </dgm:pt>
    <dgm:pt modelId="{617900DD-F931-4184-BFB6-8C995B67F35B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Social Risk</a:t>
          </a:r>
          <a:endParaRPr lang="en-GB" dirty="0"/>
        </a:p>
      </dgm:t>
    </dgm:pt>
    <dgm:pt modelId="{E17AA26B-1373-4EBC-9573-C2C3D0B8BDF5}" type="parTrans" cxnId="{EE2362A3-4829-44FE-9DA2-F579466FCF7D}">
      <dgm:prSet/>
      <dgm:spPr/>
      <dgm:t>
        <a:bodyPr/>
        <a:lstStyle/>
        <a:p>
          <a:endParaRPr lang="en-GB"/>
        </a:p>
      </dgm:t>
    </dgm:pt>
    <dgm:pt modelId="{6E596D97-91D9-4A99-9642-19BE95ECAC9A}" type="sibTrans" cxnId="{EE2362A3-4829-44FE-9DA2-F579466FCF7D}">
      <dgm:prSet/>
      <dgm:spPr/>
      <dgm:t>
        <a:bodyPr/>
        <a:lstStyle/>
        <a:p>
          <a:endParaRPr lang="en-GB"/>
        </a:p>
      </dgm:t>
    </dgm:pt>
    <dgm:pt modelId="{9D9AD575-4C18-4031-B636-C70338CDCF48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Primary aims</a:t>
          </a:r>
          <a:endParaRPr lang="en-GB" dirty="0"/>
        </a:p>
      </dgm:t>
    </dgm:pt>
    <dgm:pt modelId="{7F6F0683-4FD6-4B12-A79A-FCC30559E4BC}" type="parTrans" cxnId="{AC2DCDBA-84E7-4151-BA53-C04022CAC79A}">
      <dgm:prSet/>
      <dgm:spPr/>
      <dgm:t>
        <a:bodyPr/>
        <a:lstStyle/>
        <a:p>
          <a:endParaRPr lang="en-GB"/>
        </a:p>
      </dgm:t>
    </dgm:pt>
    <dgm:pt modelId="{90D1AF19-0655-43EC-B7FC-0F31C70F7481}" type="sibTrans" cxnId="{AC2DCDBA-84E7-4151-BA53-C04022CAC79A}">
      <dgm:prSet/>
      <dgm:spPr/>
      <dgm:t>
        <a:bodyPr/>
        <a:lstStyle/>
        <a:p>
          <a:endParaRPr lang="en-GB"/>
        </a:p>
      </dgm:t>
    </dgm:pt>
    <dgm:pt modelId="{8D54E950-34AD-4A62-A2B1-F2BA8ADD1EB0}">
      <dgm:prSet phldrT="[Text]"/>
      <dgm:spPr/>
      <dgm:t>
        <a:bodyPr/>
        <a:lstStyle/>
        <a:p>
          <a:r>
            <a:rPr lang="en-GB" dirty="0" smtClean="0"/>
            <a:t>Mode of access</a:t>
          </a:r>
          <a:endParaRPr lang="en-GB" dirty="0"/>
        </a:p>
      </dgm:t>
    </dgm:pt>
    <dgm:pt modelId="{DFEB63D5-3AC7-4489-A340-23975022C60A}" type="parTrans" cxnId="{32B23EEA-E672-4BE6-B8C0-D8B9EFA43CC6}">
      <dgm:prSet/>
      <dgm:spPr/>
      <dgm:t>
        <a:bodyPr/>
        <a:lstStyle/>
        <a:p>
          <a:endParaRPr lang="en-GB"/>
        </a:p>
      </dgm:t>
    </dgm:pt>
    <dgm:pt modelId="{E34426EA-1373-479A-BA95-D29719FA81B7}" type="sibTrans" cxnId="{32B23EEA-E672-4BE6-B8C0-D8B9EFA43CC6}">
      <dgm:prSet/>
      <dgm:spPr/>
      <dgm:t>
        <a:bodyPr/>
        <a:lstStyle/>
        <a:p>
          <a:endParaRPr lang="en-GB"/>
        </a:p>
      </dgm:t>
    </dgm:pt>
    <dgm:pt modelId="{E28CE126-48E7-40A5-82B4-07A17849C1B7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Who is protected (category)</a:t>
          </a:r>
          <a:endParaRPr lang="en-GB" dirty="0"/>
        </a:p>
      </dgm:t>
    </dgm:pt>
    <dgm:pt modelId="{F8CC18D5-20EA-49DA-A6E3-D6E5B0FEBA1E}" type="parTrans" cxnId="{921A6FF7-DEF7-465A-B152-A2C96BA48C12}">
      <dgm:prSet/>
      <dgm:spPr/>
      <dgm:t>
        <a:bodyPr/>
        <a:lstStyle/>
        <a:p>
          <a:endParaRPr lang="en-GB"/>
        </a:p>
      </dgm:t>
    </dgm:pt>
    <dgm:pt modelId="{6C7D0145-A7DD-4C0A-A449-F6D1D0594CAE}" type="sibTrans" cxnId="{921A6FF7-DEF7-465A-B152-A2C96BA48C12}">
      <dgm:prSet/>
      <dgm:spPr/>
      <dgm:t>
        <a:bodyPr/>
        <a:lstStyle/>
        <a:p>
          <a:endParaRPr lang="en-GB"/>
        </a:p>
      </dgm:t>
    </dgm:pt>
    <dgm:pt modelId="{D353B90C-7CC8-4E30-A302-B82987745E5A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Who receives (circumstance / conduct)</a:t>
          </a:r>
          <a:endParaRPr lang="en-GB" dirty="0"/>
        </a:p>
      </dgm:t>
    </dgm:pt>
    <dgm:pt modelId="{832018D6-1B1E-4B48-A89B-8107A6C827FD}" type="parTrans" cxnId="{9E0AAD94-D7F0-46DD-B43D-E68C0ADED34D}">
      <dgm:prSet/>
      <dgm:spPr/>
      <dgm:t>
        <a:bodyPr/>
        <a:lstStyle/>
        <a:p>
          <a:endParaRPr lang="en-GB"/>
        </a:p>
      </dgm:t>
    </dgm:pt>
    <dgm:pt modelId="{D97470EE-BAFC-4CED-B9E0-A6BF0D374605}" type="sibTrans" cxnId="{9E0AAD94-D7F0-46DD-B43D-E68C0ADED34D}">
      <dgm:prSet/>
      <dgm:spPr/>
      <dgm:t>
        <a:bodyPr/>
        <a:lstStyle/>
        <a:p>
          <a:endParaRPr lang="en-GB"/>
        </a:p>
      </dgm:t>
    </dgm:pt>
    <dgm:pt modelId="{5CD95AB5-CBC5-4004-91F5-1D2EE8C1482F}">
      <dgm:prSet phldrT="[Text]"/>
      <dgm:spPr/>
      <dgm:t>
        <a:bodyPr/>
        <a:lstStyle/>
        <a:p>
          <a:r>
            <a:rPr lang="en-GB" dirty="0" smtClean="0"/>
            <a:t>Benefit structure</a:t>
          </a:r>
          <a:endParaRPr lang="en-GB" dirty="0"/>
        </a:p>
      </dgm:t>
    </dgm:pt>
    <dgm:pt modelId="{0195F55B-3725-4288-AF09-63CD9B549882}" type="parTrans" cxnId="{868D27CE-D3E6-4D9A-BA11-BE0DC6E2EC3F}">
      <dgm:prSet/>
      <dgm:spPr/>
      <dgm:t>
        <a:bodyPr/>
        <a:lstStyle/>
        <a:p>
          <a:endParaRPr lang="en-GB"/>
        </a:p>
      </dgm:t>
    </dgm:pt>
    <dgm:pt modelId="{0B8085C3-CC66-4EA9-A314-6CDC4925FA5C}" type="sibTrans" cxnId="{868D27CE-D3E6-4D9A-BA11-BE0DC6E2EC3F}">
      <dgm:prSet/>
      <dgm:spPr/>
      <dgm:t>
        <a:bodyPr/>
        <a:lstStyle/>
        <a:p>
          <a:endParaRPr lang="en-GB"/>
        </a:p>
      </dgm:t>
    </dgm:pt>
    <dgm:pt modelId="{8B7C55D3-9436-405B-9FF8-3FAB556368D6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Nature of benefit</a:t>
          </a:r>
          <a:endParaRPr lang="en-GB" dirty="0"/>
        </a:p>
      </dgm:t>
    </dgm:pt>
    <dgm:pt modelId="{103F44FB-E185-4CB0-AF2F-059EF9F72FFA}" type="parTrans" cxnId="{BC92DCE4-0230-4852-8754-E3173497A689}">
      <dgm:prSet/>
      <dgm:spPr/>
      <dgm:t>
        <a:bodyPr/>
        <a:lstStyle/>
        <a:p>
          <a:endParaRPr lang="en-GB"/>
        </a:p>
      </dgm:t>
    </dgm:pt>
    <dgm:pt modelId="{320DD749-8D9A-4E5E-BF32-9F71F6B31874}" type="sibTrans" cxnId="{BC92DCE4-0230-4852-8754-E3173497A689}">
      <dgm:prSet/>
      <dgm:spPr/>
      <dgm:t>
        <a:bodyPr/>
        <a:lstStyle/>
        <a:p>
          <a:endParaRPr lang="en-GB"/>
        </a:p>
      </dgm:t>
    </dgm:pt>
    <dgm:pt modelId="{9D1AE0E2-0123-4022-B8D5-5BA358C37F58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Who receives how much</a:t>
          </a:r>
          <a:endParaRPr lang="en-GB" dirty="0"/>
        </a:p>
      </dgm:t>
    </dgm:pt>
    <dgm:pt modelId="{D016B30B-AC11-4559-9072-E1E7D5C35DC4}" type="parTrans" cxnId="{C3846536-A49F-40C8-9573-467172476835}">
      <dgm:prSet/>
      <dgm:spPr/>
      <dgm:t>
        <a:bodyPr/>
        <a:lstStyle/>
        <a:p>
          <a:endParaRPr lang="en-GB"/>
        </a:p>
      </dgm:t>
    </dgm:pt>
    <dgm:pt modelId="{2AE5A900-CD50-4BF2-A7BC-EF987377D93D}" type="sibTrans" cxnId="{C3846536-A49F-40C8-9573-467172476835}">
      <dgm:prSet/>
      <dgm:spPr/>
      <dgm:t>
        <a:bodyPr/>
        <a:lstStyle/>
        <a:p>
          <a:endParaRPr lang="en-GB"/>
        </a:p>
      </dgm:t>
    </dgm:pt>
    <dgm:pt modelId="{2C7A10AE-233D-47A5-AD1A-97623B8B719E}">
      <dgm:prSet phldrT="[Text]"/>
      <dgm:spPr/>
      <dgm:t>
        <a:bodyPr/>
        <a:lstStyle/>
        <a:p>
          <a:r>
            <a:rPr lang="en-GB" dirty="0" smtClean="0"/>
            <a:t>Financing</a:t>
          </a:r>
          <a:endParaRPr lang="en-GB" dirty="0"/>
        </a:p>
      </dgm:t>
    </dgm:pt>
    <dgm:pt modelId="{B48E600F-6D96-40E3-89DC-DC9B11E4C5C4}" type="parTrans" cxnId="{8CBB2116-CB89-4B82-B76B-FD2D03252400}">
      <dgm:prSet/>
      <dgm:spPr/>
      <dgm:t>
        <a:bodyPr/>
        <a:lstStyle/>
        <a:p>
          <a:endParaRPr lang="en-GB"/>
        </a:p>
      </dgm:t>
    </dgm:pt>
    <dgm:pt modelId="{D736D23E-9648-4FF4-82CB-A67C2DFE753C}" type="sibTrans" cxnId="{8CBB2116-CB89-4B82-B76B-FD2D03252400}">
      <dgm:prSet/>
      <dgm:spPr/>
      <dgm:t>
        <a:bodyPr/>
        <a:lstStyle/>
        <a:p>
          <a:endParaRPr lang="en-GB"/>
        </a:p>
      </dgm:t>
    </dgm:pt>
    <dgm:pt modelId="{C7A1ABC0-DE86-4CFE-B41A-3C171C9FA170}">
      <dgm:prSet phldrT="[Text]"/>
      <dgm:spPr/>
      <dgm:t>
        <a:bodyPr/>
        <a:lstStyle/>
        <a:p>
          <a:r>
            <a:rPr lang="en-GB" dirty="0" smtClean="0"/>
            <a:t>Governance</a:t>
          </a:r>
          <a:endParaRPr lang="en-GB" dirty="0"/>
        </a:p>
      </dgm:t>
    </dgm:pt>
    <dgm:pt modelId="{47367581-0FCA-412C-91D7-79401E3EDFA6}" type="parTrans" cxnId="{C1FCACA8-24FA-4DC9-A3C3-D7C9CFBDB1CB}">
      <dgm:prSet/>
      <dgm:spPr/>
      <dgm:t>
        <a:bodyPr/>
        <a:lstStyle/>
        <a:p>
          <a:endParaRPr lang="en-GB"/>
        </a:p>
      </dgm:t>
    </dgm:pt>
    <dgm:pt modelId="{2A71935A-AEC8-4A39-930A-75B6E425D0C3}" type="sibTrans" cxnId="{C1FCACA8-24FA-4DC9-A3C3-D7C9CFBDB1CB}">
      <dgm:prSet/>
      <dgm:spPr/>
      <dgm:t>
        <a:bodyPr/>
        <a:lstStyle/>
        <a:p>
          <a:endParaRPr lang="en-GB"/>
        </a:p>
      </dgm:t>
    </dgm:pt>
    <dgm:pt modelId="{3F2F82AE-35DA-493D-B144-311B22983DDF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Secondary aims</a:t>
          </a:r>
          <a:endParaRPr lang="en-GB" dirty="0"/>
        </a:p>
      </dgm:t>
    </dgm:pt>
    <dgm:pt modelId="{A96308B8-D3E4-4D70-80FC-311402556DA1}" type="parTrans" cxnId="{8513F273-C420-44B7-9155-4559EE0276AA}">
      <dgm:prSet/>
      <dgm:spPr/>
      <dgm:t>
        <a:bodyPr/>
        <a:lstStyle/>
        <a:p>
          <a:endParaRPr lang="en-GB"/>
        </a:p>
      </dgm:t>
    </dgm:pt>
    <dgm:pt modelId="{44556061-5B9A-4F3D-9D98-DFC716AF0B54}" type="sibTrans" cxnId="{8513F273-C420-44B7-9155-4559EE0276AA}">
      <dgm:prSet/>
      <dgm:spPr/>
      <dgm:t>
        <a:bodyPr/>
        <a:lstStyle/>
        <a:p>
          <a:endParaRPr lang="en-GB"/>
        </a:p>
      </dgm:t>
    </dgm:pt>
    <dgm:pt modelId="{CA94B150-8136-4467-96F9-93F613687353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indexation</a:t>
          </a:r>
          <a:endParaRPr lang="en-GB" dirty="0"/>
        </a:p>
      </dgm:t>
    </dgm:pt>
    <dgm:pt modelId="{1305E71F-17AA-40AC-93AE-59621ED7EDBD}" type="parTrans" cxnId="{C154AAAE-AA96-4C87-9351-22A23BB340B1}">
      <dgm:prSet/>
      <dgm:spPr/>
      <dgm:t>
        <a:bodyPr/>
        <a:lstStyle/>
        <a:p>
          <a:endParaRPr lang="en-GB"/>
        </a:p>
      </dgm:t>
    </dgm:pt>
    <dgm:pt modelId="{349D6A8F-250E-4EF5-BC68-B749BC9844A2}" type="sibTrans" cxnId="{C154AAAE-AA96-4C87-9351-22A23BB340B1}">
      <dgm:prSet/>
      <dgm:spPr/>
      <dgm:t>
        <a:bodyPr/>
        <a:lstStyle/>
        <a:p>
          <a:endParaRPr lang="en-GB"/>
        </a:p>
      </dgm:t>
    </dgm:pt>
    <dgm:pt modelId="{E85F9CEB-7F54-4DD1-967E-BC8AD103D0E2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Who pays how much, under what conditions?</a:t>
          </a:r>
          <a:endParaRPr lang="en-GB" dirty="0"/>
        </a:p>
      </dgm:t>
    </dgm:pt>
    <dgm:pt modelId="{093B6A94-67DE-415C-8184-AA0AA7C4DFBB}" type="parTrans" cxnId="{636A5FB5-BFC3-4B2C-A001-2C6663739937}">
      <dgm:prSet/>
      <dgm:spPr/>
      <dgm:t>
        <a:bodyPr/>
        <a:lstStyle/>
        <a:p>
          <a:endParaRPr lang="en-GB"/>
        </a:p>
      </dgm:t>
    </dgm:pt>
    <dgm:pt modelId="{DC276E30-6046-456A-896E-E35BFA1D4F0E}" type="sibTrans" cxnId="{636A5FB5-BFC3-4B2C-A001-2C6663739937}">
      <dgm:prSet/>
      <dgm:spPr/>
      <dgm:t>
        <a:bodyPr/>
        <a:lstStyle/>
        <a:p>
          <a:endParaRPr lang="en-GB"/>
        </a:p>
      </dgm:t>
    </dgm:pt>
    <dgm:pt modelId="{48088E8C-077B-45B8-A60E-A6A1FE9756EF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Financing technique</a:t>
          </a:r>
          <a:endParaRPr lang="en-GB" dirty="0"/>
        </a:p>
      </dgm:t>
    </dgm:pt>
    <dgm:pt modelId="{37FF0785-C806-4071-8C4C-49EE9C51A578}" type="parTrans" cxnId="{1B3942EF-D20E-461A-AE53-BDCB7CF6DFE8}">
      <dgm:prSet/>
      <dgm:spPr/>
      <dgm:t>
        <a:bodyPr/>
        <a:lstStyle/>
        <a:p>
          <a:endParaRPr lang="en-GB"/>
        </a:p>
      </dgm:t>
    </dgm:pt>
    <dgm:pt modelId="{4682EAEC-ED0F-4C84-982F-4DC3E2A7E527}" type="sibTrans" cxnId="{1B3942EF-D20E-461A-AE53-BDCB7CF6DFE8}">
      <dgm:prSet/>
      <dgm:spPr/>
      <dgm:t>
        <a:bodyPr/>
        <a:lstStyle/>
        <a:p>
          <a:endParaRPr lang="en-GB"/>
        </a:p>
      </dgm:t>
    </dgm:pt>
    <dgm:pt modelId="{F0974F47-7019-4927-8762-25FC5D32D4FF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Who are the actors?</a:t>
          </a:r>
          <a:endParaRPr lang="en-GB" dirty="0"/>
        </a:p>
      </dgm:t>
    </dgm:pt>
    <dgm:pt modelId="{036B0F79-9171-4F82-9D7E-2C8CA7AB07B2}" type="parTrans" cxnId="{11E203E6-EAC6-4423-8226-FB876BAC76A4}">
      <dgm:prSet/>
      <dgm:spPr/>
      <dgm:t>
        <a:bodyPr/>
        <a:lstStyle/>
        <a:p>
          <a:endParaRPr lang="en-GB"/>
        </a:p>
      </dgm:t>
    </dgm:pt>
    <dgm:pt modelId="{711D4310-474D-41AC-830E-6F6384819992}" type="sibTrans" cxnId="{11E203E6-EAC6-4423-8226-FB876BAC76A4}">
      <dgm:prSet/>
      <dgm:spPr/>
      <dgm:t>
        <a:bodyPr/>
        <a:lstStyle/>
        <a:p>
          <a:endParaRPr lang="en-GB"/>
        </a:p>
      </dgm:t>
    </dgm:pt>
    <dgm:pt modelId="{EC94B8CE-5518-4948-9A07-06A3B6C85C4B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 smtClean="0"/>
            <a:t>What is their role?</a:t>
          </a:r>
          <a:endParaRPr lang="en-GB" dirty="0"/>
        </a:p>
      </dgm:t>
    </dgm:pt>
    <dgm:pt modelId="{CBADE970-9FD4-4DED-B0F2-3F6189D58012}" type="parTrans" cxnId="{7490C314-4298-4684-9B37-31A1AE1CD645}">
      <dgm:prSet/>
      <dgm:spPr/>
      <dgm:t>
        <a:bodyPr/>
        <a:lstStyle/>
        <a:p>
          <a:endParaRPr lang="en-GB"/>
        </a:p>
      </dgm:t>
    </dgm:pt>
    <dgm:pt modelId="{2E7ED8A7-EFAA-405B-8A02-ACB5CD754716}" type="sibTrans" cxnId="{7490C314-4298-4684-9B37-31A1AE1CD645}">
      <dgm:prSet/>
      <dgm:spPr/>
      <dgm:t>
        <a:bodyPr/>
        <a:lstStyle/>
        <a:p>
          <a:endParaRPr lang="en-GB"/>
        </a:p>
      </dgm:t>
    </dgm:pt>
    <dgm:pt modelId="{D7C05276-844C-45D9-A592-79DAA8B8523B}" type="pres">
      <dgm:prSet presAssocID="{88C2628F-B6B9-4AD8-8EE6-DBD8CF69B5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4DCEC2B-CB24-4ACF-A923-2129A3EE3015}" type="pres">
      <dgm:prSet presAssocID="{86F35DF2-4200-4308-B11F-04B73BB41D1B}" presName="linNode" presStyleCnt="0"/>
      <dgm:spPr/>
    </dgm:pt>
    <dgm:pt modelId="{9B309AB3-B65D-4674-A2A1-98460DEFA6B3}" type="pres">
      <dgm:prSet presAssocID="{86F35DF2-4200-4308-B11F-04B73BB41D1B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5F5952-65BF-4E64-88BE-E430931CE367}" type="pres">
      <dgm:prSet presAssocID="{86F35DF2-4200-4308-B11F-04B73BB41D1B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4B8523-E585-4B8F-80E2-22CA0D5D61AA}" type="pres">
      <dgm:prSet presAssocID="{019C04BE-6AB3-4EE2-8DAA-CB3EB9FAF20B}" presName="sp" presStyleCnt="0"/>
      <dgm:spPr/>
    </dgm:pt>
    <dgm:pt modelId="{BE3C3A19-A9B9-4C13-9CEC-10D909314F03}" type="pres">
      <dgm:prSet presAssocID="{8D54E950-34AD-4A62-A2B1-F2BA8ADD1EB0}" presName="linNode" presStyleCnt="0"/>
      <dgm:spPr/>
    </dgm:pt>
    <dgm:pt modelId="{5C289023-D70B-41CC-B1E2-C91C3DE59241}" type="pres">
      <dgm:prSet presAssocID="{8D54E950-34AD-4A62-A2B1-F2BA8ADD1EB0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C91179-2629-45CC-B739-D3A237B83861}" type="pres">
      <dgm:prSet presAssocID="{8D54E950-34AD-4A62-A2B1-F2BA8ADD1EB0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D1D14D-0164-416E-8C0C-350936B2A98A}" type="pres">
      <dgm:prSet presAssocID="{E34426EA-1373-479A-BA95-D29719FA81B7}" presName="sp" presStyleCnt="0"/>
      <dgm:spPr/>
    </dgm:pt>
    <dgm:pt modelId="{C1998412-5760-475D-AF76-4928B54138C3}" type="pres">
      <dgm:prSet presAssocID="{5CD95AB5-CBC5-4004-91F5-1D2EE8C1482F}" presName="linNode" presStyleCnt="0"/>
      <dgm:spPr/>
    </dgm:pt>
    <dgm:pt modelId="{7C3DCB8D-6132-4826-8F77-F525E014892D}" type="pres">
      <dgm:prSet presAssocID="{5CD95AB5-CBC5-4004-91F5-1D2EE8C1482F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52B0F4-D9D1-4F33-9892-5293BB2C2FF2}" type="pres">
      <dgm:prSet presAssocID="{5CD95AB5-CBC5-4004-91F5-1D2EE8C1482F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C9591D-F21F-4D48-B4B9-64651C5626AA}" type="pres">
      <dgm:prSet presAssocID="{0B8085C3-CC66-4EA9-A314-6CDC4925FA5C}" presName="sp" presStyleCnt="0"/>
      <dgm:spPr/>
    </dgm:pt>
    <dgm:pt modelId="{CD19CB80-DECF-4FFD-A066-511CF305DC2F}" type="pres">
      <dgm:prSet presAssocID="{2C7A10AE-233D-47A5-AD1A-97623B8B719E}" presName="linNode" presStyleCnt="0"/>
      <dgm:spPr/>
    </dgm:pt>
    <dgm:pt modelId="{FCDB4FF4-8943-45B6-94BA-F1B1950EE047}" type="pres">
      <dgm:prSet presAssocID="{2C7A10AE-233D-47A5-AD1A-97623B8B719E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8C273A-FF81-49AE-B4CD-94462F58CB96}" type="pres">
      <dgm:prSet presAssocID="{2C7A10AE-233D-47A5-AD1A-97623B8B719E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F2CD57-E660-491F-8EAB-A52F3F11ABC3}" type="pres">
      <dgm:prSet presAssocID="{D736D23E-9648-4FF4-82CB-A67C2DFE753C}" presName="sp" presStyleCnt="0"/>
      <dgm:spPr/>
    </dgm:pt>
    <dgm:pt modelId="{BCF12E74-1874-4474-A1DB-6E308EFED6F5}" type="pres">
      <dgm:prSet presAssocID="{C7A1ABC0-DE86-4CFE-B41A-3C171C9FA170}" presName="linNode" presStyleCnt="0"/>
      <dgm:spPr/>
    </dgm:pt>
    <dgm:pt modelId="{F02D6501-570C-4017-BF7E-FB6C5208038C}" type="pres">
      <dgm:prSet presAssocID="{C7A1ABC0-DE86-4CFE-B41A-3C171C9FA170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71BDDC-D46E-45C7-9F9F-15FD7F144D82}" type="pres">
      <dgm:prSet presAssocID="{C7A1ABC0-DE86-4CFE-B41A-3C171C9FA170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2600183-2AEA-4AE5-820F-5F69E554F936}" type="presOf" srcId="{3F2F82AE-35DA-493D-B144-311B22983DDF}" destId="{205F5952-65BF-4E64-88BE-E430931CE367}" srcOrd="0" destOrd="2" presId="urn:microsoft.com/office/officeart/2005/8/layout/vList5"/>
    <dgm:cxn modelId="{9BA40C19-09C4-4BD3-A289-FE56A6211CDD}" type="presOf" srcId="{88C2628F-B6B9-4AD8-8EE6-DBD8CF69B5B4}" destId="{D7C05276-844C-45D9-A592-79DAA8B8523B}" srcOrd="0" destOrd="0" presId="urn:microsoft.com/office/officeart/2005/8/layout/vList5"/>
    <dgm:cxn modelId="{38C134D0-023F-4E97-8CAB-8508936E80D6}" type="presOf" srcId="{9D1AE0E2-0123-4022-B8D5-5BA358C37F58}" destId="{6D52B0F4-D9D1-4F33-9892-5293BB2C2FF2}" srcOrd="0" destOrd="1" presId="urn:microsoft.com/office/officeart/2005/8/layout/vList5"/>
    <dgm:cxn modelId="{794EC942-D279-40F2-B296-903BE1A406C9}" type="presOf" srcId="{8D54E950-34AD-4A62-A2B1-F2BA8ADD1EB0}" destId="{5C289023-D70B-41CC-B1E2-C91C3DE59241}" srcOrd="0" destOrd="0" presId="urn:microsoft.com/office/officeart/2005/8/layout/vList5"/>
    <dgm:cxn modelId="{9E0AAD94-D7F0-46DD-B43D-E68C0ADED34D}" srcId="{8D54E950-34AD-4A62-A2B1-F2BA8ADD1EB0}" destId="{D353B90C-7CC8-4E30-A302-B82987745E5A}" srcOrd="1" destOrd="0" parTransId="{832018D6-1B1E-4B48-A89B-8107A6C827FD}" sibTransId="{D97470EE-BAFC-4CED-B9E0-A6BF0D374605}"/>
    <dgm:cxn modelId="{B5BE8DAD-E55F-4E46-9E17-470FB207571B}" type="presOf" srcId="{2C7A10AE-233D-47A5-AD1A-97623B8B719E}" destId="{FCDB4FF4-8943-45B6-94BA-F1B1950EE047}" srcOrd="0" destOrd="0" presId="urn:microsoft.com/office/officeart/2005/8/layout/vList5"/>
    <dgm:cxn modelId="{29303615-AA3C-4264-B4C0-53C516387980}" type="presOf" srcId="{9D9AD575-4C18-4031-B636-C70338CDCF48}" destId="{205F5952-65BF-4E64-88BE-E430931CE367}" srcOrd="0" destOrd="1" presId="urn:microsoft.com/office/officeart/2005/8/layout/vList5"/>
    <dgm:cxn modelId="{B6A66FB9-B8D9-407F-BC82-A3D7C6D24E66}" type="presOf" srcId="{E85F9CEB-7F54-4DD1-967E-BC8AD103D0E2}" destId="{BF8C273A-FF81-49AE-B4CD-94462F58CB96}" srcOrd="0" destOrd="0" presId="urn:microsoft.com/office/officeart/2005/8/layout/vList5"/>
    <dgm:cxn modelId="{11E203E6-EAC6-4423-8226-FB876BAC76A4}" srcId="{C7A1ABC0-DE86-4CFE-B41A-3C171C9FA170}" destId="{F0974F47-7019-4927-8762-25FC5D32D4FF}" srcOrd="0" destOrd="0" parTransId="{036B0F79-9171-4F82-9D7E-2C8CA7AB07B2}" sibTransId="{711D4310-474D-41AC-830E-6F6384819992}"/>
    <dgm:cxn modelId="{3D98FB60-DE29-4FB5-8677-223351754EC8}" type="presOf" srcId="{48088E8C-077B-45B8-A60E-A6A1FE9756EF}" destId="{BF8C273A-FF81-49AE-B4CD-94462F58CB96}" srcOrd="0" destOrd="1" presId="urn:microsoft.com/office/officeart/2005/8/layout/vList5"/>
    <dgm:cxn modelId="{2B2202AA-3766-4E16-92FE-B3A0A1B6B0E9}" type="presOf" srcId="{EC94B8CE-5518-4948-9A07-06A3B6C85C4B}" destId="{C371BDDC-D46E-45C7-9F9F-15FD7F144D82}" srcOrd="0" destOrd="1" presId="urn:microsoft.com/office/officeart/2005/8/layout/vList5"/>
    <dgm:cxn modelId="{EE2362A3-4829-44FE-9DA2-F579466FCF7D}" srcId="{86F35DF2-4200-4308-B11F-04B73BB41D1B}" destId="{617900DD-F931-4184-BFB6-8C995B67F35B}" srcOrd="0" destOrd="0" parTransId="{E17AA26B-1373-4EBC-9573-C2C3D0B8BDF5}" sibTransId="{6E596D97-91D9-4A99-9642-19BE95ECAC9A}"/>
    <dgm:cxn modelId="{32B23EEA-E672-4BE6-B8C0-D8B9EFA43CC6}" srcId="{88C2628F-B6B9-4AD8-8EE6-DBD8CF69B5B4}" destId="{8D54E950-34AD-4A62-A2B1-F2BA8ADD1EB0}" srcOrd="1" destOrd="0" parTransId="{DFEB63D5-3AC7-4489-A340-23975022C60A}" sibTransId="{E34426EA-1373-479A-BA95-D29719FA81B7}"/>
    <dgm:cxn modelId="{3CDAA737-4CA6-49D6-A06E-F6E4B86E0168}" srcId="{88C2628F-B6B9-4AD8-8EE6-DBD8CF69B5B4}" destId="{86F35DF2-4200-4308-B11F-04B73BB41D1B}" srcOrd="0" destOrd="0" parTransId="{90380E14-2BE6-46B6-B68A-26DDD6E1F66D}" sibTransId="{019C04BE-6AB3-4EE2-8DAA-CB3EB9FAF20B}"/>
    <dgm:cxn modelId="{E858DB45-9858-4DBF-881A-0D8716F0DC9B}" type="presOf" srcId="{CA94B150-8136-4467-96F9-93F613687353}" destId="{6D52B0F4-D9D1-4F33-9892-5293BB2C2FF2}" srcOrd="0" destOrd="2" presId="urn:microsoft.com/office/officeart/2005/8/layout/vList5"/>
    <dgm:cxn modelId="{868D27CE-D3E6-4D9A-BA11-BE0DC6E2EC3F}" srcId="{88C2628F-B6B9-4AD8-8EE6-DBD8CF69B5B4}" destId="{5CD95AB5-CBC5-4004-91F5-1D2EE8C1482F}" srcOrd="2" destOrd="0" parTransId="{0195F55B-3725-4288-AF09-63CD9B549882}" sibTransId="{0B8085C3-CC66-4EA9-A314-6CDC4925FA5C}"/>
    <dgm:cxn modelId="{1B3942EF-D20E-461A-AE53-BDCB7CF6DFE8}" srcId="{2C7A10AE-233D-47A5-AD1A-97623B8B719E}" destId="{48088E8C-077B-45B8-A60E-A6A1FE9756EF}" srcOrd="1" destOrd="0" parTransId="{37FF0785-C806-4071-8C4C-49EE9C51A578}" sibTransId="{4682EAEC-ED0F-4C84-982F-4DC3E2A7E527}"/>
    <dgm:cxn modelId="{1110E9C1-CDE2-4D6D-99A9-B5F2FF3B7C24}" type="presOf" srcId="{F0974F47-7019-4927-8762-25FC5D32D4FF}" destId="{C371BDDC-D46E-45C7-9F9F-15FD7F144D82}" srcOrd="0" destOrd="0" presId="urn:microsoft.com/office/officeart/2005/8/layout/vList5"/>
    <dgm:cxn modelId="{C3846536-A49F-40C8-9573-467172476835}" srcId="{5CD95AB5-CBC5-4004-91F5-1D2EE8C1482F}" destId="{9D1AE0E2-0123-4022-B8D5-5BA358C37F58}" srcOrd="1" destOrd="0" parTransId="{D016B30B-AC11-4559-9072-E1E7D5C35DC4}" sibTransId="{2AE5A900-CD50-4BF2-A7BC-EF987377D93D}"/>
    <dgm:cxn modelId="{7490C314-4298-4684-9B37-31A1AE1CD645}" srcId="{C7A1ABC0-DE86-4CFE-B41A-3C171C9FA170}" destId="{EC94B8CE-5518-4948-9A07-06A3B6C85C4B}" srcOrd="1" destOrd="0" parTransId="{CBADE970-9FD4-4DED-B0F2-3F6189D58012}" sibTransId="{2E7ED8A7-EFAA-405B-8A02-ACB5CD754716}"/>
    <dgm:cxn modelId="{BC92DCE4-0230-4852-8754-E3173497A689}" srcId="{5CD95AB5-CBC5-4004-91F5-1D2EE8C1482F}" destId="{8B7C55D3-9436-405B-9FF8-3FAB556368D6}" srcOrd="0" destOrd="0" parTransId="{103F44FB-E185-4CB0-AF2F-059EF9F72FFA}" sibTransId="{320DD749-8D9A-4E5E-BF32-9F71F6B31874}"/>
    <dgm:cxn modelId="{E7644EE6-B824-426D-9DBD-6459AF4289E8}" type="presOf" srcId="{5CD95AB5-CBC5-4004-91F5-1D2EE8C1482F}" destId="{7C3DCB8D-6132-4826-8F77-F525E014892D}" srcOrd="0" destOrd="0" presId="urn:microsoft.com/office/officeart/2005/8/layout/vList5"/>
    <dgm:cxn modelId="{5EAB1ED9-D033-415A-B9DA-0451814F0D42}" type="presOf" srcId="{C7A1ABC0-DE86-4CFE-B41A-3C171C9FA170}" destId="{F02D6501-570C-4017-BF7E-FB6C5208038C}" srcOrd="0" destOrd="0" presId="urn:microsoft.com/office/officeart/2005/8/layout/vList5"/>
    <dgm:cxn modelId="{C154AAAE-AA96-4C87-9351-22A23BB340B1}" srcId="{5CD95AB5-CBC5-4004-91F5-1D2EE8C1482F}" destId="{CA94B150-8136-4467-96F9-93F613687353}" srcOrd="2" destOrd="0" parTransId="{1305E71F-17AA-40AC-93AE-59621ED7EDBD}" sibTransId="{349D6A8F-250E-4EF5-BC68-B749BC9844A2}"/>
    <dgm:cxn modelId="{921A6FF7-DEF7-465A-B152-A2C96BA48C12}" srcId="{8D54E950-34AD-4A62-A2B1-F2BA8ADD1EB0}" destId="{E28CE126-48E7-40A5-82B4-07A17849C1B7}" srcOrd="0" destOrd="0" parTransId="{F8CC18D5-20EA-49DA-A6E3-D6E5B0FEBA1E}" sibTransId="{6C7D0145-A7DD-4C0A-A449-F6D1D0594CAE}"/>
    <dgm:cxn modelId="{D5CAA941-24A1-4DA0-9160-6DD77BE4CDDC}" type="presOf" srcId="{8B7C55D3-9436-405B-9FF8-3FAB556368D6}" destId="{6D52B0F4-D9D1-4F33-9892-5293BB2C2FF2}" srcOrd="0" destOrd="0" presId="urn:microsoft.com/office/officeart/2005/8/layout/vList5"/>
    <dgm:cxn modelId="{AC2DCDBA-84E7-4151-BA53-C04022CAC79A}" srcId="{86F35DF2-4200-4308-B11F-04B73BB41D1B}" destId="{9D9AD575-4C18-4031-B636-C70338CDCF48}" srcOrd="1" destOrd="0" parTransId="{7F6F0683-4FD6-4B12-A79A-FCC30559E4BC}" sibTransId="{90D1AF19-0655-43EC-B7FC-0F31C70F7481}"/>
    <dgm:cxn modelId="{C1FCACA8-24FA-4DC9-A3C3-D7C9CFBDB1CB}" srcId="{88C2628F-B6B9-4AD8-8EE6-DBD8CF69B5B4}" destId="{C7A1ABC0-DE86-4CFE-B41A-3C171C9FA170}" srcOrd="4" destOrd="0" parTransId="{47367581-0FCA-412C-91D7-79401E3EDFA6}" sibTransId="{2A71935A-AEC8-4A39-930A-75B6E425D0C3}"/>
    <dgm:cxn modelId="{7F6D01F0-1F14-4D19-881A-019BF9E33450}" type="presOf" srcId="{86F35DF2-4200-4308-B11F-04B73BB41D1B}" destId="{9B309AB3-B65D-4674-A2A1-98460DEFA6B3}" srcOrd="0" destOrd="0" presId="urn:microsoft.com/office/officeart/2005/8/layout/vList5"/>
    <dgm:cxn modelId="{4169D07C-2C1A-464B-94D6-03D61AABA0E0}" type="presOf" srcId="{E28CE126-48E7-40A5-82B4-07A17849C1B7}" destId="{23C91179-2629-45CC-B739-D3A237B83861}" srcOrd="0" destOrd="0" presId="urn:microsoft.com/office/officeart/2005/8/layout/vList5"/>
    <dgm:cxn modelId="{8513F273-C420-44B7-9155-4559EE0276AA}" srcId="{86F35DF2-4200-4308-B11F-04B73BB41D1B}" destId="{3F2F82AE-35DA-493D-B144-311B22983DDF}" srcOrd="2" destOrd="0" parTransId="{A96308B8-D3E4-4D70-80FC-311402556DA1}" sibTransId="{44556061-5B9A-4F3D-9D98-DFC716AF0B54}"/>
    <dgm:cxn modelId="{8CBB2116-CB89-4B82-B76B-FD2D03252400}" srcId="{88C2628F-B6B9-4AD8-8EE6-DBD8CF69B5B4}" destId="{2C7A10AE-233D-47A5-AD1A-97623B8B719E}" srcOrd="3" destOrd="0" parTransId="{B48E600F-6D96-40E3-89DC-DC9B11E4C5C4}" sibTransId="{D736D23E-9648-4FF4-82CB-A67C2DFE753C}"/>
    <dgm:cxn modelId="{AD4B4D6A-CE6E-4F5A-B912-A35B52BDAA05}" type="presOf" srcId="{617900DD-F931-4184-BFB6-8C995B67F35B}" destId="{205F5952-65BF-4E64-88BE-E430931CE367}" srcOrd="0" destOrd="0" presId="urn:microsoft.com/office/officeart/2005/8/layout/vList5"/>
    <dgm:cxn modelId="{6DD7E800-497B-4A41-9B56-AEA12F57A037}" type="presOf" srcId="{D353B90C-7CC8-4E30-A302-B82987745E5A}" destId="{23C91179-2629-45CC-B739-D3A237B83861}" srcOrd="0" destOrd="1" presId="urn:microsoft.com/office/officeart/2005/8/layout/vList5"/>
    <dgm:cxn modelId="{636A5FB5-BFC3-4B2C-A001-2C6663739937}" srcId="{2C7A10AE-233D-47A5-AD1A-97623B8B719E}" destId="{E85F9CEB-7F54-4DD1-967E-BC8AD103D0E2}" srcOrd="0" destOrd="0" parTransId="{093B6A94-67DE-415C-8184-AA0AA7C4DFBB}" sibTransId="{DC276E30-6046-456A-896E-E35BFA1D4F0E}"/>
    <dgm:cxn modelId="{805C3325-C566-4DEB-BAAD-9141F8958F7C}" type="presParOf" srcId="{D7C05276-844C-45D9-A592-79DAA8B8523B}" destId="{34DCEC2B-CB24-4ACF-A923-2129A3EE3015}" srcOrd="0" destOrd="0" presId="urn:microsoft.com/office/officeart/2005/8/layout/vList5"/>
    <dgm:cxn modelId="{F00DFB9C-95D1-4CD1-850E-B23ACA091B42}" type="presParOf" srcId="{34DCEC2B-CB24-4ACF-A923-2129A3EE3015}" destId="{9B309AB3-B65D-4674-A2A1-98460DEFA6B3}" srcOrd="0" destOrd="0" presId="urn:microsoft.com/office/officeart/2005/8/layout/vList5"/>
    <dgm:cxn modelId="{2F95E324-0291-4ABC-B3C7-A170E1ABE913}" type="presParOf" srcId="{34DCEC2B-CB24-4ACF-A923-2129A3EE3015}" destId="{205F5952-65BF-4E64-88BE-E430931CE367}" srcOrd="1" destOrd="0" presId="urn:microsoft.com/office/officeart/2005/8/layout/vList5"/>
    <dgm:cxn modelId="{B38F842B-7AEB-445A-8433-85795CE093D2}" type="presParOf" srcId="{D7C05276-844C-45D9-A592-79DAA8B8523B}" destId="{224B8523-E585-4B8F-80E2-22CA0D5D61AA}" srcOrd="1" destOrd="0" presId="urn:microsoft.com/office/officeart/2005/8/layout/vList5"/>
    <dgm:cxn modelId="{E53DD978-2B08-4976-80C9-F176B4B7254C}" type="presParOf" srcId="{D7C05276-844C-45D9-A592-79DAA8B8523B}" destId="{BE3C3A19-A9B9-4C13-9CEC-10D909314F03}" srcOrd="2" destOrd="0" presId="urn:microsoft.com/office/officeart/2005/8/layout/vList5"/>
    <dgm:cxn modelId="{DE129F15-73C8-45E5-9316-7D48461A4465}" type="presParOf" srcId="{BE3C3A19-A9B9-4C13-9CEC-10D909314F03}" destId="{5C289023-D70B-41CC-B1E2-C91C3DE59241}" srcOrd="0" destOrd="0" presId="urn:microsoft.com/office/officeart/2005/8/layout/vList5"/>
    <dgm:cxn modelId="{0A3F4A5F-4553-400E-8930-94374E8AABD4}" type="presParOf" srcId="{BE3C3A19-A9B9-4C13-9CEC-10D909314F03}" destId="{23C91179-2629-45CC-B739-D3A237B83861}" srcOrd="1" destOrd="0" presId="urn:microsoft.com/office/officeart/2005/8/layout/vList5"/>
    <dgm:cxn modelId="{F566C608-2F5E-48A1-B94A-A397F012624C}" type="presParOf" srcId="{D7C05276-844C-45D9-A592-79DAA8B8523B}" destId="{B6D1D14D-0164-416E-8C0C-350936B2A98A}" srcOrd="3" destOrd="0" presId="urn:microsoft.com/office/officeart/2005/8/layout/vList5"/>
    <dgm:cxn modelId="{699B5621-7A44-42F1-8CED-5AFFCB1B6489}" type="presParOf" srcId="{D7C05276-844C-45D9-A592-79DAA8B8523B}" destId="{C1998412-5760-475D-AF76-4928B54138C3}" srcOrd="4" destOrd="0" presId="urn:microsoft.com/office/officeart/2005/8/layout/vList5"/>
    <dgm:cxn modelId="{0864B590-67E2-4146-83EC-BB840722E1F5}" type="presParOf" srcId="{C1998412-5760-475D-AF76-4928B54138C3}" destId="{7C3DCB8D-6132-4826-8F77-F525E014892D}" srcOrd="0" destOrd="0" presId="urn:microsoft.com/office/officeart/2005/8/layout/vList5"/>
    <dgm:cxn modelId="{945C78D2-FCC7-45A5-BE1F-81F319B04DD8}" type="presParOf" srcId="{C1998412-5760-475D-AF76-4928B54138C3}" destId="{6D52B0F4-D9D1-4F33-9892-5293BB2C2FF2}" srcOrd="1" destOrd="0" presId="urn:microsoft.com/office/officeart/2005/8/layout/vList5"/>
    <dgm:cxn modelId="{37A937F8-BD7C-4580-AFDB-92B3989261CF}" type="presParOf" srcId="{D7C05276-844C-45D9-A592-79DAA8B8523B}" destId="{09C9591D-F21F-4D48-B4B9-64651C5626AA}" srcOrd="5" destOrd="0" presId="urn:microsoft.com/office/officeart/2005/8/layout/vList5"/>
    <dgm:cxn modelId="{A4C2A3EC-DC8D-4A96-942E-FF31737A7694}" type="presParOf" srcId="{D7C05276-844C-45D9-A592-79DAA8B8523B}" destId="{CD19CB80-DECF-4FFD-A066-511CF305DC2F}" srcOrd="6" destOrd="0" presId="urn:microsoft.com/office/officeart/2005/8/layout/vList5"/>
    <dgm:cxn modelId="{2A3FDD95-69E0-401A-9682-7A0E2A8E0AB9}" type="presParOf" srcId="{CD19CB80-DECF-4FFD-A066-511CF305DC2F}" destId="{FCDB4FF4-8943-45B6-94BA-F1B1950EE047}" srcOrd="0" destOrd="0" presId="urn:microsoft.com/office/officeart/2005/8/layout/vList5"/>
    <dgm:cxn modelId="{0F4AAB2E-4A6C-4911-833A-FC5B5A5E4B71}" type="presParOf" srcId="{CD19CB80-DECF-4FFD-A066-511CF305DC2F}" destId="{BF8C273A-FF81-49AE-B4CD-94462F58CB96}" srcOrd="1" destOrd="0" presId="urn:microsoft.com/office/officeart/2005/8/layout/vList5"/>
    <dgm:cxn modelId="{50D321D8-B04E-4F9B-8962-463B1FEADFAC}" type="presParOf" srcId="{D7C05276-844C-45D9-A592-79DAA8B8523B}" destId="{40F2CD57-E660-491F-8EAB-A52F3F11ABC3}" srcOrd="7" destOrd="0" presId="urn:microsoft.com/office/officeart/2005/8/layout/vList5"/>
    <dgm:cxn modelId="{44BD026C-7282-44FF-8FE9-FC56A11EADAF}" type="presParOf" srcId="{D7C05276-844C-45D9-A592-79DAA8B8523B}" destId="{BCF12E74-1874-4474-A1DB-6E308EFED6F5}" srcOrd="8" destOrd="0" presId="urn:microsoft.com/office/officeart/2005/8/layout/vList5"/>
    <dgm:cxn modelId="{D3FB9244-F846-4F13-B5A3-371AA009FFB1}" type="presParOf" srcId="{BCF12E74-1874-4474-A1DB-6E308EFED6F5}" destId="{F02D6501-570C-4017-BF7E-FB6C5208038C}" srcOrd="0" destOrd="0" presId="urn:microsoft.com/office/officeart/2005/8/layout/vList5"/>
    <dgm:cxn modelId="{609648DF-2277-4B48-8427-576354EE8715}" type="presParOf" srcId="{BCF12E74-1874-4474-A1DB-6E308EFED6F5}" destId="{C371BDDC-D46E-45C7-9F9F-15FD7F144D82}" srcOrd="1" destOrd="0" presId="urn:microsoft.com/office/officeart/2005/8/layout/vList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5520C3-DEBD-46BF-8EFE-85A0635A91B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EE596E1B-6A73-4404-BCEC-DC2D227D304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nl-BE" sz="2000" dirty="0" err="1" smtClean="0"/>
            <a:t>Evolution</a:t>
          </a:r>
          <a:r>
            <a:rPr lang="nl-BE" sz="2000" dirty="0" smtClean="0"/>
            <a:t> of benefit: </a:t>
          </a:r>
        </a:p>
        <a:p>
          <a:r>
            <a:rPr lang="nl-BE" sz="2000" dirty="0" err="1" smtClean="0"/>
            <a:t>legal</a:t>
          </a:r>
          <a:r>
            <a:rPr lang="nl-BE" sz="2000" dirty="0" smtClean="0"/>
            <a:t> </a:t>
          </a:r>
          <a:r>
            <a:rPr lang="nl-BE" sz="2000" dirty="0" err="1" smtClean="0"/>
            <a:t>indexation</a:t>
          </a:r>
          <a:r>
            <a:rPr lang="nl-BE" sz="2000" dirty="0" smtClean="0"/>
            <a:t> </a:t>
          </a:r>
          <a:r>
            <a:rPr lang="nl-BE" sz="2000" dirty="0" err="1" smtClean="0"/>
            <a:t>rules</a:t>
          </a:r>
          <a:r>
            <a:rPr lang="nl-BE" sz="2000" dirty="0" smtClean="0"/>
            <a:t> of public </a:t>
          </a:r>
          <a:r>
            <a:rPr lang="nl-BE" sz="2000" dirty="0" err="1" smtClean="0"/>
            <a:t>old-age</a:t>
          </a:r>
          <a:r>
            <a:rPr lang="nl-BE" sz="2000" dirty="0" smtClean="0"/>
            <a:t> pensions</a:t>
          </a:r>
          <a:endParaRPr lang="nl-BE" sz="2000" dirty="0"/>
        </a:p>
      </dgm:t>
    </dgm:pt>
    <dgm:pt modelId="{71E99545-B9CC-446C-8BD5-977E76BD6FD4}" type="parTrans" cxnId="{423D9044-1523-4DA3-8566-414A2E3B866F}">
      <dgm:prSet/>
      <dgm:spPr/>
      <dgm:t>
        <a:bodyPr/>
        <a:lstStyle/>
        <a:p>
          <a:endParaRPr lang="nl-BE"/>
        </a:p>
      </dgm:t>
    </dgm:pt>
    <dgm:pt modelId="{A3685DBE-2E26-4727-8FB2-BB3593E386AC}" type="sibTrans" cxnId="{423D9044-1523-4DA3-8566-414A2E3B866F}">
      <dgm:prSet/>
      <dgm:spPr/>
      <dgm:t>
        <a:bodyPr/>
        <a:lstStyle/>
        <a:p>
          <a:endParaRPr lang="nl-BE"/>
        </a:p>
      </dgm:t>
    </dgm:pt>
    <dgm:pt modelId="{EC6CA4CE-A6F8-4C4C-AA55-C34003553ADC}" type="pres">
      <dgm:prSet presAssocID="{C35520C3-DEBD-46BF-8EFE-85A0635A91B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F893A4C-B19A-4F77-8CD3-1E35FA0E6F19}" type="pres">
      <dgm:prSet presAssocID="{C35520C3-DEBD-46BF-8EFE-85A0635A91B1}" presName="dummyMaxCanvas" presStyleCnt="0">
        <dgm:presLayoutVars/>
      </dgm:prSet>
      <dgm:spPr/>
    </dgm:pt>
    <dgm:pt modelId="{1637BBB3-81EC-4EF1-AADF-8E85E33D084D}" type="pres">
      <dgm:prSet presAssocID="{C35520C3-DEBD-46BF-8EFE-85A0635A91B1}" presName="OneNode_1" presStyleLbl="node1" presStyleIdx="0" presStyleCnt="1" custScaleX="100000" custScaleY="82858" custLinFactNeighborX="1042" custLinFactNeighborY="-442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8CEE5AE-8C54-4E0B-AAC6-184E0678E313}" type="presOf" srcId="{EE596E1B-6A73-4404-BCEC-DC2D227D304B}" destId="{1637BBB3-81EC-4EF1-AADF-8E85E33D084D}" srcOrd="0" destOrd="0" presId="urn:microsoft.com/office/officeart/2005/8/layout/vProcess5"/>
    <dgm:cxn modelId="{0857989F-9781-4C08-A215-3B6CAE3F8858}" type="presOf" srcId="{C35520C3-DEBD-46BF-8EFE-85A0635A91B1}" destId="{EC6CA4CE-A6F8-4C4C-AA55-C34003553ADC}" srcOrd="0" destOrd="0" presId="urn:microsoft.com/office/officeart/2005/8/layout/vProcess5"/>
    <dgm:cxn modelId="{423D9044-1523-4DA3-8566-414A2E3B866F}" srcId="{C35520C3-DEBD-46BF-8EFE-85A0635A91B1}" destId="{EE596E1B-6A73-4404-BCEC-DC2D227D304B}" srcOrd="0" destOrd="0" parTransId="{71E99545-B9CC-446C-8BD5-977E76BD6FD4}" sibTransId="{A3685DBE-2E26-4727-8FB2-BB3593E386AC}"/>
    <dgm:cxn modelId="{B2119EDF-D69C-472B-BEF3-39C51A1E793F}" type="presParOf" srcId="{EC6CA4CE-A6F8-4C4C-AA55-C34003553ADC}" destId="{9F893A4C-B19A-4F77-8CD3-1E35FA0E6F19}" srcOrd="0" destOrd="0" presId="urn:microsoft.com/office/officeart/2005/8/layout/vProcess5"/>
    <dgm:cxn modelId="{D3E4B1FF-7209-46E3-B02B-34D2B6D8ADA0}" type="presParOf" srcId="{EC6CA4CE-A6F8-4C4C-AA55-C34003553ADC}" destId="{1637BBB3-81EC-4EF1-AADF-8E85E33D084D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0401B-A765-4A3A-9081-ED72CB12D36C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92A78-CF1A-47E4-9FB4-1C586AE05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134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D6BCD00-A5F1-4865-BF11-6F1982AE5A7D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E163C61-DD4E-466E-B8FB-A3A30945A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2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Money is irrelevant </a:t>
            </a:r>
            <a:r>
              <a:rPr lang="nl-BE" dirty="0" err="1" smtClean="0"/>
              <a:t>unless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output is </a:t>
            </a:r>
            <a:r>
              <a:rPr lang="nl-BE" dirty="0" err="1" smtClean="0"/>
              <a:t>there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pensioners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buy</a:t>
            </a:r>
            <a:r>
              <a:rPr lang="nl-BE" dirty="0" smtClean="0"/>
              <a:t>.</a:t>
            </a:r>
          </a:p>
          <a:p>
            <a:r>
              <a:rPr lang="nl-BE" dirty="0" smtClean="0"/>
              <a:t>Storing:</a:t>
            </a:r>
          </a:p>
          <a:p>
            <a:r>
              <a:rPr lang="nl-BE" dirty="0" smtClean="0"/>
              <a:t>Opportunity </a:t>
            </a:r>
            <a:r>
              <a:rPr lang="nl-BE" dirty="0" err="1" smtClean="0"/>
              <a:t>cost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forgone</a:t>
            </a:r>
            <a:endParaRPr lang="nl-BE" baseline="0" dirty="0" smtClean="0"/>
          </a:p>
          <a:p>
            <a:r>
              <a:rPr lang="nl-BE" baseline="0" dirty="0" smtClean="0"/>
              <a:t>Storage </a:t>
            </a:r>
            <a:r>
              <a:rPr lang="nl-BE" baseline="0" dirty="0" err="1" smtClean="0"/>
              <a:t>costs</a:t>
            </a:r>
            <a:r>
              <a:rPr lang="nl-BE" baseline="0" dirty="0" smtClean="0"/>
              <a:t> are high</a:t>
            </a:r>
          </a:p>
          <a:p>
            <a:r>
              <a:rPr lang="nl-BE" dirty="0" err="1" smtClean="0"/>
              <a:t>Impractical</a:t>
            </a:r>
            <a:endParaRPr lang="nl-BE" dirty="0" smtClean="0"/>
          </a:p>
          <a:p>
            <a:r>
              <a:rPr lang="nl-BE" dirty="0" err="1" smtClean="0"/>
              <a:t>Uncertainty</a:t>
            </a:r>
            <a:r>
              <a:rPr lang="nl-BE" dirty="0" smtClean="0"/>
              <a:t>: </a:t>
            </a:r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store, </a:t>
            </a:r>
            <a:r>
              <a:rPr lang="nl-BE" dirty="0" err="1" smtClean="0"/>
              <a:t>what</a:t>
            </a:r>
            <a:r>
              <a:rPr lang="nl-BE" dirty="0" smtClean="0"/>
              <a:t> new </a:t>
            </a:r>
            <a:r>
              <a:rPr lang="nl-BE" dirty="0" err="1" smtClean="0"/>
              <a:t>goods</a:t>
            </a:r>
            <a:r>
              <a:rPr lang="nl-BE" dirty="0" smtClean="0"/>
              <a:t> </a:t>
            </a:r>
            <a:r>
              <a:rPr lang="nl-BE" dirty="0" err="1" smtClean="0"/>
              <a:t>become</a:t>
            </a:r>
            <a:r>
              <a:rPr lang="nl-BE" dirty="0" smtClean="0"/>
              <a:t> </a:t>
            </a:r>
            <a:r>
              <a:rPr lang="nl-BE" dirty="0" err="1" smtClean="0"/>
              <a:t>available</a:t>
            </a:r>
            <a:r>
              <a:rPr lang="nl-BE" dirty="0" smtClean="0"/>
              <a:t>, </a:t>
            </a:r>
            <a:r>
              <a:rPr lang="nl-BE" dirty="0" err="1" smtClean="0"/>
              <a:t>how</a:t>
            </a:r>
            <a:r>
              <a:rPr lang="nl-BE" dirty="0" smtClean="0"/>
              <a:t> </a:t>
            </a:r>
            <a:r>
              <a:rPr lang="nl-BE" dirty="0" err="1" smtClean="0"/>
              <a:t>one</a:t>
            </a:r>
            <a:r>
              <a:rPr lang="nl-BE" dirty="0" smtClean="0"/>
              <a:t> </a:t>
            </a:r>
            <a:r>
              <a:rPr lang="nl-BE" dirty="0" err="1" smtClean="0"/>
              <a:t>taste’s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needs</a:t>
            </a:r>
            <a:r>
              <a:rPr lang="nl-BE" dirty="0" smtClean="0"/>
              <a:t> </a:t>
            </a:r>
            <a:r>
              <a:rPr lang="nl-BE" dirty="0" err="1" smtClean="0"/>
              <a:t>may</a:t>
            </a:r>
            <a:r>
              <a:rPr lang="nl-BE" dirty="0" smtClean="0"/>
              <a:t> change</a:t>
            </a:r>
          </a:p>
          <a:p>
            <a:r>
              <a:rPr lang="nl-BE" dirty="0" smtClean="0"/>
              <a:t>Services </a:t>
            </a:r>
            <a:r>
              <a:rPr lang="nl-BE" dirty="0" err="1" smtClean="0"/>
              <a:t>cannot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stored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Claim:</a:t>
            </a:r>
            <a:r>
              <a:rPr lang="nl-BE" baseline="0" dirty="0" smtClean="0"/>
              <a:t> exchange </a:t>
            </a:r>
            <a:r>
              <a:rPr lang="nl-BE" baseline="0" dirty="0" err="1" smtClean="0"/>
              <a:t>current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consumption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a claim on </a:t>
            </a:r>
            <a:r>
              <a:rPr lang="nl-BE" baseline="0" dirty="0" err="1" smtClean="0"/>
              <a:t>future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production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9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Money =&gt; </a:t>
            </a:r>
            <a:r>
              <a:rPr lang="nl-BE" dirty="0" err="1" smtClean="0"/>
              <a:t>Funded</a:t>
            </a:r>
            <a:r>
              <a:rPr lang="nl-BE" dirty="0" smtClean="0"/>
              <a:t> </a:t>
            </a:r>
            <a:r>
              <a:rPr lang="nl-BE" dirty="0" err="1" smtClean="0"/>
              <a:t>schemes</a:t>
            </a:r>
            <a:endParaRPr lang="nl-BE" dirty="0" smtClean="0"/>
          </a:p>
          <a:p>
            <a:r>
              <a:rPr lang="nl-BE" baseline="0" dirty="0" err="1" smtClean="0"/>
              <a:t>Promise</a:t>
            </a:r>
            <a:r>
              <a:rPr lang="nl-BE" baseline="0" dirty="0" smtClean="0"/>
              <a:t> </a:t>
            </a:r>
            <a:r>
              <a:rPr lang="nl-BE" dirty="0" smtClean="0"/>
              <a:t>=&gt; </a:t>
            </a:r>
            <a:r>
              <a:rPr lang="nl-BE" dirty="0" err="1" smtClean="0"/>
              <a:t>pay</a:t>
            </a:r>
            <a:r>
              <a:rPr lang="nl-BE" baseline="0" dirty="0" smtClean="0"/>
              <a:t> as </a:t>
            </a:r>
            <a:r>
              <a:rPr lang="nl-BE" baseline="0" dirty="0" err="1" smtClean="0"/>
              <a:t>you</a:t>
            </a:r>
            <a:r>
              <a:rPr lang="nl-BE" baseline="0" dirty="0" smtClean="0"/>
              <a:t> go or </a:t>
            </a:r>
            <a:r>
              <a:rPr lang="nl-BE" baseline="0" dirty="0" err="1" smtClean="0"/>
              <a:t>unfunded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schemes</a:t>
            </a:r>
            <a:endParaRPr lang="nl-BE" baseline="0" dirty="0" smtClean="0"/>
          </a:p>
          <a:p>
            <a:endParaRPr lang="nl-BE" baseline="0" dirty="0" smtClean="0"/>
          </a:p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047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Contributions</a:t>
            </a:r>
            <a:r>
              <a:rPr lang="nl-BE" dirty="0" smtClean="0"/>
              <a:t> +  </a:t>
            </a:r>
            <a:r>
              <a:rPr lang="nl-BE" dirty="0" err="1" smtClean="0"/>
              <a:t>interests</a:t>
            </a:r>
            <a:r>
              <a:rPr lang="nl-BE" dirty="0" smtClean="0"/>
              <a:t> &amp; </a:t>
            </a:r>
            <a:r>
              <a:rPr lang="nl-BE" dirty="0" err="1" smtClean="0"/>
              <a:t>dividends</a:t>
            </a:r>
            <a:endParaRPr lang="nl-BE" dirty="0" smtClean="0"/>
          </a:p>
          <a:p>
            <a:r>
              <a:rPr lang="nl-BE" baseline="0" dirty="0" smtClean="0"/>
              <a:t> - </a:t>
            </a:r>
            <a:r>
              <a:rPr lang="nl-BE" baseline="0" dirty="0" err="1" smtClean="0"/>
              <a:t>administrative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costs</a:t>
            </a:r>
            <a:r>
              <a:rPr lang="nl-BE" baseline="0" dirty="0" smtClean="0"/>
              <a:t> - </a:t>
            </a:r>
            <a:r>
              <a:rPr lang="nl-BE" baseline="0" dirty="0" err="1" smtClean="0"/>
              <a:t>taxes</a:t>
            </a:r>
            <a:endParaRPr lang="nl-BE" baseline="0" dirty="0" smtClean="0"/>
          </a:p>
          <a:p>
            <a:endParaRPr lang="nl-BE" baseline="0" dirty="0" smtClean="0"/>
          </a:p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63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638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044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421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Bounded rationality: rules of thumb (e.g. mental</a:t>
            </a:r>
            <a:r>
              <a:rPr lang="en-GB" baseline="0" dirty="0" smtClean="0"/>
              <a:t> accounting)</a:t>
            </a:r>
            <a:r>
              <a:rPr lang="en-GB" dirty="0" smtClean="0"/>
              <a:t>; framing (informing first about risks then benefits or other way around leads</a:t>
            </a:r>
            <a:r>
              <a:rPr lang="en-GB" baseline="0" dirty="0" smtClean="0"/>
              <a:t> to different decisions)</a:t>
            </a:r>
            <a:r>
              <a:rPr lang="en-GB" dirty="0" smtClean="0"/>
              <a:t>; irrational choices (utility gain from gain or loss in assets is different from utility loss)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455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Illustrate</a:t>
            </a:r>
            <a:r>
              <a:rPr lang="nl-BE" dirty="0" smtClean="0"/>
              <a:t> first point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excel</a:t>
            </a:r>
            <a:r>
              <a:rPr lang="nl-BE" dirty="0" smtClean="0"/>
              <a:t> file: </a:t>
            </a:r>
            <a:r>
              <a:rPr lang="nl-BE" dirty="0" err="1" smtClean="0"/>
              <a:t>if</a:t>
            </a:r>
            <a:r>
              <a:rPr lang="nl-BE" dirty="0" smtClean="0"/>
              <a:t> </a:t>
            </a:r>
            <a:r>
              <a:rPr lang="nl-BE" dirty="0" err="1" smtClean="0"/>
              <a:t>it</a:t>
            </a:r>
            <a:r>
              <a:rPr lang="nl-BE" dirty="0" smtClean="0"/>
              <a:t> is </a:t>
            </a:r>
            <a:r>
              <a:rPr lang="nl-BE" dirty="0" err="1" smtClean="0"/>
              <a:t>certain</a:t>
            </a:r>
            <a:r>
              <a:rPr lang="nl-BE" dirty="0" smtClean="0"/>
              <a:t> </a:t>
            </a:r>
            <a:r>
              <a:rPr lang="nl-BE" dirty="0" err="1" smtClean="0"/>
              <a:t>that</a:t>
            </a:r>
            <a:r>
              <a:rPr lang="nl-BE" dirty="0" smtClean="0"/>
              <a:t> </a:t>
            </a:r>
            <a:r>
              <a:rPr lang="nl-BE" dirty="0" err="1" smtClean="0"/>
              <a:t>everyone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die at 80,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is no point in setting up </a:t>
            </a:r>
            <a:r>
              <a:rPr lang="nl-BE" baseline="0" dirty="0" err="1" smtClean="0"/>
              <a:t>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insurance</a:t>
            </a:r>
            <a:r>
              <a:rPr lang="nl-BE" baseline="0" dirty="0" smtClean="0"/>
              <a:t>. (</a:t>
            </a:r>
            <a:r>
              <a:rPr lang="nl-BE" baseline="0" dirty="0" err="1" smtClean="0"/>
              <a:t>see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also</a:t>
            </a:r>
            <a:r>
              <a:rPr lang="nl-BE" baseline="0" dirty="0" smtClean="0"/>
              <a:t> Barr, 2012: 88ff)</a:t>
            </a:r>
          </a:p>
          <a:p>
            <a:endParaRPr lang="nl-BE" baseline="0" dirty="0" smtClean="0"/>
          </a:p>
          <a:p>
            <a:r>
              <a:rPr lang="nl-BE" baseline="0" dirty="0" smtClean="0"/>
              <a:t>Adverse </a:t>
            </a:r>
            <a:r>
              <a:rPr lang="nl-BE" baseline="0" dirty="0" err="1" smtClean="0"/>
              <a:t>selection</a:t>
            </a:r>
            <a:r>
              <a:rPr lang="nl-BE" baseline="0" dirty="0" smtClean="0"/>
              <a:t>: e.g.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saying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smoke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applying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</a:t>
            </a:r>
            <a:r>
              <a:rPr lang="nl-BE" baseline="0" dirty="0" smtClean="0"/>
              <a:t> ‘</a:t>
            </a:r>
            <a:r>
              <a:rPr lang="nl-BE" baseline="0" dirty="0" err="1" smtClean="0"/>
              <a:t>outstanding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balance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insurance</a:t>
            </a:r>
            <a:r>
              <a:rPr lang="nl-BE" baseline="0" dirty="0" smtClean="0"/>
              <a:t>’ (</a:t>
            </a:r>
            <a:r>
              <a:rPr lang="nl-BE" baseline="0" dirty="0" err="1" smtClean="0"/>
              <a:t>schuldsaldoverzekering</a:t>
            </a:r>
            <a:r>
              <a:rPr lang="nl-BE" baseline="0" dirty="0" smtClean="0"/>
              <a:t>)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buying</a:t>
            </a:r>
            <a:r>
              <a:rPr lang="nl-BE" baseline="0" dirty="0" smtClean="0"/>
              <a:t> a </a:t>
            </a:r>
            <a:r>
              <a:rPr lang="nl-BE" baseline="0" dirty="0" err="1" smtClean="0"/>
              <a:t>mortgage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Cream skimming: </a:t>
            </a:r>
            <a:r>
              <a:rPr lang="nl-BE" baseline="0" dirty="0" err="1" smtClean="0"/>
              <a:t>insurers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try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attract</a:t>
            </a:r>
            <a:r>
              <a:rPr lang="nl-BE" baseline="0" dirty="0" smtClean="0"/>
              <a:t> (</a:t>
            </a:r>
            <a:r>
              <a:rPr lang="nl-BE" baseline="0" dirty="0" err="1" smtClean="0"/>
              <a:t>mainly</a:t>
            </a:r>
            <a:r>
              <a:rPr lang="nl-BE" baseline="0" dirty="0" smtClean="0"/>
              <a:t>) ‘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risks</a:t>
            </a:r>
            <a:r>
              <a:rPr lang="nl-BE" baseline="0" dirty="0" smtClean="0"/>
              <a:t>’</a:t>
            </a:r>
          </a:p>
          <a:p>
            <a:r>
              <a:rPr lang="nl-BE" baseline="0" dirty="0" smtClean="0"/>
              <a:t>For pensions: </a:t>
            </a:r>
            <a:r>
              <a:rPr lang="nl-BE" baseline="0" dirty="0" err="1" smtClean="0"/>
              <a:t>people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buy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annuities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tend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live </a:t>
            </a:r>
            <a:r>
              <a:rPr lang="nl-BE" baseline="0" dirty="0" err="1" smtClean="0"/>
              <a:t>longer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moral</a:t>
            </a:r>
            <a:r>
              <a:rPr lang="nl-BE" baseline="0" dirty="0" smtClean="0"/>
              <a:t> hazard: </a:t>
            </a:r>
            <a:r>
              <a:rPr lang="nl-BE" baseline="0" dirty="0" err="1" smtClean="0"/>
              <a:t>higher</a:t>
            </a:r>
            <a:r>
              <a:rPr lang="nl-BE" baseline="0" dirty="0" smtClean="0"/>
              <a:t> pensions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buy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better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medical</a:t>
            </a:r>
            <a:r>
              <a:rPr lang="nl-BE" baseline="0" dirty="0" smtClean="0"/>
              <a:t> care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preventive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measures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increasing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longevity</a:t>
            </a:r>
            <a:r>
              <a:rPr lang="nl-BE" baseline="0" dirty="0" smtClean="0"/>
              <a:t> =&gt; </a:t>
            </a:r>
            <a:r>
              <a:rPr lang="nl-BE" baseline="0" dirty="0" err="1" smtClean="0"/>
              <a:t>compulsory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insurance</a:t>
            </a:r>
            <a:endParaRPr lang="nl-BE" baseline="0" dirty="0" smtClean="0"/>
          </a:p>
          <a:p>
            <a:endParaRPr lang="en-GB" dirty="0" smtClean="0"/>
          </a:p>
          <a:p>
            <a:r>
              <a:rPr lang="nl-BE" baseline="0" dirty="0" smtClean="0"/>
              <a:t>Common shock: life </a:t>
            </a:r>
            <a:r>
              <a:rPr lang="nl-BE" baseline="0" dirty="0" err="1" smtClean="0"/>
              <a:t>expectancy</a:t>
            </a:r>
            <a:r>
              <a:rPr lang="nl-BE" baseline="0" dirty="0" smtClean="0"/>
              <a:t> =&gt; </a:t>
            </a:r>
            <a:r>
              <a:rPr lang="nl-BE" baseline="0" dirty="0" err="1" smtClean="0"/>
              <a:t>increases</a:t>
            </a:r>
            <a:r>
              <a:rPr lang="nl-BE" baseline="0" dirty="0" smtClean="0"/>
              <a:t> in life </a:t>
            </a:r>
            <a:r>
              <a:rPr lang="nl-BE" baseline="0" dirty="0" err="1" smtClean="0"/>
              <a:t>expectancy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covered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taxpayers</a:t>
            </a:r>
            <a:r>
              <a:rPr lang="nl-BE" baseline="0" dirty="0" smtClean="0"/>
              <a:t> / </a:t>
            </a:r>
            <a:r>
              <a:rPr lang="nl-BE" baseline="0" dirty="0" err="1" smtClean="0"/>
              <a:t>longevity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bonds</a:t>
            </a:r>
            <a:r>
              <a:rPr lang="nl-BE" baseline="0" dirty="0" smtClean="0"/>
              <a:t>?; </a:t>
            </a:r>
            <a:r>
              <a:rPr lang="nl-BE" baseline="0" dirty="0" err="1" smtClean="0"/>
              <a:t>similar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inflation</a:t>
            </a:r>
            <a:endParaRPr lang="nl-BE" baseline="0" dirty="0" smtClean="0"/>
          </a:p>
          <a:p>
            <a:r>
              <a:rPr lang="nl-BE" baseline="0" dirty="0" smtClean="0"/>
              <a:t>PAYG systems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better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cope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inflation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schemes</a:t>
            </a:r>
            <a:r>
              <a:rPr lang="nl-BE" baseline="0" dirty="0" smtClean="0"/>
              <a:t> (esp. Private </a:t>
            </a:r>
            <a:r>
              <a:rPr lang="nl-BE" baseline="0" dirty="0" err="1" smtClean="0"/>
              <a:t>schemes</a:t>
            </a:r>
            <a:r>
              <a:rPr lang="nl-BE" baseline="0" dirty="0" smtClean="0"/>
              <a:t>). </a:t>
            </a:r>
            <a:r>
              <a:rPr lang="nl-BE" baseline="0" dirty="0" err="1" smtClean="0"/>
              <a:t>Explain</a:t>
            </a:r>
            <a:r>
              <a:rPr lang="nl-BE" baseline="0" dirty="0" smtClean="0"/>
              <a:t>. (p. 161)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820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931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aseline="0" dirty="0" err="1" smtClean="0"/>
              <a:t>Bounded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rationality</a:t>
            </a:r>
            <a:r>
              <a:rPr lang="nl-BE" baseline="0" dirty="0" smtClean="0"/>
              <a:t> =&gt;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a </a:t>
            </a:r>
            <a:r>
              <a:rPr lang="nl-BE" baseline="0" dirty="0" err="1" smtClean="0"/>
              <a:t>problem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too</a:t>
            </a:r>
            <a:r>
              <a:rPr lang="nl-BE" baseline="0" dirty="0" smtClean="0"/>
              <a:t> complex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make 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decisions</a:t>
            </a:r>
            <a:r>
              <a:rPr lang="nl-BE" baseline="0" dirty="0" smtClean="0"/>
              <a:t>, even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information (esp.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time horizon is long, </a:t>
            </a:r>
            <a:r>
              <a:rPr lang="nl-BE" baseline="0" dirty="0" err="1" smtClean="0"/>
              <a:t>outcome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involves</a:t>
            </a:r>
            <a:r>
              <a:rPr lang="nl-BE" baseline="0" dirty="0" smtClean="0"/>
              <a:t> complex </a:t>
            </a:r>
            <a:r>
              <a:rPr lang="nl-BE" baseline="0" dirty="0" err="1" smtClean="0"/>
              <a:t>probabilities</a:t>
            </a:r>
            <a:r>
              <a:rPr lang="nl-BE" baseline="0" dirty="0" smtClean="0"/>
              <a:t>, or details are </a:t>
            </a:r>
            <a:r>
              <a:rPr lang="nl-BE" baseline="0" dirty="0" err="1" smtClean="0"/>
              <a:t>inherently</a:t>
            </a:r>
            <a:r>
              <a:rPr lang="nl-BE" baseline="0" dirty="0" smtClean="0"/>
              <a:t> complex =&gt;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case of pension </a:t>
            </a:r>
            <a:r>
              <a:rPr lang="nl-BE" baseline="0" dirty="0" err="1" smtClean="0"/>
              <a:t>products</a:t>
            </a:r>
            <a:r>
              <a:rPr lang="nl-BE" baseline="0" dirty="0" smtClean="0"/>
              <a:t>)</a:t>
            </a:r>
          </a:p>
          <a:p>
            <a:r>
              <a:rPr lang="nl-BE" baseline="0" dirty="0" smtClean="0"/>
              <a:t>* </a:t>
            </a:r>
            <a:r>
              <a:rPr lang="nl-BE" baseline="0" dirty="0" err="1" smtClean="0"/>
              <a:t>Framing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familiarity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excessive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trading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immobilisation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Bounded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power: short-term </a:t>
            </a:r>
            <a:r>
              <a:rPr lang="nl-BE" baseline="0" dirty="0" err="1" smtClean="0"/>
              <a:t>gratification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procrastination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inertia</a:t>
            </a:r>
            <a:r>
              <a:rPr lang="nl-BE" baseline="0" dirty="0" smtClean="0"/>
              <a:t> (esp.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saving</a:t>
            </a:r>
            <a:r>
              <a:rPr lang="nl-BE" baseline="0" dirty="0" smtClean="0"/>
              <a:t>; or </a:t>
            </a:r>
            <a:r>
              <a:rPr lang="nl-BE" baseline="0" dirty="0" err="1" smtClean="0"/>
              <a:t>starting</a:t>
            </a:r>
            <a:r>
              <a:rPr lang="nl-BE" baseline="0" dirty="0" smtClean="0"/>
              <a:t> up life </a:t>
            </a:r>
            <a:r>
              <a:rPr lang="nl-BE" baseline="0" dirty="0" err="1" smtClean="0"/>
              <a:t>insurance</a:t>
            </a:r>
            <a:r>
              <a:rPr lang="nl-BE" baseline="0" dirty="0" smtClean="0"/>
              <a:t> or </a:t>
            </a:r>
            <a:r>
              <a:rPr lang="nl-BE" baseline="0" dirty="0" err="1" smtClean="0"/>
              <a:t>voluntary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savings</a:t>
            </a:r>
            <a:r>
              <a:rPr lang="nl-BE" baseline="0" dirty="0" smtClean="0"/>
              <a:t> plan; </a:t>
            </a:r>
            <a:r>
              <a:rPr lang="nl-BE" baseline="0" dirty="0" err="1" smtClean="0"/>
              <a:t>especially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those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already</a:t>
            </a:r>
            <a:r>
              <a:rPr lang="nl-BE" baseline="0" dirty="0" smtClean="0"/>
              <a:t> living on low </a:t>
            </a:r>
            <a:r>
              <a:rPr lang="nl-BE" baseline="0" dirty="0" err="1" smtClean="0"/>
              <a:t>income</a:t>
            </a:r>
            <a:r>
              <a:rPr lang="nl-BE" baseline="0" dirty="0" smtClean="0"/>
              <a:t> / </a:t>
            </a:r>
            <a:r>
              <a:rPr lang="nl-BE" baseline="0" dirty="0" err="1" smtClean="0"/>
              <a:t>consumption</a:t>
            </a:r>
            <a:r>
              <a:rPr lang="nl-BE" baseline="0" dirty="0" smtClean="0"/>
              <a:t>) =&gt; auto-</a:t>
            </a:r>
            <a:r>
              <a:rPr lang="nl-BE" baseline="0" dirty="0" err="1" smtClean="0"/>
              <a:t>enrollment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mandatory</a:t>
            </a:r>
            <a:r>
              <a:rPr lang="nl-BE" baseline="0" dirty="0" smtClean="0"/>
              <a:t> pension </a:t>
            </a:r>
            <a:r>
              <a:rPr lang="nl-BE" baseline="0" dirty="0" err="1" smtClean="0"/>
              <a:t>plans</a:t>
            </a:r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092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aseline="0" dirty="0" err="1" smtClean="0"/>
              <a:t>Bounded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rationality</a:t>
            </a:r>
            <a:r>
              <a:rPr lang="nl-BE" baseline="0" dirty="0" smtClean="0"/>
              <a:t> =&gt;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a </a:t>
            </a:r>
            <a:r>
              <a:rPr lang="nl-BE" baseline="0" dirty="0" err="1" smtClean="0"/>
              <a:t>problem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too</a:t>
            </a:r>
            <a:r>
              <a:rPr lang="nl-BE" baseline="0" dirty="0" smtClean="0"/>
              <a:t> complex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make 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decisions</a:t>
            </a:r>
            <a:r>
              <a:rPr lang="nl-BE" baseline="0" dirty="0" smtClean="0"/>
              <a:t>, even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information (esp. </a:t>
            </a:r>
            <a:r>
              <a:rPr lang="nl-BE" baseline="0" dirty="0" err="1" smtClean="0"/>
              <a:t>When</a:t>
            </a:r>
            <a:r>
              <a:rPr lang="nl-BE" baseline="0" dirty="0" smtClean="0"/>
              <a:t> time horizon is long, </a:t>
            </a:r>
            <a:r>
              <a:rPr lang="nl-BE" baseline="0" dirty="0" err="1" smtClean="0"/>
              <a:t>outcome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involves</a:t>
            </a:r>
            <a:r>
              <a:rPr lang="nl-BE" baseline="0" dirty="0" smtClean="0"/>
              <a:t> complex </a:t>
            </a:r>
            <a:r>
              <a:rPr lang="nl-BE" baseline="0" dirty="0" err="1" smtClean="0"/>
              <a:t>probabilities</a:t>
            </a:r>
            <a:r>
              <a:rPr lang="nl-BE" baseline="0" dirty="0" smtClean="0"/>
              <a:t>, or details are </a:t>
            </a:r>
            <a:r>
              <a:rPr lang="nl-BE" baseline="0" dirty="0" err="1" smtClean="0"/>
              <a:t>inherently</a:t>
            </a:r>
            <a:r>
              <a:rPr lang="nl-BE" baseline="0" dirty="0" smtClean="0"/>
              <a:t> complex =&gt;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case of pension </a:t>
            </a:r>
            <a:r>
              <a:rPr lang="nl-BE" baseline="0" dirty="0" err="1" smtClean="0"/>
              <a:t>products</a:t>
            </a:r>
            <a:r>
              <a:rPr lang="nl-BE" baseline="0" dirty="0" smtClean="0"/>
              <a:t>)</a:t>
            </a:r>
          </a:p>
          <a:p>
            <a:r>
              <a:rPr lang="nl-BE" baseline="0" dirty="0" smtClean="0"/>
              <a:t>* </a:t>
            </a:r>
            <a:r>
              <a:rPr lang="nl-BE" baseline="0" dirty="0" err="1" smtClean="0"/>
              <a:t>Framing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familiarity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excessive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trading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immobilisation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Bounded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power: short-term </a:t>
            </a:r>
            <a:r>
              <a:rPr lang="nl-BE" baseline="0" dirty="0" err="1" smtClean="0"/>
              <a:t>gratification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procrastination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inertia</a:t>
            </a:r>
            <a:r>
              <a:rPr lang="nl-BE" baseline="0" dirty="0" smtClean="0"/>
              <a:t> (esp.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saving</a:t>
            </a:r>
            <a:r>
              <a:rPr lang="nl-BE" baseline="0" dirty="0" smtClean="0"/>
              <a:t>; or </a:t>
            </a:r>
            <a:r>
              <a:rPr lang="nl-BE" baseline="0" dirty="0" err="1" smtClean="0"/>
              <a:t>starting</a:t>
            </a:r>
            <a:r>
              <a:rPr lang="nl-BE" baseline="0" dirty="0" smtClean="0"/>
              <a:t> up life </a:t>
            </a:r>
            <a:r>
              <a:rPr lang="nl-BE" baseline="0" dirty="0" err="1" smtClean="0"/>
              <a:t>insurance</a:t>
            </a:r>
            <a:r>
              <a:rPr lang="nl-BE" baseline="0" dirty="0" smtClean="0"/>
              <a:t> or </a:t>
            </a:r>
            <a:r>
              <a:rPr lang="nl-BE" baseline="0" dirty="0" err="1" smtClean="0"/>
              <a:t>voluntary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savings</a:t>
            </a:r>
            <a:r>
              <a:rPr lang="nl-BE" baseline="0" dirty="0" smtClean="0"/>
              <a:t> plan) =&gt; auto-</a:t>
            </a:r>
            <a:r>
              <a:rPr lang="nl-BE" baseline="0" dirty="0" err="1" smtClean="0"/>
              <a:t>enrollment</a:t>
            </a:r>
            <a:r>
              <a:rPr lang="nl-BE" baseline="0" dirty="0" smtClean="0"/>
              <a:t>; </a:t>
            </a:r>
            <a:r>
              <a:rPr lang="nl-BE" baseline="0" dirty="0" err="1" smtClean="0"/>
              <a:t>mandatory</a:t>
            </a:r>
            <a:r>
              <a:rPr lang="nl-BE" baseline="0" dirty="0" smtClean="0"/>
              <a:t> pension </a:t>
            </a:r>
            <a:r>
              <a:rPr lang="nl-BE" baseline="0" dirty="0" err="1" smtClean="0"/>
              <a:t>plans</a:t>
            </a:r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336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Retirement / old-age pension</a:t>
            </a:r>
          </a:p>
          <a:p>
            <a:pPr lvl="1"/>
            <a:r>
              <a:rPr lang="en-GB" dirty="0" smtClean="0"/>
              <a:t>Disability pension</a:t>
            </a:r>
          </a:p>
          <a:p>
            <a:pPr lvl="1"/>
            <a:r>
              <a:rPr lang="en-GB" dirty="0" smtClean="0"/>
              <a:t>Survivor’s / widow’s orphan’s pension</a:t>
            </a:r>
          </a:p>
          <a:p>
            <a:pPr lvl="1"/>
            <a:r>
              <a:rPr lang="en-GB" dirty="0" smtClean="0"/>
              <a:t>Early retirement pension</a:t>
            </a:r>
          </a:p>
          <a:p>
            <a:pPr lvl="1"/>
            <a:r>
              <a:rPr lang="en-GB" dirty="0" smtClean="0"/>
              <a:t>Pre-retirement pension</a:t>
            </a:r>
          </a:p>
          <a:p>
            <a:endParaRPr lang="nl-BE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421E5-251A-4FA4-8324-F6C3620C13A4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208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First pillar: public sector</a:t>
            </a:r>
          </a:p>
          <a:p>
            <a:r>
              <a:rPr lang="en-GB" dirty="0" smtClean="0"/>
              <a:t>Second: occupational sector</a:t>
            </a:r>
          </a:p>
          <a:p>
            <a:r>
              <a:rPr lang="en-GB" dirty="0" smtClean="0"/>
              <a:t>Third: individual sector</a:t>
            </a:r>
          </a:p>
          <a:p>
            <a:endParaRPr lang="en-GB" dirty="0" smtClean="0"/>
          </a:p>
          <a:p>
            <a:r>
              <a:rPr lang="en-GB" dirty="0" smtClean="0"/>
              <a:t>Tiers: whether</a:t>
            </a:r>
          </a:p>
          <a:p>
            <a:r>
              <a:rPr lang="en-GB" baseline="0" dirty="0" smtClean="0"/>
              <a:t> - targeted</a:t>
            </a:r>
          </a:p>
          <a:p>
            <a:r>
              <a:rPr lang="en-GB" baseline="0" dirty="0" smtClean="0"/>
              <a:t> - minimum</a:t>
            </a:r>
          </a:p>
          <a:p>
            <a:r>
              <a:rPr lang="en-GB" baseline="0" dirty="0" smtClean="0"/>
              <a:t> - flat-rate</a:t>
            </a:r>
          </a:p>
          <a:p>
            <a:r>
              <a:rPr lang="en-GB" baseline="0" dirty="0" smtClean="0"/>
              <a:t> - earnings-related</a:t>
            </a:r>
          </a:p>
          <a:p>
            <a:r>
              <a:rPr lang="en-GB" baseline="0" dirty="0" smtClean="0"/>
              <a:t> - defined contribution in an individual account</a:t>
            </a:r>
          </a:p>
          <a:p>
            <a:endParaRPr lang="en-GB" baseline="0" dirty="0" smtClean="0"/>
          </a:p>
          <a:p>
            <a:r>
              <a:rPr lang="en-GB" baseline="0" dirty="0" smtClean="0"/>
              <a:t> - mandatory  // government-subsidised or // voluntary</a:t>
            </a: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32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99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323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872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207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 that credited periods are awarded</a:t>
            </a:r>
            <a:r>
              <a:rPr lang="en-GB" baseline="0" dirty="0" smtClean="0"/>
              <a:t> on the basis of decisions by the current generation, but are to be paid by future generations, that might not be entitled to these periods if pension law changes!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977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633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745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421E5-251A-4FA4-8324-F6C3620C13A4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595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428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Study for</a:t>
            </a:r>
            <a:r>
              <a:rPr lang="en-GB" baseline="0" dirty="0" smtClean="0"/>
              <a:t> UK (2015) found that over half of redistribution is redistribution across the life cycle. Lifetime income inequality is much lower than cross-sectional income inequality. Nonetheless, the tax benefit system is much less effective in reducing lifetime income inequality than inequality in the cross-section. The UK state pension reduces lifetime income inequality. (</a:t>
            </a:r>
            <a:r>
              <a:rPr lang="en-GB" baseline="0" dirty="0" err="1" smtClean="0"/>
              <a:t>Levell</a:t>
            </a:r>
            <a:r>
              <a:rPr lang="en-GB" baseline="0" dirty="0" smtClean="0"/>
              <a:t> et al., 2015)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608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Mandatory + quasi mandatory pensions,</a:t>
            </a:r>
            <a:r>
              <a:rPr lang="en-GB" baseline="0" dirty="0" smtClean="0"/>
              <a:t> single person, full career, starting from age 20 until legal retirement age.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ratio of pension during retirement to earnings when working </a:t>
            </a:r>
            <a:endParaRPr lang="en-GB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631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mtClean="0"/>
              <a:t>Longer education and longer life expectancy</a:t>
            </a:r>
            <a:endParaRPr lang="en-GB" smtClean="0"/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0887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demographic dependency ratio; the coverage ratio (no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pensioners as proportion of people aged 65+); the benefit ratio (average pension as proportion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average wage);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labour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market effects (i.e. aggregate impact of longer and fuller working</a:t>
            </a:r>
          </a:p>
          <a:p>
            <a:r>
              <a:rPr lang="en-GB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lives).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652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Imagine production per worker remains constant =&gt; output falls</a:t>
            </a:r>
          </a:p>
          <a:p>
            <a:r>
              <a:rPr lang="en-GB" dirty="0" smtClean="0"/>
              <a:t>Solution: either reduce consumption; or increase production per worker /</a:t>
            </a:r>
            <a:r>
              <a:rPr lang="en-GB" baseline="0" dirty="0" smtClean="0"/>
              <a:t> number of workers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984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Increase quantity and quality of capital stock (e.g. robots)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Increase investment in labour (e.g. education, training, labour market mobility)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Increase labour force participation (unemployment, child care facilities, …)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Raise average retirement age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Import labour directly (immigration)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Import labour indirectly (export capital to countries with younger labour force)</a:t>
            </a: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81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Equivalence with reducing public debt.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5735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421E5-251A-4FA4-8324-F6C3620C13A4}" type="slidenum">
              <a:rPr lang="en-GB" smtClean="0"/>
              <a:pPr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28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26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3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29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68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5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85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0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2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3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02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/>
              <a:t>12-5-2016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8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uropa.eu/!pd64nu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Social Policy in the EU and the Role of the EU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Tim </a:t>
            </a:r>
            <a:r>
              <a:rPr lang="en-GB" dirty="0" smtClean="0"/>
              <a:t>Goedemé, PhD</a:t>
            </a:r>
            <a:endParaRPr lang="en-GB" dirty="0"/>
          </a:p>
          <a:p>
            <a:r>
              <a:rPr lang="en-GB" dirty="0"/>
              <a:t>tim.goedeme@kuleuven.be</a:t>
            </a:r>
          </a:p>
          <a:p>
            <a:r>
              <a:rPr lang="en-GB" dirty="0"/>
              <a:t>tim.goedeme@uantwerpen.be</a:t>
            </a:r>
          </a:p>
          <a:p>
            <a:endParaRPr lang="en-GB" dirty="0"/>
          </a:p>
          <a:p>
            <a:r>
              <a:rPr lang="en-GB" dirty="0"/>
              <a:t>Lecture </a:t>
            </a:r>
            <a:r>
              <a:rPr lang="en-GB" dirty="0" smtClean="0"/>
              <a:t>9 </a:t>
            </a:r>
            <a:r>
              <a:rPr lang="en-GB" dirty="0"/>
              <a:t>– </a:t>
            </a:r>
            <a:r>
              <a:rPr lang="en-GB" dirty="0" smtClean="0"/>
              <a:t>11/05/2016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3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Pension policy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Some</a:t>
            </a:r>
            <a:r>
              <a:rPr lang="nl-BE" dirty="0" smtClean="0"/>
              <a:t> basics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nl-BE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Huge </a:t>
            </a:r>
            <a:r>
              <a:rPr lang="nl-BE" dirty="0" err="1" smtClean="0"/>
              <a:t>diversity</a:t>
            </a:r>
            <a:r>
              <a:rPr lang="nl-BE" dirty="0" smtClean="0"/>
              <a:t> pension system design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Ageing</a:t>
            </a:r>
            <a:r>
              <a:rPr lang="nl-BE" dirty="0" smtClean="0"/>
              <a:t> &amp; </a:t>
            </a:r>
            <a:r>
              <a:rPr lang="nl-BE" dirty="0" err="1" smtClean="0"/>
              <a:t>reforming</a:t>
            </a:r>
            <a:r>
              <a:rPr lang="nl-BE" dirty="0" smtClean="0"/>
              <a:t> pensions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(The EU </a:t>
            </a:r>
            <a:r>
              <a:rPr lang="nl-BE" dirty="0" err="1" smtClean="0"/>
              <a:t>and</a:t>
            </a:r>
            <a:r>
              <a:rPr lang="nl-BE" dirty="0" smtClean="0"/>
              <a:t> pension policy)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42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Pension policy: </a:t>
            </a:r>
            <a:r>
              <a:rPr lang="nl-BE" dirty="0" err="1" smtClean="0"/>
              <a:t>some</a:t>
            </a:r>
            <a:r>
              <a:rPr lang="nl-BE" dirty="0" smtClean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Main</a:t>
            </a:r>
            <a:r>
              <a:rPr lang="nl-BE" dirty="0" smtClean="0"/>
              <a:t> goals of pension policy:</a:t>
            </a:r>
          </a:p>
          <a:p>
            <a:endParaRPr lang="nl-BE" dirty="0"/>
          </a:p>
          <a:p>
            <a:pPr lvl="1"/>
            <a:r>
              <a:rPr lang="nl-BE" dirty="0" err="1" smtClean="0"/>
              <a:t>Consumption</a:t>
            </a:r>
            <a:r>
              <a:rPr lang="nl-BE" dirty="0" smtClean="0"/>
              <a:t> </a:t>
            </a:r>
            <a:r>
              <a:rPr lang="nl-BE" dirty="0" err="1" smtClean="0"/>
              <a:t>smoothing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Avoiding</a:t>
            </a:r>
            <a:r>
              <a:rPr lang="nl-BE" dirty="0" smtClean="0"/>
              <a:t> </a:t>
            </a:r>
            <a:r>
              <a:rPr lang="nl-BE" dirty="0" err="1" smtClean="0"/>
              <a:t>poverty</a:t>
            </a:r>
            <a:r>
              <a:rPr lang="nl-BE" dirty="0" smtClean="0"/>
              <a:t> in </a:t>
            </a:r>
            <a:r>
              <a:rPr lang="nl-BE" dirty="0" err="1" smtClean="0"/>
              <a:t>old-age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9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sz="2200" dirty="0" err="1" smtClean="0"/>
              <a:t>With</a:t>
            </a:r>
            <a:r>
              <a:rPr lang="nl-BE" sz="2200" dirty="0" smtClean="0"/>
              <a:t> perfect information (</a:t>
            </a:r>
            <a:r>
              <a:rPr lang="nl-BE" sz="2200" dirty="0" err="1" smtClean="0"/>
              <a:t>certainty</a:t>
            </a:r>
            <a:r>
              <a:rPr lang="nl-BE" sz="2200" dirty="0" smtClean="0"/>
              <a:t>) </a:t>
            </a:r>
            <a:r>
              <a:rPr lang="nl-BE" sz="2200" dirty="0" err="1" smtClean="0"/>
              <a:t>and</a:t>
            </a:r>
            <a:r>
              <a:rPr lang="nl-BE" sz="2200" dirty="0" smtClean="0"/>
              <a:t> </a:t>
            </a:r>
            <a:r>
              <a:rPr lang="nl-BE" sz="2200" dirty="0" err="1" smtClean="0"/>
              <a:t>rational</a:t>
            </a:r>
            <a:r>
              <a:rPr lang="nl-BE" sz="2200" dirty="0" smtClean="0"/>
              <a:t> </a:t>
            </a:r>
            <a:r>
              <a:rPr lang="nl-BE" sz="2200" dirty="0" err="1" smtClean="0"/>
              <a:t>behaviour</a:t>
            </a:r>
            <a:r>
              <a:rPr lang="nl-BE" sz="2200" dirty="0" smtClean="0"/>
              <a:t>: Fisher model</a:t>
            </a:r>
            <a:endParaRPr lang="en-GB" sz="2200" dirty="0"/>
          </a:p>
        </p:txBody>
      </p:sp>
      <p:graphicFrame>
        <p:nvGraphicFramePr>
          <p:cNvPr id="4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5217112"/>
              </p:ext>
            </p:extLst>
          </p:nvPr>
        </p:nvGraphicFramePr>
        <p:xfrm>
          <a:off x="1835696" y="1988840"/>
          <a:ext cx="5343525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343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err="1" smtClean="0"/>
              <a:t>With</a:t>
            </a:r>
            <a:r>
              <a:rPr lang="nl-BE" dirty="0" smtClean="0"/>
              <a:t> complete information:</a:t>
            </a:r>
          </a:p>
          <a:p>
            <a:pPr lvl="1"/>
            <a:r>
              <a:rPr lang="nl-BE" dirty="0" smtClean="0"/>
              <a:t>Insurance is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necessary</a:t>
            </a:r>
            <a:r>
              <a:rPr lang="nl-BE" dirty="0" smtClean="0"/>
              <a:t> (no risk)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Voluntary</a:t>
            </a:r>
            <a:r>
              <a:rPr lang="nl-BE" dirty="0" smtClean="0"/>
              <a:t> action </a:t>
            </a:r>
            <a:r>
              <a:rPr lang="nl-BE" dirty="0" err="1" smtClean="0"/>
              <a:t>using</a:t>
            </a:r>
            <a:r>
              <a:rPr lang="nl-BE" dirty="0" smtClean="0"/>
              <a:t> private </a:t>
            </a:r>
            <a:r>
              <a:rPr lang="nl-BE" dirty="0" err="1" smtClean="0"/>
              <a:t>institutions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Transient</a:t>
            </a:r>
            <a:r>
              <a:rPr lang="nl-BE" dirty="0" smtClean="0"/>
              <a:t> </a:t>
            </a:r>
            <a:r>
              <a:rPr lang="nl-BE" dirty="0" err="1" smtClean="0"/>
              <a:t>poverty</a:t>
            </a:r>
            <a:r>
              <a:rPr lang="nl-BE" dirty="0" smtClean="0"/>
              <a:t> </a:t>
            </a:r>
            <a:r>
              <a:rPr lang="nl-BE" dirty="0" err="1" smtClean="0"/>
              <a:t>solved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borrowing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/or </a:t>
            </a:r>
            <a:r>
              <a:rPr lang="nl-BE" dirty="0" err="1" smtClean="0"/>
              <a:t>saving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Lifetime</a:t>
            </a:r>
            <a:r>
              <a:rPr lang="nl-BE" dirty="0" smtClean="0"/>
              <a:t> </a:t>
            </a:r>
            <a:r>
              <a:rPr lang="nl-BE" dirty="0" err="1" smtClean="0"/>
              <a:t>poor</a:t>
            </a:r>
            <a:r>
              <a:rPr lang="nl-BE" dirty="0" smtClean="0"/>
              <a:t> =&gt;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endParaRPr lang="nl-BE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1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i="1" dirty="0" err="1" smtClean="0"/>
              <a:t>Consumption</a:t>
            </a:r>
            <a:r>
              <a:rPr lang="nl-BE" dirty="0" smtClean="0"/>
              <a:t> </a:t>
            </a:r>
            <a:r>
              <a:rPr lang="nl-BE" dirty="0" err="1" smtClean="0"/>
              <a:t>smoothing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err="1" smtClean="0"/>
              <a:t>Problem</a:t>
            </a:r>
            <a:r>
              <a:rPr lang="nl-BE" dirty="0" smtClean="0"/>
              <a:t> of </a:t>
            </a:r>
            <a:r>
              <a:rPr lang="nl-BE" dirty="0" err="1" smtClean="0"/>
              <a:t>production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consumption</a:t>
            </a:r>
            <a:r>
              <a:rPr lang="nl-BE" dirty="0" smtClean="0"/>
              <a:t> of </a:t>
            </a:r>
            <a:r>
              <a:rPr lang="nl-BE" dirty="0" err="1" smtClean="0"/>
              <a:t>goods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services (</a:t>
            </a:r>
            <a:r>
              <a:rPr lang="nl-BE" i="1" dirty="0" err="1" smtClean="0"/>
              <a:t>not</a:t>
            </a:r>
            <a:r>
              <a:rPr lang="nl-BE" dirty="0" smtClean="0"/>
              <a:t> money)</a:t>
            </a:r>
          </a:p>
          <a:p>
            <a:endParaRPr lang="nl-BE" dirty="0"/>
          </a:p>
          <a:p>
            <a:r>
              <a:rPr lang="nl-BE" dirty="0" err="1" smtClean="0"/>
              <a:t>Only</a:t>
            </a:r>
            <a:r>
              <a:rPr lang="nl-BE" dirty="0" smtClean="0"/>
              <a:t> </a:t>
            </a:r>
            <a:r>
              <a:rPr lang="nl-BE" dirty="0" err="1" smtClean="0"/>
              <a:t>two</a:t>
            </a:r>
            <a:r>
              <a:rPr lang="nl-BE" dirty="0" smtClean="0"/>
              <a:t> </a:t>
            </a:r>
            <a:r>
              <a:rPr lang="nl-BE" dirty="0" err="1" smtClean="0"/>
              <a:t>ways</a:t>
            </a:r>
            <a:r>
              <a:rPr lang="nl-BE" dirty="0" smtClean="0"/>
              <a:t>:</a:t>
            </a:r>
          </a:p>
          <a:p>
            <a:endParaRPr lang="nl-BE" dirty="0"/>
          </a:p>
          <a:p>
            <a:pPr lvl="1"/>
            <a:r>
              <a:rPr lang="nl-BE" dirty="0" smtClean="0"/>
              <a:t>Storing</a:t>
            </a:r>
          </a:p>
          <a:p>
            <a:pPr lvl="1"/>
            <a:endParaRPr lang="nl-BE" dirty="0" smtClean="0"/>
          </a:p>
          <a:p>
            <a:pPr lvl="1"/>
            <a:r>
              <a:rPr lang="nl-BE" dirty="0" smtClean="0"/>
              <a:t>Claim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3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Claim:</a:t>
            </a:r>
          </a:p>
          <a:p>
            <a:endParaRPr lang="nl-BE" dirty="0"/>
          </a:p>
          <a:p>
            <a:pPr lvl="1"/>
            <a:r>
              <a:rPr lang="nl-BE" dirty="0" smtClean="0"/>
              <a:t>Money =&gt; Building up financial assets (</a:t>
            </a:r>
            <a:r>
              <a:rPr lang="nl-BE" dirty="0" err="1" smtClean="0"/>
              <a:t>funding</a:t>
            </a:r>
            <a:r>
              <a:rPr lang="nl-BE" dirty="0" smtClean="0"/>
              <a:t>)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Promise</a:t>
            </a:r>
            <a:r>
              <a:rPr lang="nl-BE" dirty="0" smtClean="0"/>
              <a:t> =&gt; </a:t>
            </a:r>
            <a:r>
              <a:rPr lang="nl-BE" dirty="0" err="1" smtClean="0"/>
              <a:t>unfunded</a:t>
            </a:r>
            <a:r>
              <a:rPr lang="nl-BE" dirty="0" smtClean="0"/>
              <a:t> / </a:t>
            </a:r>
            <a:r>
              <a:rPr lang="nl-BE" dirty="0" err="1" smtClean="0"/>
              <a:t>pay</a:t>
            </a:r>
            <a:r>
              <a:rPr lang="nl-BE" dirty="0" smtClean="0"/>
              <a:t>-as-</a:t>
            </a:r>
            <a:r>
              <a:rPr lang="nl-BE" dirty="0" err="1" smtClean="0"/>
              <a:t>you</a:t>
            </a:r>
            <a:r>
              <a:rPr lang="nl-BE" dirty="0" smtClean="0"/>
              <a:t>-go (PAYG) 				</a:t>
            </a:r>
            <a:r>
              <a:rPr lang="nl-BE" dirty="0" err="1" smtClean="0"/>
              <a:t>schemes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84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Funded</a:t>
            </a:r>
            <a:r>
              <a:rPr lang="nl-BE" dirty="0" smtClean="0"/>
              <a:t> </a:t>
            </a:r>
            <a:r>
              <a:rPr lang="nl-BE" dirty="0" err="1" smtClean="0"/>
              <a:t>schemes</a:t>
            </a:r>
            <a:endParaRPr lang="nl-BE" dirty="0" smtClean="0"/>
          </a:p>
          <a:p>
            <a:endParaRPr lang="nl-BE" dirty="0"/>
          </a:p>
          <a:p>
            <a:pPr lvl="1"/>
            <a:r>
              <a:rPr lang="nl-BE" dirty="0" err="1" smtClean="0"/>
              <a:t>Lump</a:t>
            </a:r>
            <a:r>
              <a:rPr lang="nl-BE" dirty="0" smtClean="0"/>
              <a:t> </a:t>
            </a:r>
            <a:r>
              <a:rPr lang="nl-BE" dirty="0" err="1" smtClean="0"/>
              <a:t>sum</a:t>
            </a:r>
            <a:r>
              <a:rPr lang="nl-BE" dirty="0" smtClean="0"/>
              <a:t> v. </a:t>
            </a:r>
            <a:r>
              <a:rPr lang="nl-BE" dirty="0" err="1" smtClean="0"/>
              <a:t>annuity</a:t>
            </a:r>
            <a:endParaRPr lang="nl-BE" dirty="0" smtClean="0"/>
          </a:p>
          <a:p>
            <a:pPr marL="457200" lvl="1" indent="0">
              <a:buNone/>
            </a:pPr>
            <a:r>
              <a:rPr lang="nl-BE" dirty="0" smtClean="0"/>
              <a:t>=&gt; exchange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goods</a:t>
            </a:r>
            <a:r>
              <a:rPr lang="nl-BE" dirty="0" smtClean="0"/>
              <a:t> &amp; services </a:t>
            </a:r>
            <a:r>
              <a:rPr lang="nl-BE" dirty="0" err="1" smtClean="0"/>
              <a:t>when</a:t>
            </a:r>
            <a:r>
              <a:rPr lang="nl-BE" dirty="0" smtClean="0"/>
              <a:t> </a:t>
            </a:r>
            <a:r>
              <a:rPr lang="nl-BE" dirty="0" err="1" smtClean="0"/>
              <a:t>retired</a:t>
            </a:r>
            <a:endParaRPr lang="nl-BE" dirty="0" smtClean="0"/>
          </a:p>
          <a:p>
            <a:pPr marL="457200" lvl="1" indent="0">
              <a:buNone/>
            </a:pPr>
            <a:endParaRPr lang="nl-BE" dirty="0" smtClean="0"/>
          </a:p>
          <a:p>
            <a:pPr lvl="1"/>
            <a:r>
              <a:rPr lang="nl-BE" dirty="0" smtClean="0"/>
              <a:t>Reserves match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outstanding</a:t>
            </a:r>
            <a:r>
              <a:rPr lang="nl-BE" dirty="0" smtClean="0"/>
              <a:t> </a:t>
            </a:r>
            <a:r>
              <a:rPr lang="nl-BE" dirty="0" err="1" smtClean="0"/>
              <a:t>liabilities</a:t>
            </a:r>
            <a:endParaRPr lang="nl-BE" dirty="0" smtClean="0"/>
          </a:p>
          <a:p>
            <a:pPr lvl="1"/>
            <a:r>
              <a:rPr lang="nl-BE" dirty="0" err="1" smtClean="0"/>
              <a:t>Generation</a:t>
            </a:r>
            <a:r>
              <a:rPr lang="nl-BE" dirty="0" smtClean="0"/>
              <a:t> is </a:t>
            </a:r>
            <a:r>
              <a:rPr lang="nl-BE" dirty="0" err="1" smtClean="0"/>
              <a:t>constrained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own</a:t>
            </a:r>
            <a:r>
              <a:rPr lang="nl-BE" dirty="0" smtClean="0"/>
              <a:t> past </a:t>
            </a:r>
            <a:r>
              <a:rPr lang="nl-BE" dirty="0" err="1" smtClean="0"/>
              <a:t>savings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00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BE" dirty="0" smtClean="0"/>
              <a:t>PAYG </a:t>
            </a:r>
            <a:r>
              <a:rPr lang="nl-BE" dirty="0" err="1" smtClean="0"/>
              <a:t>schemes</a:t>
            </a:r>
            <a:endParaRPr lang="nl-BE" dirty="0" smtClean="0"/>
          </a:p>
          <a:p>
            <a:endParaRPr lang="nl-BE" dirty="0"/>
          </a:p>
          <a:p>
            <a:pPr lvl="1"/>
            <a:r>
              <a:rPr lang="nl-BE" dirty="0" err="1" smtClean="0"/>
              <a:t>Current</a:t>
            </a:r>
            <a:r>
              <a:rPr lang="nl-BE" dirty="0" smtClean="0"/>
              <a:t> </a:t>
            </a:r>
            <a:r>
              <a:rPr lang="nl-BE" dirty="0" err="1" smtClean="0"/>
              <a:t>contributions</a:t>
            </a:r>
            <a:r>
              <a:rPr lang="nl-BE" dirty="0" smtClean="0"/>
              <a:t> of </a:t>
            </a:r>
            <a:r>
              <a:rPr lang="nl-BE" dirty="0" err="1" smtClean="0"/>
              <a:t>working</a:t>
            </a:r>
            <a:r>
              <a:rPr lang="nl-BE" dirty="0" smtClean="0"/>
              <a:t> </a:t>
            </a:r>
            <a:r>
              <a:rPr lang="nl-BE" dirty="0" err="1" smtClean="0"/>
              <a:t>population</a:t>
            </a:r>
            <a:endParaRPr lang="nl-BE" dirty="0" smtClean="0"/>
          </a:p>
          <a:p>
            <a:pPr lvl="1"/>
            <a:r>
              <a:rPr lang="nl-BE" dirty="0" smtClean="0"/>
              <a:t>=&gt; </a:t>
            </a:r>
            <a:r>
              <a:rPr lang="nl-BE" dirty="0" err="1" smtClean="0"/>
              <a:t>contractarian</a:t>
            </a:r>
            <a:endParaRPr lang="nl-BE" dirty="0" smtClean="0"/>
          </a:p>
          <a:p>
            <a:pPr lvl="1"/>
            <a:endParaRPr lang="nl-BE" dirty="0"/>
          </a:p>
          <a:p>
            <a:pPr lvl="1"/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redistribute</a:t>
            </a:r>
            <a:r>
              <a:rPr lang="nl-BE" dirty="0" smtClean="0"/>
              <a:t> </a:t>
            </a:r>
            <a:r>
              <a:rPr lang="nl-BE" dirty="0" err="1" smtClean="0"/>
              <a:t>across</a:t>
            </a:r>
            <a:r>
              <a:rPr lang="nl-BE" dirty="0" smtClean="0"/>
              <a:t> </a:t>
            </a:r>
            <a:r>
              <a:rPr lang="nl-BE" dirty="0" err="1" smtClean="0"/>
              <a:t>generations</a:t>
            </a:r>
            <a:r>
              <a:rPr lang="nl-BE" dirty="0" smtClean="0"/>
              <a:t> (</a:t>
            </a:r>
            <a:r>
              <a:rPr lang="nl-BE" dirty="0" err="1" smtClean="0"/>
              <a:t>broader</a:t>
            </a:r>
            <a:r>
              <a:rPr lang="nl-BE" dirty="0" smtClean="0"/>
              <a:t> risk </a:t>
            </a:r>
            <a:r>
              <a:rPr lang="nl-BE" dirty="0" err="1" smtClean="0"/>
              <a:t>sharing</a:t>
            </a:r>
            <a:r>
              <a:rPr lang="nl-BE" dirty="0" smtClean="0"/>
              <a:t>)</a:t>
            </a:r>
          </a:p>
          <a:p>
            <a:pPr lvl="1"/>
            <a:r>
              <a:rPr lang="nl-BE" dirty="0" err="1" smtClean="0"/>
              <a:t>Especially</a:t>
            </a:r>
            <a:r>
              <a:rPr lang="nl-BE" dirty="0" smtClean="0"/>
              <a:t> important in </a:t>
            </a:r>
            <a:r>
              <a:rPr lang="nl-BE" dirty="0" err="1" smtClean="0"/>
              <a:t>start-up</a:t>
            </a:r>
            <a:r>
              <a:rPr lang="nl-BE" dirty="0" smtClean="0"/>
              <a:t> </a:t>
            </a:r>
            <a:r>
              <a:rPr lang="nl-BE" dirty="0" err="1" smtClean="0"/>
              <a:t>phase</a:t>
            </a:r>
            <a:r>
              <a:rPr lang="nl-BE" dirty="0" smtClean="0"/>
              <a:t>, </a:t>
            </a:r>
            <a:r>
              <a:rPr lang="nl-BE" dirty="0" err="1" smtClean="0"/>
              <a:t>after</a:t>
            </a:r>
            <a:r>
              <a:rPr lang="nl-BE" dirty="0" smtClean="0"/>
              <a:t> high </a:t>
            </a:r>
            <a:r>
              <a:rPr lang="nl-BE" dirty="0" err="1" smtClean="0"/>
              <a:t>inflation</a:t>
            </a:r>
            <a:r>
              <a:rPr lang="nl-BE" dirty="0" smtClean="0"/>
              <a:t> (cf. </a:t>
            </a:r>
            <a:r>
              <a:rPr lang="nl-BE" dirty="0" err="1" smtClean="0"/>
              <a:t>historical</a:t>
            </a:r>
            <a:r>
              <a:rPr lang="nl-BE" dirty="0" smtClean="0"/>
              <a:t> </a:t>
            </a:r>
            <a:r>
              <a:rPr lang="nl-BE" dirty="0" err="1" smtClean="0"/>
              <a:t>developments</a:t>
            </a:r>
            <a:r>
              <a:rPr lang="nl-BE" dirty="0" smtClean="0"/>
              <a:t>), or </a:t>
            </a:r>
            <a:r>
              <a:rPr lang="nl-BE" dirty="0" err="1" smtClean="0"/>
              <a:t>other</a:t>
            </a:r>
            <a:r>
              <a:rPr lang="nl-BE" dirty="0" smtClean="0"/>
              <a:t> shocks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err="1" smtClean="0"/>
              <a:t>Relation</a:t>
            </a:r>
            <a:r>
              <a:rPr lang="nl-BE" dirty="0" smtClean="0"/>
              <a:t> </a:t>
            </a:r>
            <a:r>
              <a:rPr lang="nl-BE" dirty="0" err="1" smtClean="0"/>
              <a:t>contributions</a:t>
            </a:r>
            <a:r>
              <a:rPr lang="nl-BE" dirty="0" smtClean="0"/>
              <a:t>-benefits</a:t>
            </a:r>
          </a:p>
          <a:p>
            <a:endParaRPr lang="nl-BE" dirty="0" smtClean="0"/>
          </a:p>
          <a:p>
            <a:pPr lvl="1"/>
            <a:r>
              <a:rPr lang="nl-BE" dirty="0" err="1" smtClean="0"/>
              <a:t>Defined</a:t>
            </a:r>
            <a:r>
              <a:rPr lang="nl-BE" dirty="0" err="1"/>
              <a:t>-</a:t>
            </a:r>
            <a:r>
              <a:rPr lang="nl-BE" dirty="0" err="1" smtClean="0"/>
              <a:t>contribution</a:t>
            </a:r>
            <a:r>
              <a:rPr lang="nl-BE" dirty="0" smtClean="0"/>
              <a:t> (DC) </a:t>
            </a:r>
            <a:r>
              <a:rPr lang="nl-BE" dirty="0" err="1" smtClean="0"/>
              <a:t>plans</a:t>
            </a:r>
            <a:endParaRPr lang="nl-BE" dirty="0" smtClean="0"/>
          </a:p>
          <a:p>
            <a:pPr lvl="2"/>
            <a:endParaRPr lang="nl-BE" dirty="0" smtClean="0"/>
          </a:p>
          <a:p>
            <a:pPr lvl="2"/>
            <a:r>
              <a:rPr lang="nl-BE" dirty="0" smtClean="0"/>
              <a:t>Real </a:t>
            </a:r>
            <a:r>
              <a:rPr lang="nl-BE" dirty="0" err="1" smtClean="0"/>
              <a:t>rates</a:t>
            </a:r>
            <a:r>
              <a:rPr lang="nl-BE" dirty="0" smtClean="0"/>
              <a:t> of return</a:t>
            </a:r>
          </a:p>
          <a:p>
            <a:pPr lvl="2"/>
            <a:r>
              <a:rPr lang="nl-BE" dirty="0" err="1" smtClean="0"/>
              <a:t>Future</a:t>
            </a:r>
            <a:r>
              <a:rPr lang="nl-BE" dirty="0" smtClean="0"/>
              <a:t> </a:t>
            </a:r>
            <a:r>
              <a:rPr lang="nl-BE" dirty="0" err="1" smtClean="0"/>
              <a:t>earnings</a:t>
            </a:r>
            <a:endParaRPr lang="nl-BE" dirty="0" smtClean="0"/>
          </a:p>
          <a:p>
            <a:pPr lvl="2"/>
            <a:r>
              <a:rPr lang="nl-BE" dirty="0" err="1" smtClean="0"/>
              <a:t>Future</a:t>
            </a:r>
            <a:r>
              <a:rPr lang="nl-BE" dirty="0" smtClean="0"/>
              <a:t> pricing of </a:t>
            </a:r>
            <a:r>
              <a:rPr lang="nl-BE" dirty="0" err="1" smtClean="0"/>
              <a:t>annuities</a:t>
            </a:r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1848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Pension policy: </a:t>
            </a:r>
            <a:r>
              <a:rPr lang="nl-BE" dirty="0" err="1"/>
              <a:t>some</a:t>
            </a:r>
            <a:r>
              <a:rPr lang="nl-BE" dirty="0"/>
              <a:t> basics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err="1" smtClean="0"/>
              <a:t>Relation</a:t>
            </a:r>
            <a:r>
              <a:rPr lang="nl-BE" dirty="0" smtClean="0"/>
              <a:t> </a:t>
            </a:r>
            <a:r>
              <a:rPr lang="nl-BE" dirty="0" err="1" smtClean="0"/>
              <a:t>contributions</a:t>
            </a:r>
            <a:r>
              <a:rPr lang="nl-BE" dirty="0" smtClean="0"/>
              <a:t>-benefits</a:t>
            </a:r>
          </a:p>
          <a:p>
            <a:pPr lvl="1"/>
            <a:r>
              <a:rPr lang="nl-BE" dirty="0" err="1" smtClean="0"/>
              <a:t>Defined</a:t>
            </a:r>
            <a:r>
              <a:rPr lang="nl-BE" dirty="0" err="1"/>
              <a:t>-</a:t>
            </a:r>
            <a:r>
              <a:rPr lang="nl-BE" dirty="0" err="1" smtClean="0"/>
              <a:t>contribution</a:t>
            </a:r>
            <a:r>
              <a:rPr lang="nl-BE" dirty="0" smtClean="0"/>
              <a:t> (DC) </a:t>
            </a:r>
            <a:r>
              <a:rPr lang="nl-BE" dirty="0" err="1" smtClean="0"/>
              <a:t>plans</a:t>
            </a:r>
            <a:endParaRPr lang="nl-BE" dirty="0" smtClean="0"/>
          </a:p>
          <a:p>
            <a:pPr lvl="1"/>
            <a:r>
              <a:rPr lang="nl-BE" dirty="0" err="1" smtClean="0"/>
              <a:t>Defined</a:t>
            </a:r>
            <a:r>
              <a:rPr lang="nl-BE" dirty="0" smtClean="0"/>
              <a:t>-benefit (DB) </a:t>
            </a:r>
            <a:r>
              <a:rPr lang="nl-BE" dirty="0" err="1" smtClean="0"/>
              <a:t>plans</a:t>
            </a:r>
            <a:endParaRPr lang="nl-BE" dirty="0" smtClean="0"/>
          </a:p>
          <a:p>
            <a:pPr lvl="1"/>
            <a:endParaRPr lang="nl-BE" dirty="0"/>
          </a:p>
          <a:p>
            <a:pPr lvl="2"/>
            <a:r>
              <a:rPr lang="nl-BE" dirty="0" err="1" smtClean="0"/>
              <a:t>Promise</a:t>
            </a:r>
            <a:endParaRPr lang="nl-BE" dirty="0" smtClean="0"/>
          </a:p>
          <a:p>
            <a:pPr lvl="2"/>
            <a:r>
              <a:rPr lang="nl-BE" dirty="0" smtClean="0"/>
              <a:t>No direct link </a:t>
            </a:r>
            <a:r>
              <a:rPr lang="nl-BE" dirty="0" err="1" smtClean="0"/>
              <a:t>between</a:t>
            </a:r>
            <a:r>
              <a:rPr lang="nl-BE" dirty="0" smtClean="0"/>
              <a:t> </a:t>
            </a:r>
            <a:r>
              <a:rPr lang="nl-BE" dirty="0" err="1" smtClean="0"/>
              <a:t>contributions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benefits</a:t>
            </a:r>
          </a:p>
          <a:p>
            <a:pPr lvl="2"/>
            <a:r>
              <a:rPr lang="nl-BE" dirty="0" smtClean="0"/>
              <a:t>E.g. pension = </a:t>
            </a:r>
            <a:r>
              <a:rPr lang="nl-BE" dirty="0" err="1" smtClean="0"/>
              <a:t>total</a:t>
            </a:r>
            <a:r>
              <a:rPr lang="nl-BE" dirty="0" smtClean="0"/>
              <a:t> </a:t>
            </a:r>
            <a:r>
              <a:rPr lang="nl-BE" dirty="0" err="1" smtClean="0"/>
              <a:t>gross</a:t>
            </a:r>
            <a:r>
              <a:rPr lang="nl-BE" dirty="0" smtClean="0"/>
              <a:t> </a:t>
            </a:r>
            <a:r>
              <a:rPr lang="nl-BE" dirty="0" err="1" smtClean="0"/>
              <a:t>earnings</a:t>
            </a:r>
            <a:r>
              <a:rPr lang="nl-BE" dirty="0" smtClean="0"/>
              <a:t> * 0.6 * 1/45</a:t>
            </a:r>
          </a:p>
          <a:p>
            <a:pPr lvl="2"/>
            <a:r>
              <a:rPr lang="nl-BE" dirty="0" smtClean="0"/>
              <a:t>Risk =&gt; </a:t>
            </a:r>
            <a:r>
              <a:rPr lang="nl-BE" dirty="0" err="1" smtClean="0"/>
              <a:t>employer</a:t>
            </a:r>
            <a:r>
              <a:rPr lang="nl-BE" dirty="0" smtClean="0"/>
              <a:t> / society</a:t>
            </a:r>
          </a:p>
          <a:p>
            <a:pPr lvl="2"/>
            <a:endParaRPr lang="nl-BE" dirty="0"/>
          </a:p>
          <a:p>
            <a:pPr lvl="1"/>
            <a:r>
              <a:rPr lang="nl-BE" dirty="0" err="1" smtClean="0"/>
              <a:t>Notional</a:t>
            </a:r>
            <a:r>
              <a:rPr lang="nl-BE" dirty="0" smtClean="0"/>
              <a:t> </a:t>
            </a:r>
            <a:r>
              <a:rPr lang="nl-BE" dirty="0" err="1" smtClean="0"/>
              <a:t>Defined-contribution</a:t>
            </a:r>
            <a:r>
              <a:rPr lang="nl-BE" dirty="0" smtClean="0"/>
              <a:t> (NDC) </a:t>
            </a:r>
            <a:r>
              <a:rPr lang="nl-BE" dirty="0" err="1" smtClean="0"/>
              <a:t>plans</a:t>
            </a:r>
            <a:endParaRPr lang="nl-BE" dirty="0"/>
          </a:p>
          <a:p>
            <a:endParaRPr lang="nl-BE" dirty="0" smtClean="0"/>
          </a:p>
          <a:p>
            <a:pPr lvl="2"/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7930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13176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First-best economy:</a:t>
            </a:r>
          </a:p>
          <a:p>
            <a:pPr lvl="1"/>
            <a:r>
              <a:rPr lang="en-GB" dirty="0"/>
              <a:t>Perfect competition (price taker, equal power)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No externalities, no public goods, or increasing returns to scale</a:t>
            </a:r>
          </a:p>
          <a:p>
            <a:pPr lvl="2"/>
            <a:r>
              <a:rPr lang="en-GB" dirty="0"/>
              <a:t>Public good: non-</a:t>
            </a:r>
            <a:r>
              <a:rPr lang="en-GB" dirty="0" err="1"/>
              <a:t>rivalness</a:t>
            </a:r>
            <a:r>
              <a:rPr lang="en-GB" dirty="0"/>
              <a:t> in consumption, non-excludability, non-</a:t>
            </a:r>
            <a:r>
              <a:rPr lang="en-GB" dirty="0" err="1"/>
              <a:t>rejectability</a:t>
            </a:r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Perfect information (of buyers and sellers, about quality, price and future)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Maximizing behaviour (vs. bounded rationality &amp; bounded will-power)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Complete markets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No distortionary taxation (changing behaviour)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24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nl-BE" dirty="0" smtClean="0"/>
              <a:t>Supply side</a:t>
            </a:r>
          </a:p>
          <a:p>
            <a:endParaRPr lang="nl-BE" dirty="0"/>
          </a:p>
          <a:p>
            <a:pPr lvl="1"/>
            <a:r>
              <a:rPr lang="nl-BE" dirty="0" smtClean="0"/>
              <a:t>Risk,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certainty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smtClean="0"/>
              <a:t>Risk,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uncertainty</a:t>
            </a:r>
            <a:endParaRPr lang="nl-BE" dirty="0" smtClean="0"/>
          </a:p>
          <a:p>
            <a:pPr lvl="2"/>
            <a:r>
              <a:rPr lang="nl-BE" dirty="0" err="1"/>
              <a:t>Asymmetric</a:t>
            </a:r>
            <a:r>
              <a:rPr lang="nl-BE" dirty="0"/>
              <a:t> information: adverse </a:t>
            </a:r>
            <a:r>
              <a:rPr lang="nl-BE" dirty="0" err="1"/>
              <a:t>selection</a:t>
            </a:r>
            <a:r>
              <a:rPr lang="nl-BE" dirty="0"/>
              <a:t> (</a:t>
            </a:r>
            <a:r>
              <a:rPr lang="nl-BE" dirty="0" err="1"/>
              <a:t>hidden</a:t>
            </a:r>
            <a:r>
              <a:rPr lang="nl-BE" dirty="0"/>
              <a:t> info; cream skimming) &amp; </a:t>
            </a:r>
            <a:r>
              <a:rPr lang="nl-BE" dirty="0" err="1"/>
              <a:t>moral</a:t>
            </a:r>
            <a:r>
              <a:rPr lang="nl-BE" dirty="0"/>
              <a:t> hazard (</a:t>
            </a:r>
            <a:r>
              <a:rPr lang="nl-BE" dirty="0" err="1"/>
              <a:t>hidden</a:t>
            </a:r>
            <a:r>
              <a:rPr lang="nl-BE" dirty="0"/>
              <a:t> action)</a:t>
            </a:r>
          </a:p>
          <a:p>
            <a:pPr lvl="2"/>
            <a:endParaRPr lang="nl-BE" dirty="0" smtClean="0"/>
          </a:p>
          <a:p>
            <a:pPr lvl="2"/>
            <a:r>
              <a:rPr lang="nl-BE" dirty="0" err="1" smtClean="0"/>
              <a:t>Known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risk, </a:t>
            </a:r>
            <a:r>
              <a:rPr lang="nl-BE" dirty="0" err="1" smtClean="0"/>
              <a:t>not</a:t>
            </a:r>
            <a:r>
              <a:rPr lang="nl-BE" dirty="0" smtClean="0"/>
              <a:t> common shock (</a:t>
            </a:r>
            <a:r>
              <a:rPr lang="nl-BE" dirty="0" err="1" smtClean="0"/>
              <a:t>macroeconomic</a:t>
            </a:r>
            <a:r>
              <a:rPr lang="nl-BE" dirty="0" smtClean="0"/>
              <a:t>, </a:t>
            </a:r>
            <a:r>
              <a:rPr lang="nl-BE" dirty="0" err="1" smtClean="0"/>
              <a:t>demographic</a:t>
            </a:r>
            <a:r>
              <a:rPr lang="nl-BE" dirty="0" smtClean="0"/>
              <a:t>, </a:t>
            </a:r>
            <a:r>
              <a:rPr lang="nl-BE" dirty="0" err="1" smtClean="0"/>
              <a:t>political</a:t>
            </a:r>
            <a:r>
              <a:rPr lang="nl-BE" dirty="0" smtClean="0"/>
              <a:t>,…)</a:t>
            </a:r>
          </a:p>
          <a:p>
            <a:pPr lvl="1"/>
            <a:endParaRPr lang="en-GB" dirty="0"/>
          </a:p>
        </p:txBody>
      </p:sp>
      <p:sp>
        <p:nvSpPr>
          <p:cNvPr id="4" name="Tekstvak 3"/>
          <p:cNvSpPr txBox="1"/>
          <p:nvPr/>
        </p:nvSpPr>
        <p:spPr>
          <a:xfrm>
            <a:off x="4139952" y="2708920"/>
            <a:ext cx="475252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2200" dirty="0" smtClean="0"/>
              <a:t> Premium = (1 + </a:t>
            </a:r>
            <a:r>
              <a:rPr lang="nl-BE" sz="2200" dirty="0" err="1" smtClean="0"/>
              <a:t>admin</a:t>
            </a:r>
            <a:r>
              <a:rPr lang="nl-BE" sz="2200" dirty="0" smtClean="0"/>
              <a:t> </a:t>
            </a:r>
            <a:r>
              <a:rPr lang="nl-BE" sz="2200" dirty="0" err="1" smtClean="0"/>
              <a:t>costs</a:t>
            </a:r>
            <a:r>
              <a:rPr lang="nl-BE" sz="2200" dirty="0" smtClean="0"/>
              <a:t> </a:t>
            </a:r>
            <a:r>
              <a:rPr lang="nl-BE" sz="2200" dirty="0" err="1" smtClean="0"/>
              <a:t>and</a:t>
            </a:r>
            <a:r>
              <a:rPr lang="nl-BE" sz="2200" dirty="0" smtClean="0"/>
              <a:t> </a:t>
            </a:r>
            <a:r>
              <a:rPr lang="nl-BE" sz="2200" dirty="0" err="1" smtClean="0"/>
              <a:t>profit</a:t>
            </a:r>
            <a:r>
              <a:rPr lang="nl-BE" sz="2200" dirty="0" smtClean="0"/>
              <a:t>)  * </a:t>
            </a:r>
            <a:r>
              <a:rPr lang="nl-BE" sz="2200" dirty="0" err="1" smtClean="0"/>
              <a:t>individual’s</a:t>
            </a:r>
            <a:r>
              <a:rPr lang="nl-BE" sz="2200" dirty="0" smtClean="0"/>
              <a:t> </a:t>
            </a:r>
            <a:r>
              <a:rPr lang="nl-BE" sz="2200" dirty="0" err="1" smtClean="0"/>
              <a:t>probability</a:t>
            </a:r>
            <a:r>
              <a:rPr lang="nl-BE" sz="2200" dirty="0" smtClean="0"/>
              <a:t> * </a:t>
            </a:r>
            <a:r>
              <a:rPr lang="nl-BE" sz="2200" dirty="0" err="1" smtClean="0"/>
              <a:t>expected</a:t>
            </a:r>
            <a:r>
              <a:rPr lang="nl-BE" sz="2200" dirty="0" smtClean="0"/>
              <a:t> </a:t>
            </a:r>
            <a:r>
              <a:rPr lang="nl-BE" sz="2200" dirty="0" err="1" smtClean="0"/>
              <a:t>loss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36634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BE" dirty="0" err="1" smtClean="0"/>
              <a:t>Demand</a:t>
            </a:r>
            <a:r>
              <a:rPr lang="nl-BE" dirty="0" smtClean="0"/>
              <a:t> side</a:t>
            </a:r>
          </a:p>
          <a:p>
            <a:r>
              <a:rPr lang="nl-BE" dirty="0" err="1" smtClean="0"/>
              <a:t>Lifetime</a:t>
            </a:r>
            <a:r>
              <a:rPr lang="nl-BE" dirty="0" smtClean="0"/>
              <a:t> </a:t>
            </a:r>
            <a:r>
              <a:rPr lang="nl-BE" dirty="0" err="1" smtClean="0"/>
              <a:t>poor</a:t>
            </a:r>
            <a:endParaRPr lang="nl-BE" dirty="0" smtClean="0"/>
          </a:p>
          <a:p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people</a:t>
            </a:r>
            <a:r>
              <a:rPr lang="nl-BE" dirty="0" smtClean="0"/>
              <a:t> make </a:t>
            </a:r>
            <a:r>
              <a:rPr lang="nl-BE" dirty="0" err="1" smtClean="0"/>
              <a:t>good</a:t>
            </a:r>
            <a:r>
              <a:rPr lang="nl-BE" dirty="0" smtClean="0"/>
              <a:t> </a:t>
            </a:r>
            <a:r>
              <a:rPr lang="nl-BE" dirty="0" err="1" smtClean="0"/>
              <a:t>choices</a:t>
            </a:r>
            <a:r>
              <a:rPr lang="nl-BE" dirty="0" smtClean="0"/>
              <a:t>? (cf. Fisher model)</a:t>
            </a:r>
          </a:p>
          <a:p>
            <a:pPr lvl="1">
              <a:spcAft>
                <a:spcPts val="1200"/>
              </a:spcAft>
            </a:pPr>
            <a:r>
              <a:rPr lang="nl-BE" dirty="0" smtClean="0"/>
              <a:t>Premium, </a:t>
            </a:r>
            <a:r>
              <a:rPr lang="nl-BE" dirty="0" err="1" smtClean="0"/>
              <a:t>retirement</a:t>
            </a:r>
            <a:r>
              <a:rPr lang="nl-BE" dirty="0" smtClean="0"/>
              <a:t> </a:t>
            </a:r>
            <a:r>
              <a:rPr lang="nl-BE" dirty="0" err="1" smtClean="0"/>
              <a:t>age</a:t>
            </a:r>
            <a:r>
              <a:rPr lang="nl-BE" dirty="0" smtClean="0"/>
              <a:t>, provider, investment plan, </a:t>
            </a:r>
            <a:r>
              <a:rPr lang="nl-BE" dirty="0" err="1" smtClean="0"/>
              <a:t>annuitization</a:t>
            </a:r>
            <a:r>
              <a:rPr lang="nl-BE" dirty="0" smtClean="0"/>
              <a:t>, …</a:t>
            </a:r>
          </a:p>
          <a:p>
            <a:pPr lvl="1">
              <a:spcAft>
                <a:spcPts val="1200"/>
              </a:spcAft>
            </a:pPr>
            <a:r>
              <a:rPr lang="nl-BE" dirty="0" err="1" smtClean="0"/>
              <a:t>Uncertainty</a:t>
            </a:r>
            <a:r>
              <a:rPr lang="nl-BE" dirty="0" smtClean="0"/>
              <a:t> (</a:t>
            </a:r>
            <a:r>
              <a:rPr lang="nl-BE" dirty="0" err="1" smtClean="0"/>
              <a:t>longevity</a:t>
            </a:r>
            <a:r>
              <a:rPr lang="nl-BE" dirty="0" smtClean="0"/>
              <a:t>, </a:t>
            </a:r>
            <a:r>
              <a:rPr lang="nl-BE" dirty="0" err="1" smtClean="0"/>
              <a:t>intrests</a:t>
            </a:r>
            <a:r>
              <a:rPr lang="nl-BE" dirty="0" smtClean="0"/>
              <a:t>, </a:t>
            </a:r>
            <a:r>
              <a:rPr lang="nl-BE" dirty="0" err="1" smtClean="0"/>
              <a:t>inflation</a:t>
            </a:r>
            <a:r>
              <a:rPr lang="nl-BE" dirty="0" smtClean="0"/>
              <a:t>, </a:t>
            </a:r>
            <a:r>
              <a:rPr lang="nl-BE" dirty="0" err="1" smtClean="0"/>
              <a:t>needs</a:t>
            </a:r>
            <a:r>
              <a:rPr lang="nl-BE" dirty="0" smtClean="0"/>
              <a:t>, society, …)</a:t>
            </a:r>
          </a:p>
          <a:p>
            <a:pPr lvl="1">
              <a:spcAft>
                <a:spcPts val="1200"/>
              </a:spcAft>
            </a:pPr>
            <a:r>
              <a:rPr lang="nl-BE" dirty="0" smtClean="0"/>
              <a:t>Pension </a:t>
            </a:r>
            <a:r>
              <a:rPr lang="nl-BE" dirty="0" err="1" smtClean="0"/>
              <a:t>investments</a:t>
            </a:r>
            <a:r>
              <a:rPr lang="nl-BE" dirty="0" smtClean="0"/>
              <a:t> </a:t>
            </a:r>
            <a:r>
              <a:rPr lang="nl-BE" dirty="0" err="1" smtClean="0"/>
              <a:t>require</a:t>
            </a:r>
            <a:r>
              <a:rPr lang="nl-BE" dirty="0" smtClean="0"/>
              <a:t> </a:t>
            </a:r>
            <a:r>
              <a:rPr lang="nl-BE" dirty="0" err="1" smtClean="0"/>
              <a:t>continuous</a:t>
            </a:r>
            <a:r>
              <a:rPr lang="nl-BE" dirty="0" smtClean="0"/>
              <a:t> monitoring (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asymmetric</a:t>
            </a:r>
            <a:r>
              <a:rPr lang="nl-BE" dirty="0" smtClean="0"/>
              <a:t> information)</a:t>
            </a:r>
          </a:p>
          <a:p>
            <a:pPr lvl="1">
              <a:spcAft>
                <a:spcPts val="1200"/>
              </a:spcAft>
            </a:pPr>
            <a:r>
              <a:rPr lang="nl-BE" dirty="0" err="1" smtClean="0"/>
              <a:t>Sizable</a:t>
            </a:r>
            <a:r>
              <a:rPr lang="nl-BE" dirty="0" smtClean="0"/>
              <a:t> </a:t>
            </a:r>
            <a:r>
              <a:rPr lang="nl-BE" dirty="0" err="1" smtClean="0"/>
              <a:t>administrative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endParaRPr lang="nl-BE" dirty="0" smtClean="0"/>
          </a:p>
          <a:p>
            <a:pPr lvl="1">
              <a:spcAft>
                <a:spcPts val="1200"/>
              </a:spcAft>
            </a:pPr>
            <a:r>
              <a:rPr lang="nl-BE" dirty="0" smtClean="0"/>
              <a:t>Management risk &amp; investment risk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6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nl-BE" dirty="0" err="1" smtClean="0"/>
              <a:t>Demand</a:t>
            </a:r>
            <a:r>
              <a:rPr lang="nl-BE" dirty="0" smtClean="0"/>
              <a:t> side</a:t>
            </a:r>
          </a:p>
          <a:p>
            <a:pPr lvl="1"/>
            <a:r>
              <a:rPr lang="nl-BE" dirty="0" err="1" smtClean="0"/>
              <a:t>Lifetime</a:t>
            </a:r>
            <a:r>
              <a:rPr lang="nl-BE" dirty="0" smtClean="0"/>
              <a:t> </a:t>
            </a:r>
            <a:r>
              <a:rPr lang="nl-BE" dirty="0" err="1" smtClean="0"/>
              <a:t>poor</a:t>
            </a:r>
            <a:endParaRPr lang="nl-BE" dirty="0" smtClean="0"/>
          </a:p>
          <a:p>
            <a:pPr lvl="1"/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people</a:t>
            </a:r>
            <a:r>
              <a:rPr lang="nl-BE" dirty="0" smtClean="0"/>
              <a:t> make </a:t>
            </a:r>
            <a:r>
              <a:rPr lang="nl-BE" dirty="0" err="1" smtClean="0"/>
              <a:t>good</a:t>
            </a:r>
            <a:r>
              <a:rPr lang="nl-BE" dirty="0" smtClean="0"/>
              <a:t> </a:t>
            </a:r>
            <a:r>
              <a:rPr lang="nl-BE" dirty="0" err="1" smtClean="0"/>
              <a:t>choices</a:t>
            </a:r>
            <a:r>
              <a:rPr lang="nl-BE" dirty="0" smtClean="0"/>
              <a:t>? (cf. Fisher model)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Behavioural</a:t>
            </a:r>
            <a:r>
              <a:rPr lang="nl-BE" dirty="0" smtClean="0"/>
              <a:t> </a:t>
            </a:r>
            <a:r>
              <a:rPr lang="nl-BE" dirty="0" err="1" smtClean="0"/>
              <a:t>problems</a:t>
            </a:r>
            <a:endParaRPr lang="nl-BE" dirty="0"/>
          </a:p>
          <a:p>
            <a:pPr lvl="1"/>
            <a:endParaRPr lang="nl-BE" dirty="0" smtClean="0"/>
          </a:p>
          <a:p>
            <a:pPr lvl="2"/>
            <a:r>
              <a:rPr lang="nl-BE" dirty="0" err="1" smtClean="0"/>
              <a:t>Bounded</a:t>
            </a:r>
            <a:r>
              <a:rPr lang="nl-BE" dirty="0" smtClean="0"/>
              <a:t> </a:t>
            </a:r>
            <a:r>
              <a:rPr lang="nl-BE" dirty="0" err="1" smtClean="0"/>
              <a:t>rationality</a:t>
            </a:r>
            <a:endParaRPr lang="nl-BE" dirty="0" smtClean="0"/>
          </a:p>
          <a:p>
            <a:pPr lvl="2"/>
            <a:endParaRPr lang="nl-BE" dirty="0" smtClean="0"/>
          </a:p>
          <a:p>
            <a:pPr lvl="2"/>
            <a:r>
              <a:rPr lang="nl-BE" dirty="0" err="1" smtClean="0"/>
              <a:t>Bounded</a:t>
            </a:r>
            <a:r>
              <a:rPr lang="nl-BE" dirty="0" smtClean="0"/>
              <a:t> </a:t>
            </a:r>
            <a:r>
              <a:rPr lang="nl-BE" dirty="0" err="1" smtClean="0"/>
              <a:t>will</a:t>
            </a:r>
            <a:r>
              <a:rPr lang="nl-BE" dirty="0" smtClean="0"/>
              <a:t> power</a:t>
            </a:r>
          </a:p>
        </p:txBody>
      </p:sp>
    </p:spTree>
    <p:extLst>
      <p:ext uri="{BB962C8B-B14F-4D97-AF65-F5344CB8AC3E}">
        <p14:creationId xmlns:p14="http://schemas.microsoft.com/office/powerpoint/2010/main" val="17008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nl-BE" dirty="0" err="1" smtClean="0"/>
              <a:t>Demand</a:t>
            </a:r>
            <a:r>
              <a:rPr lang="nl-BE" dirty="0" smtClean="0"/>
              <a:t> side</a:t>
            </a:r>
          </a:p>
          <a:p>
            <a:pPr lvl="1"/>
            <a:r>
              <a:rPr lang="nl-BE" dirty="0" err="1" smtClean="0"/>
              <a:t>Lifetime</a:t>
            </a:r>
            <a:r>
              <a:rPr lang="nl-BE" dirty="0" smtClean="0"/>
              <a:t> </a:t>
            </a:r>
            <a:r>
              <a:rPr lang="nl-BE" dirty="0" err="1" smtClean="0"/>
              <a:t>poor</a:t>
            </a:r>
            <a:endParaRPr lang="nl-BE" dirty="0" smtClean="0"/>
          </a:p>
          <a:p>
            <a:pPr lvl="1"/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people</a:t>
            </a:r>
            <a:r>
              <a:rPr lang="nl-BE" dirty="0" smtClean="0"/>
              <a:t> make </a:t>
            </a:r>
            <a:r>
              <a:rPr lang="nl-BE" dirty="0" err="1" smtClean="0"/>
              <a:t>good</a:t>
            </a:r>
            <a:r>
              <a:rPr lang="nl-BE" dirty="0" smtClean="0"/>
              <a:t> </a:t>
            </a:r>
            <a:r>
              <a:rPr lang="nl-BE" dirty="0" err="1" smtClean="0"/>
              <a:t>choices</a:t>
            </a:r>
            <a:r>
              <a:rPr lang="nl-BE" dirty="0" smtClean="0"/>
              <a:t>? (cf. Fisher model)</a:t>
            </a:r>
          </a:p>
          <a:p>
            <a:pPr lvl="1"/>
            <a:r>
              <a:rPr lang="nl-BE" dirty="0" err="1" smtClean="0"/>
              <a:t>Behavioural</a:t>
            </a:r>
            <a:r>
              <a:rPr lang="nl-BE" dirty="0" smtClean="0"/>
              <a:t> </a:t>
            </a:r>
            <a:r>
              <a:rPr lang="nl-BE" dirty="0" err="1" smtClean="0"/>
              <a:t>problems</a:t>
            </a:r>
            <a:endParaRPr lang="nl-BE" dirty="0" smtClean="0"/>
          </a:p>
          <a:p>
            <a:pPr lvl="1"/>
            <a:endParaRPr lang="nl-BE" dirty="0"/>
          </a:p>
          <a:p>
            <a:pPr lvl="1"/>
            <a:r>
              <a:rPr lang="nl-BE" dirty="0" err="1" smtClean="0"/>
              <a:t>With</a:t>
            </a:r>
            <a:r>
              <a:rPr lang="nl-BE" dirty="0" smtClean="0"/>
              <a:t> high </a:t>
            </a:r>
            <a:r>
              <a:rPr lang="nl-BE" dirty="0" err="1" smtClean="0"/>
              <a:t>potential</a:t>
            </a:r>
            <a:r>
              <a:rPr lang="nl-BE" dirty="0" smtClean="0"/>
              <a:t> </a:t>
            </a:r>
            <a:r>
              <a:rPr lang="nl-BE" dirty="0" err="1" smtClean="0"/>
              <a:t>cost</a:t>
            </a:r>
            <a:r>
              <a:rPr lang="nl-BE" dirty="0" smtClean="0"/>
              <a:t> of mistaken </a:t>
            </a:r>
            <a:r>
              <a:rPr lang="nl-BE" dirty="0" err="1" smtClean="0"/>
              <a:t>choices</a:t>
            </a:r>
            <a:r>
              <a:rPr lang="nl-BE" dirty="0" smtClean="0"/>
              <a:t> or wrong (non-)action</a:t>
            </a:r>
          </a:p>
          <a:p>
            <a:pPr lvl="1"/>
            <a:endParaRPr lang="nl-BE" dirty="0" smtClean="0"/>
          </a:p>
          <a:p>
            <a:pPr lvl="1"/>
            <a:r>
              <a:rPr lang="nl-BE" dirty="0" err="1" smtClean="0"/>
              <a:t>Regulation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limiting</a:t>
            </a:r>
            <a:r>
              <a:rPr lang="nl-BE" dirty="0" smtClean="0"/>
              <a:t> </a:t>
            </a:r>
            <a:r>
              <a:rPr lang="nl-BE" dirty="0" err="1" smtClean="0"/>
              <a:t>choice</a:t>
            </a:r>
            <a:endParaRPr lang="nl-BE" dirty="0" smtClean="0"/>
          </a:p>
          <a:p>
            <a:pPr lvl="1"/>
            <a:endParaRPr lang="nl-BE" dirty="0"/>
          </a:p>
          <a:p>
            <a:pPr lvl="1"/>
            <a:r>
              <a:rPr lang="nl-BE" dirty="0" err="1" smtClean="0"/>
              <a:t>Compulsory</a:t>
            </a:r>
            <a:r>
              <a:rPr lang="nl-BE" dirty="0" smtClean="0"/>
              <a:t> (auto-)</a:t>
            </a:r>
            <a:r>
              <a:rPr lang="nl-BE" dirty="0" err="1" smtClean="0"/>
              <a:t>enrollment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6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Pension policy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Some</a:t>
            </a:r>
            <a:r>
              <a:rPr lang="nl-BE" dirty="0" smtClean="0"/>
              <a:t> basics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nl-BE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Huge </a:t>
            </a:r>
            <a:r>
              <a:rPr lang="nl-BE" dirty="0" err="1" smtClean="0"/>
              <a:t>diversity</a:t>
            </a:r>
            <a:r>
              <a:rPr lang="nl-BE" dirty="0" smtClean="0"/>
              <a:t> pension system design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Ageing</a:t>
            </a:r>
            <a:r>
              <a:rPr lang="nl-BE" dirty="0" smtClean="0"/>
              <a:t> &amp; </a:t>
            </a:r>
            <a:r>
              <a:rPr lang="nl-BE" dirty="0" err="1" smtClean="0"/>
              <a:t>reforming</a:t>
            </a:r>
            <a:r>
              <a:rPr lang="nl-BE" dirty="0" smtClean="0"/>
              <a:t> pensions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The EU </a:t>
            </a:r>
            <a:r>
              <a:rPr lang="nl-BE" dirty="0" err="1" smtClean="0"/>
              <a:t>and</a:t>
            </a:r>
            <a:r>
              <a:rPr lang="nl-BE" dirty="0" smtClean="0"/>
              <a:t> pension policy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26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357166"/>
            <a:ext cx="7870825" cy="3554412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Diversity in pension system design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47951448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410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pic>
        <p:nvPicPr>
          <p:cNvPr id="4" name="Content Placeholder 3" descr="PensionStartingPointsOverby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6517" y="1772749"/>
            <a:ext cx="9210708" cy="3870829"/>
          </a:xfrm>
        </p:spPr>
      </p:pic>
      <p:sp>
        <p:nvSpPr>
          <p:cNvPr id="5" name="TextBox 4"/>
          <p:cNvSpPr txBox="1"/>
          <p:nvPr/>
        </p:nvSpPr>
        <p:spPr>
          <a:xfrm>
            <a:off x="0" y="5715016"/>
            <a:ext cx="9144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Overbye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, E. (1997), 'Mainstream Pattern, Deviant Cases: the New Zealand and Danish Pension Systems in an International Context' in </a:t>
            </a:r>
            <a:r>
              <a:rPr lang="en-US" i="1" dirty="0" smtClean="0">
                <a:solidFill>
                  <a:schemeClr val="accent5">
                    <a:lumMod val="10000"/>
                  </a:schemeClr>
                </a:solidFill>
              </a:rPr>
              <a:t>Journal of European Social Policy, 7(2): 101-117</a:t>
            </a:r>
            <a:endParaRPr lang="en-GB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9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Pensions in the EU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715016"/>
            <a:ext cx="9144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Overbye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, E. (1997), 'Mainstream Pattern, Deviant Cases: the New Zealand and Danish Pension Systems in an International Context' in </a:t>
            </a:r>
            <a:r>
              <a:rPr lang="en-US" i="1" dirty="0" smtClean="0">
                <a:solidFill>
                  <a:schemeClr val="accent5">
                    <a:lumMod val="10000"/>
                  </a:schemeClr>
                </a:solidFill>
              </a:rPr>
              <a:t>Journal of European Social Policy, 7(2): 101-117</a:t>
            </a:r>
            <a:endParaRPr lang="en-GB" dirty="0">
              <a:solidFill>
                <a:schemeClr val="accent5">
                  <a:lumMod val="10000"/>
                </a:schemeClr>
              </a:solidFill>
            </a:endParaRPr>
          </a:p>
        </p:txBody>
      </p:sp>
      <p:pic>
        <p:nvPicPr>
          <p:cNvPr id="10" name="Content Placeholder 9" descr="PensionPathsOverbye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99529"/>
            <a:ext cx="8858280" cy="5301173"/>
          </a:xfrm>
        </p:spPr>
      </p:pic>
    </p:spTree>
    <p:extLst>
      <p:ext uri="{BB962C8B-B14F-4D97-AF65-F5344CB8AC3E}">
        <p14:creationId xmlns:p14="http://schemas.microsoft.com/office/powerpoint/2010/main" val="135405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Diversity</a:t>
            </a:r>
            <a:r>
              <a:rPr lang="nl-BE" dirty="0" smtClean="0"/>
              <a:t>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err="1" smtClean="0"/>
              <a:t>Hybridisation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48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sionTypesNatali20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427759"/>
            <a:ext cx="7788807" cy="5377505"/>
          </a:xfrm>
        </p:spPr>
      </p:pic>
      <p:sp>
        <p:nvSpPr>
          <p:cNvPr id="5" name="TextBox 4"/>
          <p:cNvSpPr txBox="1"/>
          <p:nvPr/>
        </p:nvSpPr>
        <p:spPr>
          <a:xfrm>
            <a:off x="0" y="6000768"/>
            <a:ext cx="9144000" cy="78483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 err="1" smtClean="0">
                <a:solidFill>
                  <a:schemeClr val="accent5">
                    <a:lumMod val="10000"/>
                  </a:schemeClr>
                </a:solidFill>
              </a:rPr>
              <a:t>Natali</a:t>
            </a:r>
            <a:r>
              <a:rPr lang="en-US" sz="1500" dirty="0" smtClean="0">
                <a:solidFill>
                  <a:schemeClr val="accent5">
                    <a:lumMod val="10000"/>
                  </a:schemeClr>
                </a:solidFill>
              </a:rPr>
              <a:t>, D. (2004), 'The </a:t>
            </a:r>
            <a:r>
              <a:rPr lang="en-US" sz="1500" dirty="0" err="1" smtClean="0">
                <a:solidFill>
                  <a:schemeClr val="accent5">
                    <a:lumMod val="10000"/>
                  </a:schemeClr>
                </a:solidFill>
              </a:rPr>
              <a:t>Hybridisation</a:t>
            </a:r>
            <a:r>
              <a:rPr lang="en-US" sz="1500" dirty="0" smtClean="0">
                <a:solidFill>
                  <a:schemeClr val="accent5">
                    <a:lumMod val="10000"/>
                  </a:schemeClr>
                </a:solidFill>
              </a:rPr>
              <a:t> of Pension Systems Within the Enlarged EU: Recent Reforms in Old and New Members' in </a:t>
            </a:r>
            <a:r>
              <a:rPr lang="en-US" sz="1500" i="1" dirty="0" err="1" smtClean="0">
                <a:solidFill>
                  <a:schemeClr val="accent5">
                    <a:lumMod val="10000"/>
                  </a:schemeClr>
                </a:solidFill>
              </a:rPr>
              <a:t>Belgisch</a:t>
            </a:r>
            <a:r>
              <a:rPr lang="en-US" sz="1500" i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500" i="1" dirty="0" err="1" smtClean="0">
                <a:solidFill>
                  <a:schemeClr val="accent5">
                    <a:lumMod val="10000"/>
                  </a:schemeClr>
                </a:solidFill>
              </a:rPr>
              <a:t>Tijdschrift</a:t>
            </a:r>
            <a:r>
              <a:rPr lang="en-US" sz="1500" i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500" i="1" dirty="0" err="1" smtClean="0">
                <a:solidFill>
                  <a:schemeClr val="accent5">
                    <a:lumMod val="10000"/>
                  </a:schemeClr>
                </a:solidFill>
              </a:rPr>
              <a:t>voor</a:t>
            </a:r>
            <a:r>
              <a:rPr lang="en-US" sz="1500" i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500" i="1" dirty="0" err="1" smtClean="0">
                <a:solidFill>
                  <a:schemeClr val="accent5">
                    <a:lumMod val="10000"/>
                  </a:schemeClr>
                </a:solidFill>
              </a:rPr>
              <a:t>Sociale</a:t>
            </a:r>
            <a:r>
              <a:rPr lang="en-US" sz="1500" i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500" i="1" dirty="0" err="1" smtClean="0">
                <a:solidFill>
                  <a:schemeClr val="accent5">
                    <a:lumMod val="10000"/>
                  </a:schemeClr>
                </a:solidFill>
              </a:rPr>
              <a:t>Zekerheid</a:t>
            </a:r>
            <a:r>
              <a:rPr lang="en-US" sz="1500" i="1" dirty="0" smtClean="0">
                <a:solidFill>
                  <a:schemeClr val="accent5">
                    <a:lumMod val="10000"/>
                  </a:schemeClr>
                </a:solidFill>
              </a:rPr>
              <a:t> (Belgian Review of Social Security), 46(2): 349-374</a:t>
            </a:r>
            <a:endParaRPr lang="en-GB" sz="1500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26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08104" y="1600200"/>
            <a:ext cx="3178696" cy="4525963"/>
          </a:xfrm>
        </p:spPr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nl-BE" dirty="0" smtClean="0"/>
              <a:t>A </a:t>
            </a:r>
            <a:r>
              <a:rPr lang="nl-BE" dirty="0" err="1" smtClean="0"/>
              <a:t>classification</a:t>
            </a:r>
            <a:r>
              <a:rPr lang="nl-BE" dirty="0" smtClean="0"/>
              <a:t> </a:t>
            </a:r>
            <a:r>
              <a:rPr lang="nl-BE" dirty="0" err="1" smtClean="0"/>
              <a:t>scheme</a:t>
            </a:r>
            <a:r>
              <a:rPr lang="nl-BE" dirty="0" smtClean="0"/>
              <a:t> of pension </a:t>
            </a:r>
            <a:r>
              <a:rPr lang="nl-BE" dirty="0" err="1" smtClean="0"/>
              <a:t>programmes</a:t>
            </a:r>
            <a:endParaRPr lang="nl-BE" dirty="0" smtClean="0"/>
          </a:p>
          <a:p>
            <a:pPr marL="0" lvl="1" indent="0">
              <a:buNone/>
            </a:pPr>
            <a:endParaRPr lang="nl-BE" dirty="0"/>
          </a:p>
          <a:p>
            <a:pPr marL="0" lvl="1" indent="0">
              <a:buNone/>
            </a:pPr>
            <a:endParaRPr lang="nl-BE" dirty="0" smtClean="0"/>
          </a:p>
          <a:p>
            <a:pPr marL="0" lvl="1" indent="0">
              <a:buNone/>
            </a:pPr>
            <a:endParaRPr lang="nl-BE" dirty="0"/>
          </a:p>
          <a:p>
            <a:pPr marL="0" lvl="1" indent="0">
              <a:buNone/>
            </a:pPr>
            <a:endParaRPr lang="nl-BE" dirty="0" smtClean="0"/>
          </a:p>
          <a:p>
            <a:pPr marL="0" lvl="1" indent="0">
              <a:buNone/>
            </a:pPr>
            <a:endParaRPr lang="nl-BE" dirty="0"/>
          </a:p>
          <a:p>
            <a:pPr marL="0" lvl="1" indent="457200"/>
            <a:endParaRPr lang="nl-BE" dirty="0"/>
          </a:p>
          <a:p>
            <a:pPr marL="0" lvl="1" indent="0">
              <a:buNone/>
            </a:pPr>
            <a:r>
              <a:rPr lang="nl-BE" sz="2200" dirty="0" smtClean="0"/>
              <a:t>Source: </a:t>
            </a:r>
            <a:r>
              <a:rPr lang="nl-BE" sz="2200" dirty="0" err="1" smtClean="0"/>
              <a:t>Immergut</a:t>
            </a:r>
            <a:r>
              <a:rPr lang="nl-BE" sz="2200" dirty="0" smtClean="0"/>
              <a:t> et al., 2007: 22.</a:t>
            </a:r>
            <a:endParaRPr lang="nl-BE" sz="2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3" y="44624"/>
            <a:ext cx="5328592" cy="677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80112" y="1600200"/>
            <a:ext cx="3106688" cy="4525963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Belgium (mid-2000s)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 smtClean="0"/>
              <a:t>Anderson et al. (2007: 316)</a:t>
            </a:r>
          </a:p>
          <a:p>
            <a:endParaRPr lang="en-GB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08"/>
            <a:ext cx="5411964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5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80112" y="1600200"/>
            <a:ext cx="3106688" cy="4525963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United </a:t>
            </a:r>
            <a:r>
              <a:rPr lang="nl-BE" dirty="0" err="1" smtClean="0"/>
              <a:t>Kingdom</a:t>
            </a:r>
            <a:r>
              <a:rPr lang="nl-BE" dirty="0" smtClean="0"/>
              <a:t> (mid-2000s)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 smtClean="0"/>
              <a:t>Schulze </a:t>
            </a:r>
            <a:r>
              <a:rPr lang="nl-BE" dirty="0" err="1" smtClean="0"/>
              <a:t>and</a:t>
            </a:r>
            <a:r>
              <a:rPr lang="nl-BE" dirty="0" smtClean="0"/>
              <a:t> Moran (2007: 63)</a:t>
            </a:r>
          </a:p>
          <a:p>
            <a:endParaRPr lang="en-GB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79"/>
            <a:ext cx="4861536" cy="676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1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80112" y="1600200"/>
            <a:ext cx="3106688" cy="4525963"/>
          </a:xfrm>
        </p:spPr>
        <p:txBody>
          <a:bodyPr/>
          <a:lstStyle/>
          <a:p>
            <a:pPr marL="0" indent="0">
              <a:buNone/>
            </a:pPr>
            <a:r>
              <a:rPr lang="nl-BE" dirty="0" smtClean="0"/>
              <a:t>Ireland (mid-2000s)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 smtClean="0"/>
              <a:t>Schulze </a:t>
            </a:r>
            <a:r>
              <a:rPr lang="nl-BE" dirty="0" err="1" smtClean="0"/>
              <a:t>and</a:t>
            </a:r>
            <a:r>
              <a:rPr lang="nl-BE" dirty="0" smtClean="0"/>
              <a:t> Moran (2007: 772)</a:t>
            </a:r>
          </a:p>
          <a:p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624"/>
            <a:ext cx="4737859" cy="676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9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635988" y="1600200"/>
            <a:ext cx="13285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800" dirty="0" smtClean="0"/>
              <a:t>Netherlands(mid-2000s)</a:t>
            </a:r>
          </a:p>
          <a:p>
            <a:endParaRPr lang="nl-BE" sz="1800" dirty="0"/>
          </a:p>
          <a:p>
            <a:pPr marL="0" indent="0">
              <a:buNone/>
            </a:pPr>
            <a:r>
              <a:rPr lang="nl-BE" sz="1800" dirty="0" smtClean="0"/>
              <a:t>Anderson (2007: 727)</a:t>
            </a:r>
          </a:p>
          <a:p>
            <a:endParaRPr lang="en-GB" sz="18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88"/>
            <a:ext cx="7454750" cy="685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Diversity</a:t>
            </a:r>
            <a:r>
              <a:rPr lang="nl-BE" dirty="0" smtClean="0"/>
              <a:t>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nl-BE" sz="2400" dirty="0" err="1" smtClean="0"/>
              <a:t>Avoiding</a:t>
            </a:r>
            <a:r>
              <a:rPr lang="nl-BE" sz="2400" dirty="0" smtClean="0"/>
              <a:t> </a:t>
            </a:r>
            <a:r>
              <a:rPr lang="nl-BE" sz="2400" dirty="0" err="1" smtClean="0"/>
              <a:t>old-age</a:t>
            </a:r>
            <a:r>
              <a:rPr lang="nl-BE" sz="2400" dirty="0" smtClean="0"/>
              <a:t> </a:t>
            </a:r>
            <a:r>
              <a:rPr lang="nl-BE" sz="2400" dirty="0" err="1" smtClean="0"/>
              <a:t>poverty</a:t>
            </a:r>
            <a:r>
              <a:rPr lang="nl-BE" sz="2400" dirty="0" smtClean="0"/>
              <a:t> is major goal</a:t>
            </a:r>
          </a:p>
          <a:p>
            <a:r>
              <a:rPr lang="nl-BE" sz="2400" dirty="0" smtClean="0"/>
              <a:t>But </a:t>
            </a:r>
            <a:r>
              <a:rPr lang="nl-BE" sz="2400" dirty="0" err="1" smtClean="0"/>
              <a:t>also</a:t>
            </a:r>
            <a:r>
              <a:rPr lang="nl-BE" sz="2400" dirty="0" smtClean="0"/>
              <a:t> </a:t>
            </a:r>
            <a:r>
              <a:rPr lang="nl-BE" sz="2400" dirty="0" err="1" smtClean="0"/>
              <a:t>other</a:t>
            </a:r>
            <a:r>
              <a:rPr lang="nl-BE" sz="2400" dirty="0" smtClean="0"/>
              <a:t> types of </a:t>
            </a:r>
            <a:r>
              <a:rPr lang="nl-BE" sz="2400" dirty="0" err="1" smtClean="0"/>
              <a:t>redistribution</a:t>
            </a:r>
            <a:endParaRPr lang="nl-BE" sz="2400" dirty="0" smtClean="0"/>
          </a:p>
          <a:p>
            <a:r>
              <a:rPr lang="en-GB" sz="2400" dirty="0"/>
              <a:t>Minima </a:t>
            </a:r>
            <a:r>
              <a:rPr lang="en-GB" sz="2400" dirty="0" smtClean="0"/>
              <a:t>more </a:t>
            </a:r>
            <a:r>
              <a:rPr lang="en-GB" sz="2400" dirty="0"/>
              <a:t>important in </a:t>
            </a:r>
            <a:r>
              <a:rPr lang="en-GB" sz="2400" dirty="0" smtClean="0"/>
              <a:t>future? (E.g. EC, 2010)</a:t>
            </a:r>
            <a:endParaRPr lang="en-GB" sz="2400" dirty="0"/>
          </a:p>
          <a:p>
            <a:pPr lvl="1"/>
            <a:r>
              <a:rPr lang="en-US" sz="2400" dirty="0"/>
              <a:t>re-strengthening of the link between contributions and benefits</a:t>
            </a:r>
          </a:p>
          <a:p>
            <a:pPr lvl="1"/>
            <a:r>
              <a:rPr lang="en-US" sz="2400" dirty="0"/>
              <a:t>growing reliance on defined-contribution (private) pensions </a:t>
            </a:r>
          </a:p>
          <a:p>
            <a:pPr lvl="1"/>
            <a:r>
              <a:rPr lang="en-US" sz="2400" dirty="0"/>
              <a:t>a projected fall in public pension replacement rates</a:t>
            </a:r>
          </a:p>
          <a:p>
            <a:pPr lvl="1"/>
            <a:r>
              <a:rPr lang="en-US" sz="2400" dirty="0"/>
              <a:t>growing reliance on price indexation of pensions in payment</a:t>
            </a:r>
          </a:p>
          <a:p>
            <a:pPr lvl="1"/>
            <a:r>
              <a:rPr lang="en-US" sz="2400" dirty="0"/>
              <a:t>improved benefit levels of minimum income guarantees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69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6204445"/>
            <a:ext cx="8229600" cy="4649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European Commission, 2012: 5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134219"/>
            <a:ext cx="6731053" cy="491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3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Solidarity &amp; redistribution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‘Risk’ pooling</a:t>
            </a:r>
          </a:p>
        </p:txBody>
      </p:sp>
    </p:spTree>
    <p:extLst>
      <p:ext uri="{BB962C8B-B14F-4D97-AF65-F5344CB8AC3E}">
        <p14:creationId xmlns:p14="http://schemas.microsoft.com/office/powerpoint/2010/main" val="91383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6374520"/>
            <a:ext cx="8229600" cy="46491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Source: OECD Health Statistics 2015, http://dx.doi.org/10.1787/health-data-en.</a:t>
            </a:r>
            <a:endParaRPr lang="en-GB" dirty="0"/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398385"/>
              </p:ext>
            </p:extLst>
          </p:nvPr>
        </p:nvGraphicFramePr>
        <p:xfrm>
          <a:off x="457200" y="1417638"/>
          <a:ext cx="8291264" cy="48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033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79512" y="6309320"/>
            <a:ext cx="8229600" cy="39290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</a:t>
            </a:r>
            <a:r>
              <a:rPr lang="en-US" dirty="0"/>
              <a:t>Source: http://ec.europa.eu/health/dyna/echi/datatool/index.cfm (May 2016)</a:t>
            </a:r>
            <a:endParaRPr lang="en-GB" dirty="0"/>
          </a:p>
        </p:txBody>
      </p:sp>
      <p:graphicFrame>
        <p:nvGraphicFramePr>
          <p:cNvPr id="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518687"/>
              </p:ext>
            </p:extLst>
          </p:nvPr>
        </p:nvGraphicFramePr>
        <p:xfrm>
          <a:off x="390303" y="1394743"/>
          <a:ext cx="828092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534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640960" cy="549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Solidarity &amp; redistribution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Credited periods</a:t>
            </a:r>
          </a:p>
        </p:txBody>
      </p:sp>
    </p:spTree>
    <p:extLst>
      <p:ext uri="{BB962C8B-B14F-4D97-AF65-F5344CB8AC3E}">
        <p14:creationId xmlns:p14="http://schemas.microsoft.com/office/powerpoint/2010/main" val="47707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6237312"/>
            <a:ext cx="8229600" cy="46491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Relevance of credited periods in Belgium (</a:t>
            </a:r>
            <a:r>
              <a:rPr lang="en-GB" dirty="0" err="1" smtClean="0"/>
              <a:t>Peeters</a:t>
            </a:r>
            <a:r>
              <a:rPr lang="en-GB" dirty="0" smtClean="0"/>
              <a:t> and </a:t>
            </a:r>
            <a:r>
              <a:rPr lang="en-GB" dirty="0" err="1" smtClean="0"/>
              <a:t>Larmuseau</a:t>
            </a:r>
            <a:r>
              <a:rPr lang="en-GB" dirty="0" smtClean="0"/>
              <a:t>, 2005)</a:t>
            </a:r>
            <a:endParaRPr lang="en-GB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0847"/>
            <a:ext cx="4716016" cy="393839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904" y="1666701"/>
            <a:ext cx="4505662" cy="392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0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Solidarity &amp; redistribution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Minimum income guarantees</a:t>
            </a:r>
          </a:p>
        </p:txBody>
      </p:sp>
    </p:spTree>
    <p:extLst>
      <p:ext uri="{BB962C8B-B14F-4D97-AF65-F5344CB8AC3E}">
        <p14:creationId xmlns:p14="http://schemas.microsoft.com/office/powerpoint/2010/main" val="96736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683568" y="1268760"/>
            <a:ext cx="799288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A Schematic Overview of Six Different Types of Minimum Income Guarantees Targeted at Europe’s Elderly (Mid-2000s)</a:t>
            </a:r>
          </a:p>
        </p:txBody>
      </p:sp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453053"/>
              </p:ext>
            </p:extLst>
          </p:nvPr>
        </p:nvGraphicFramePr>
        <p:xfrm>
          <a:off x="467544" y="1916832"/>
          <a:ext cx="8352928" cy="49377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1550"/>
                <a:gridCol w="3189841"/>
                <a:gridCol w="3431537"/>
              </a:tblGrid>
              <a:tr h="35496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Contributory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Non-Contributory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68326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 means or income test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Flat-rate pension 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IE, UK, CZ, EE, LT, LU, PL (persons born before 1949)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Basic pension 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DK, NL, SE (until 2003)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5057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Pension test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Minimum pension 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BE, BG, CY, EE, FR, GR, HU, LU, LV, MT, PL, PT, RO (since April 2009), SI, SK (until 2003)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Conditional basic pension 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CY, EE, FI, SE (since 2003), UK (persons aged 80 and over)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762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Means or income test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Pension supplement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AT, CY (since 2009), ES, GR, IT (persons insured before 1996), SI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Social pension </a:t>
                      </a:r>
                      <a:endParaRPr lang="en-GB" sz="18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BE, BG, DE (since 2003), ES, FI (since 2002), FR, GR, HU, IE, IT, LT, LV, MT, PT, SE (since 2003), SI, UK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9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Solidarity &amp; redistribution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Indexation of benefits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99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14314" y="0"/>
          <a:ext cx="6858016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accent5">
                    <a:lumMod val="10000"/>
                  </a:schemeClr>
                </a:solidFill>
              </a:rPr>
              <a:t>Source: 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</a:rPr>
              <a:t>Economic Policy Committee (AWG) and DG for Economic and Financial Affairs (2009), </a:t>
            </a:r>
            <a:r>
              <a:rPr lang="en-US" sz="1200" i="1" dirty="0" smtClean="0">
                <a:solidFill>
                  <a:schemeClr val="accent5">
                    <a:lumMod val="10000"/>
                  </a:schemeClr>
                </a:solidFill>
              </a:rPr>
              <a:t>Pension Schemes and Pension Projections in the EU-27 Member States. 2008- 2060. Brussels, European Commission </a:t>
            </a:r>
          </a:p>
          <a:p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</a:rPr>
              <a:t>as well as European Commission (2010) Joint Report on Pensions</a:t>
            </a:r>
            <a:endParaRPr lang="en-GB" sz="1200" dirty="0">
              <a:solidFill>
                <a:schemeClr val="accent5">
                  <a:lumMod val="10000"/>
                </a:schemeClr>
              </a:solidFill>
            </a:endParaRPr>
          </a:p>
        </p:txBody>
      </p:sp>
      <p:pic>
        <p:nvPicPr>
          <p:cNvPr id="9" name="Content Placeholder 8" descr="IndexationJointreport.jpg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0" y="1428736"/>
            <a:ext cx="9143999" cy="4562928"/>
          </a:xfrm>
        </p:spPr>
      </p:pic>
    </p:spTree>
    <p:extLst>
      <p:ext uri="{BB962C8B-B14F-4D97-AF65-F5344CB8AC3E}">
        <p14:creationId xmlns:p14="http://schemas.microsoft.com/office/powerpoint/2010/main" val="41078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79512" y="6093296"/>
            <a:ext cx="8229600" cy="4649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Goedemé et al., 2012: 224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68760"/>
            <a:ext cx="6537864" cy="467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9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Solidarity &amp; redistribution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‘Horizontal’ redistribution</a:t>
            </a:r>
          </a:p>
          <a:p>
            <a:r>
              <a:rPr lang="en-GB" dirty="0" smtClean="0"/>
              <a:t>‘Risk’ pooling</a:t>
            </a:r>
          </a:p>
          <a:p>
            <a:r>
              <a:rPr lang="en-GB" dirty="0" smtClean="0"/>
              <a:t>Credited periods</a:t>
            </a:r>
          </a:p>
          <a:p>
            <a:r>
              <a:rPr lang="en-GB" dirty="0" smtClean="0"/>
              <a:t>Reductions in social contributions</a:t>
            </a:r>
          </a:p>
          <a:p>
            <a:r>
              <a:rPr lang="en-GB" dirty="0" smtClean="0"/>
              <a:t>Minimum income guarantees</a:t>
            </a:r>
          </a:p>
          <a:p>
            <a:r>
              <a:rPr lang="en-GB" dirty="0" smtClean="0"/>
              <a:t>Indexation of benefits</a:t>
            </a:r>
          </a:p>
          <a:p>
            <a:r>
              <a:rPr lang="en-GB" dirty="0"/>
              <a:t>Reductions in social contributions</a:t>
            </a:r>
          </a:p>
          <a:p>
            <a:r>
              <a:rPr lang="en-GB" dirty="0" smtClean="0"/>
              <a:t>Favourable taxation of pension income</a:t>
            </a:r>
          </a:p>
          <a:p>
            <a:r>
              <a:rPr lang="en-GB" dirty="0"/>
              <a:t>Always combination payments and benefits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5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6237312"/>
            <a:ext cx="8229600" cy="5369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Source: Whitehouse et al., 2009: 526</a:t>
            </a:r>
            <a:endParaRPr lang="en-GB" dirty="0"/>
          </a:p>
        </p:txBody>
      </p:sp>
      <p:graphicFrame>
        <p:nvGraphicFramePr>
          <p:cNvPr id="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932435"/>
              </p:ext>
            </p:extLst>
          </p:nvPr>
        </p:nvGraphicFramePr>
        <p:xfrm>
          <a:off x="0" y="1556792"/>
          <a:ext cx="914501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09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6165304"/>
            <a:ext cx="8229600" cy="60893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Source: SPC, 2015: 11)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38986"/>
            <a:ext cx="8419761" cy="50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6165304"/>
            <a:ext cx="8229600" cy="60893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Source: SPC, 2015: 12)</a:t>
            </a:r>
            <a:endParaRPr lang="en-GB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61" y="1182863"/>
            <a:ext cx="8565819" cy="502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2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Pension policy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Some</a:t>
            </a:r>
            <a:r>
              <a:rPr lang="nl-BE" dirty="0" smtClean="0"/>
              <a:t> basics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nl-BE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Huge </a:t>
            </a:r>
            <a:r>
              <a:rPr lang="nl-BE" dirty="0" err="1" smtClean="0"/>
              <a:t>diversity</a:t>
            </a:r>
            <a:r>
              <a:rPr lang="nl-BE" dirty="0" smtClean="0"/>
              <a:t> pension system design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Ageing</a:t>
            </a:r>
            <a:r>
              <a:rPr lang="nl-BE" dirty="0" smtClean="0"/>
              <a:t> &amp; </a:t>
            </a:r>
            <a:r>
              <a:rPr lang="nl-BE" dirty="0" err="1" smtClean="0"/>
              <a:t>reforming</a:t>
            </a:r>
            <a:r>
              <a:rPr lang="nl-BE" dirty="0" smtClean="0"/>
              <a:t> pensions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The EU </a:t>
            </a:r>
            <a:r>
              <a:rPr lang="nl-BE" dirty="0" err="1" smtClean="0"/>
              <a:t>and</a:t>
            </a:r>
            <a:r>
              <a:rPr lang="nl-BE" dirty="0" smtClean="0"/>
              <a:t> pension policy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5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reforming pensions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8277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Fewer kids, longer in education, longer life expectancy, baby-boom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 European Commission, 2012: 1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204864"/>
            <a:ext cx="5544616" cy="402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5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Diversity in pension system design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5259718"/>
            <a:ext cx="8229600" cy="86644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Life expectancy at pensionable age, men (left) and women (right).</a:t>
            </a:r>
          </a:p>
          <a:p>
            <a:pPr marL="0" indent="0">
              <a:buNone/>
            </a:pPr>
            <a:r>
              <a:rPr lang="en-GB" dirty="0" smtClean="0"/>
              <a:t>Source: </a:t>
            </a:r>
            <a:r>
              <a:rPr lang="en-GB" dirty="0" err="1" smtClean="0"/>
              <a:t>Chomik</a:t>
            </a:r>
            <a:r>
              <a:rPr lang="en-GB" dirty="0" smtClean="0"/>
              <a:t> and Whitehouse, 2010.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17" y="2170525"/>
            <a:ext cx="4570828" cy="277770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311" y="1859035"/>
            <a:ext cx="4695209" cy="279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21043" y="6314900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Source: SPC, 2015: 26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1"/>
            <a:ext cx="8716762" cy="51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6381328"/>
            <a:ext cx="8229600" cy="3929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SPC, 2015: 35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9" y="1340768"/>
            <a:ext cx="9039955" cy="499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can be done?</a:t>
            </a:r>
          </a:p>
          <a:p>
            <a:r>
              <a:rPr lang="en-GB" dirty="0" smtClean="0"/>
              <a:t>Discussed here:</a:t>
            </a:r>
          </a:p>
          <a:p>
            <a:endParaRPr lang="en-GB" dirty="0"/>
          </a:p>
          <a:p>
            <a:pPr lvl="1"/>
            <a:r>
              <a:rPr lang="en-GB" dirty="0" smtClean="0"/>
              <a:t>Increase funding</a:t>
            </a:r>
          </a:p>
          <a:p>
            <a:pPr lvl="1"/>
            <a:r>
              <a:rPr lang="en-GB" dirty="0" smtClean="0"/>
              <a:t>Increase retirement 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8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Key variables are future production and consumption</a:t>
            </a:r>
          </a:p>
          <a:p>
            <a:endParaRPr lang="en-GB" dirty="0" smtClean="0"/>
          </a:p>
          <a:p>
            <a:r>
              <a:rPr lang="en-GB" dirty="0" smtClean="0"/>
              <a:t>Pension policy is about dividing the future output between workers and pensioners</a:t>
            </a:r>
          </a:p>
          <a:p>
            <a:endParaRPr lang="en-GB" dirty="0" smtClean="0"/>
          </a:p>
          <a:p>
            <a:r>
              <a:rPr lang="en-GB" dirty="0" smtClean="0"/>
              <a:t>Options in context of ageing: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Reduce future demand</a:t>
            </a:r>
          </a:p>
          <a:p>
            <a:pPr lvl="1"/>
            <a:r>
              <a:rPr lang="en-GB" dirty="0" smtClean="0"/>
              <a:t>Increase future output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Reducing future demand</a:t>
            </a:r>
          </a:p>
          <a:p>
            <a:pPr lvl="1"/>
            <a:r>
              <a:rPr lang="en-GB" dirty="0" smtClean="0"/>
              <a:t>Increase contributions (reduce consumption </a:t>
            </a:r>
            <a:r>
              <a:rPr lang="en-GB" smtClean="0"/>
              <a:t>by workers)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Reduce benefit levels (reduce consumption by pensioners)</a:t>
            </a:r>
          </a:p>
          <a:p>
            <a:pPr lvl="2"/>
            <a:r>
              <a:rPr lang="en-GB" dirty="0" smtClean="0"/>
              <a:t>Initial value</a:t>
            </a:r>
          </a:p>
          <a:p>
            <a:pPr lvl="2"/>
            <a:r>
              <a:rPr lang="en-GB" dirty="0"/>
              <a:t>I</a:t>
            </a:r>
            <a:r>
              <a:rPr lang="en-GB" dirty="0" smtClean="0"/>
              <a:t>ndexation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0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Increase future output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Increase quantity and quality of capital stock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Increase investment in labour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Increase labour force participation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Raise average effective retirement age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Import labour directly</a:t>
            </a:r>
          </a:p>
          <a:p>
            <a:pPr marL="971550" lvl="1" indent="-514350"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/>
              <a:t>Import labour indirectly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43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More pre-funding, </a:t>
            </a:r>
            <a:r>
              <a:rPr lang="en-GB" i="1" dirty="0" smtClean="0"/>
              <a:t>not </a:t>
            </a:r>
            <a:r>
              <a:rPr lang="en-GB" dirty="0" smtClean="0"/>
              <a:t>a solution in itself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With falling output: inflation and/or less investment (lower rate of return)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Funding helps insofar it contributes to higher output later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Funding -&gt; Saving -&gt; investment -&gt; output ?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Introduction changes intergenerational distribution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Government action with funded pensions equivalent to action with PAYG:</a:t>
            </a:r>
          </a:p>
          <a:p>
            <a:pPr lvl="2"/>
            <a:r>
              <a:rPr lang="en-GB" dirty="0" smtClean="0"/>
              <a:t>Increase taxes on corporate profits (depress stock values)</a:t>
            </a:r>
          </a:p>
          <a:p>
            <a:pPr lvl="2"/>
            <a:r>
              <a:rPr lang="en-GB" dirty="0" smtClean="0"/>
              <a:t>Increase taxes on pensions or consumption</a:t>
            </a:r>
          </a:p>
          <a:p>
            <a:pPr lvl="2"/>
            <a:r>
              <a:rPr lang="en-GB" dirty="0" smtClean="0"/>
              <a:t>Reduce tax advantages for pension accumulations</a:t>
            </a:r>
          </a:p>
          <a:p>
            <a:pPr lvl="1"/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49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Ageing and pension reform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8518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Increasing the </a:t>
            </a:r>
            <a:r>
              <a:rPr lang="en-GB" i="1" dirty="0" smtClean="0"/>
              <a:t>effective</a:t>
            </a:r>
            <a:r>
              <a:rPr lang="en-GB" dirty="0" smtClean="0"/>
              <a:t> retirement age, one of the most efficient measures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Source: Whitehouse et al., 2009: 523</a:t>
            </a:r>
            <a:endParaRPr lang="en-GB" dirty="0"/>
          </a:p>
          <a:p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420888"/>
            <a:ext cx="5832648" cy="397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Ageing and pension reform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6165304"/>
            <a:ext cx="8229600" cy="60893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Source</a:t>
            </a:r>
            <a:r>
              <a:rPr lang="en-US" dirty="0"/>
              <a:t>: OECD estimates based on the results of national </a:t>
            </a:r>
            <a:r>
              <a:rPr lang="en-US" dirty="0" err="1"/>
              <a:t>labour</a:t>
            </a:r>
            <a:r>
              <a:rPr lang="en-US" dirty="0"/>
              <a:t> force surveys, the European Union </a:t>
            </a:r>
            <a:r>
              <a:rPr lang="en-US" dirty="0" err="1"/>
              <a:t>Labour</a:t>
            </a:r>
            <a:r>
              <a:rPr lang="en-US" dirty="0"/>
              <a:t> Force Survey and, for earlier years in some countries, national </a:t>
            </a:r>
            <a:endParaRPr lang="en-GB" dirty="0"/>
          </a:p>
        </p:txBody>
      </p:sp>
      <p:graphicFrame>
        <p:nvGraphicFramePr>
          <p:cNvPr id="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359096"/>
              </p:ext>
            </p:extLst>
          </p:nvPr>
        </p:nvGraphicFramePr>
        <p:xfrm>
          <a:off x="395536" y="1340768"/>
          <a:ext cx="842493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268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 animBg="0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reforming pensions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6237312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Source: European Commission, 2012: 6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201388"/>
            <a:ext cx="8926860" cy="501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Ageing and pension reform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Increasing effective retirement age can be very effective</a:t>
            </a:r>
          </a:p>
          <a:p>
            <a:pPr lvl="1"/>
            <a:r>
              <a:rPr lang="en-GB" dirty="0" smtClean="0"/>
              <a:t>Without increasing contributions</a:t>
            </a:r>
          </a:p>
          <a:p>
            <a:pPr lvl="1"/>
            <a:r>
              <a:rPr lang="en-GB" dirty="0" smtClean="0"/>
              <a:t>Or decreasing pensions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But only from a cross-sectional perspective</a:t>
            </a:r>
          </a:p>
          <a:p>
            <a:pPr lvl="1"/>
            <a:r>
              <a:rPr lang="en-GB" dirty="0" smtClean="0"/>
              <a:t>Redistributive effects can be very different from a lifetime perspective!</a:t>
            </a:r>
          </a:p>
          <a:p>
            <a:pPr lvl="1"/>
            <a:r>
              <a:rPr lang="en-GB" dirty="0" smtClean="0"/>
              <a:t>Should be implemented wisely</a:t>
            </a:r>
          </a:p>
          <a:p>
            <a:pPr lvl="1"/>
            <a:r>
              <a:rPr lang="en-GB" dirty="0" smtClean="0"/>
              <a:t>Feasible to take harsher working conditions and longer life expectancy of some groups into account?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http://europa.eu/!pd64nu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64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Three waves of reforms (SPC, 2015):</a:t>
            </a:r>
          </a:p>
          <a:p>
            <a:r>
              <a:rPr lang="en-GB" dirty="0" smtClean="0"/>
              <a:t>Until 1990s: expansion of generosity</a:t>
            </a:r>
          </a:p>
          <a:p>
            <a:r>
              <a:rPr lang="en-GB" dirty="0" smtClean="0"/>
              <a:t>1990s-2008: medium long-term reforms</a:t>
            </a:r>
          </a:p>
          <a:p>
            <a:pPr lvl="1"/>
            <a:r>
              <a:rPr lang="en-GB" dirty="0" smtClean="0"/>
              <a:t>Extending pre-funding &amp; ‘hybridisation’ =&gt; mandatory / subsidised funded pensions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Strengthening link between contributions &amp; benefits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‘grandfather clauses’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6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Three waves of reforms (SPC, 2015):</a:t>
            </a:r>
          </a:p>
          <a:p>
            <a:r>
              <a:rPr lang="en-GB" dirty="0" smtClean="0"/>
              <a:t>Until 1990s: expansion of generosity</a:t>
            </a:r>
          </a:p>
          <a:p>
            <a:r>
              <a:rPr lang="en-GB" dirty="0" smtClean="0"/>
              <a:t>1990s-2008: medium long-term reforms$</a:t>
            </a:r>
          </a:p>
          <a:p>
            <a:r>
              <a:rPr lang="en-GB" dirty="0" smtClean="0"/>
              <a:t>2008-…: also short term reforms</a:t>
            </a:r>
          </a:p>
          <a:p>
            <a:pPr lvl="1"/>
            <a:r>
              <a:rPr lang="en-GB" dirty="0" smtClean="0"/>
              <a:t>Halt + reversal of shift to funding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Cost containment also affecting current pensioners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Raising pensionable ages in shorter term + linking to life </a:t>
            </a:r>
          </a:p>
          <a:p>
            <a:pPr lvl="1"/>
            <a:r>
              <a:rPr lang="en-GB" dirty="0" smtClean="0"/>
              <a:t>expectancy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Reducing pension levels and suspending indexation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Revising taxation of pensions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Larger role for EU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55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0"/>
            <a:ext cx="8568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6148461"/>
            <a:ext cx="8229600" cy="68093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SPC, 2015: 24 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" y="1561654"/>
            <a:ext cx="9090980" cy="402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2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Ageing and pension reforms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453336"/>
            <a:ext cx="822960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SPC, 2015: 29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48" y="1340768"/>
            <a:ext cx="8257630" cy="486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4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Pension policy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Some</a:t>
            </a:r>
            <a:r>
              <a:rPr lang="nl-BE" dirty="0" smtClean="0"/>
              <a:t> basics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government</a:t>
            </a:r>
            <a:r>
              <a:rPr lang="nl-BE" dirty="0" smtClean="0"/>
              <a:t> </a:t>
            </a:r>
            <a:r>
              <a:rPr lang="nl-BE" dirty="0" err="1" smtClean="0"/>
              <a:t>intervention</a:t>
            </a:r>
            <a:r>
              <a:rPr lang="nl-BE" dirty="0" smtClean="0"/>
              <a:t>?</a:t>
            </a:r>
            <a:endParaRPr lang="nl-BE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Huge </a:t>
            </a:r>
            <a:r>
              <a:rPr lang="nl-BE" dirty="0" err="1" smtClean="0"/>
              <a:t>diversity</a:t>
            </a:r>
            <a:r>
              <a:rPr lang="nl-BE" dirty="0" smtClean="0"/>
              <a:t> pension system design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Ageing</a:t>
            </a:r>
            <a:r>
              <a:rPr lang="nl-BE" dirty="0" smtClean="0"/>
              <a:t> &amp; </a:t>
            </a:r>
            <a:r>
              <a:rPr lang="nl-BE" dirty="0" err="1" smtClean="0"/>
              <a:t>reforming</a:t>
            </a:r>
            <a:r>
              <a:rPr lang="nl-BE" dirty="0" smtClean="0"/>
              <a:t> pensions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The EU </a:t>
            </a:r>
            <a:r>
              <a:rPr lang="nl-BE" dirty="0" err="1" smtClean="0"/>
              <a:t>and</a:t>
            </a:r>
            <a:r>
              <a:rPr lang="nl-BE" dirty="0" smtClean="0"/>
              <a:t> pension policy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BE" dirty="0" err="1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4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EU view on pensions</a:t>
            </a:r>
          </a:p>
          <a:p>
            <a:pPr lvl="1"/>
            <a:r>
              <a:rPr lang="en-GB" dirty="0" smtClean="0"/>
              <a:t>In principle no legal competence, </a:t>
            </a:r>
          </a:p>
          <a:p>
            <a:pPr lvl="1"/>
            <a:endParaRPr lang="en-GB" dirty="0"/>
          </a:p>
          <a:p>
            <a:pPr lvl="2"/>
            <a:r>
              <a:rPr lang="en-GB" dirty="0" smtClean="0"/>
              <a:t>but: </a:t>
            </a:r>
          </a:p>
          <a:p>
            <a:pPr lvl="2"/>
            <a:r>
              <a:rPr lang="en-GB" dirty="0" smtClean="0"/>
              <a:t>Movement of labour and social security rights within EU, </a:t>
            </a:r>
          </a:p>
          <a:p>
            <a:pPr lvl="2"/>
            <a:r>
              <a:rPr lang="en-GB" dirty="0"/>
              <a:t>S</a:t>
            </a:r>
            <a:r>
              <a:rPr lang="en-GB" dirty="0" smtClean="0"/>
              <a:t>ingle market for financial services</a:t>
            </a:r>
          </a:p>
          <a:p>
            <a:pPr lvl="2"/>
            <a:r>
              <a:rPr lang="en-GB" dirty="0" smtClean="0"/>
              <a:t>Budgetary concerns</a:t>
            </a:r>
          </a:p>
          <a:p>
            <a:pPr lvl="2"/>
            <a:r>
              <a:rPr lang="en-GB" dirty="0" smtClean="0"/>
              <a:t>Soft law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5657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/>
              <a:t>Social OMC since 2001 -&gt; common objectives (2006):</a:t>
            </a:r>
          </a:p>
          <a:p>
            <a:pPr lvl="2"/>
            <a:r>
              <a:rPr lang="en-GB" dirty="0"/>
              <a:t>Adequate</a:t>
            </a:r>
          </a:p>
          <a:p>
            <a:pPr lvl="2"/>
            <a:r>
              <a:rPr lang="en-GB" dirty="0"/>
              <a:t>Sustainable</a:t>
            </a:r>
          </a:p>
          <a:p>
            <a:pPr lvl="2"/>
            <a:r>
              <a:rPr lang="en-GB" dirty="0"/>
              <a:t>Transparent and adapted pension systems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430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EU view on pensions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Stockholm strategy (2001):</a:t>
            </a:r>
          </a:p>
          <a:p>
            <a:pPr lvl="2"/>
            <a:r>
              <a:rPr lang="en-GB" dirty="0" smtClean="0"/>
              <a:t>Reducing debt at a fast pace</a:t>
            </a:r>
          </a:p>
          <a:p>
            <a:pPr lvl="2"/>
            <a:r>
              <a:rPr lang="en-GB" dirty="0" smtClean="0"/>
              <a:t>Raising employment rates and productivity</a:t>
            </a:r>
          </a:p>
          <a:p>
            <a:pPr lvl="2"/>
            <a:r>
              <a:rPr lang="en-GB" dirty="0" smtClean="0"/>
              <a:t>Reforming pension, health care and long-term care systems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22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EU view on pensions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EC Green paper on pensions (2010)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Adequacy and sustainability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Balance between work and retirement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Removing obstacles to mobility in the EU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Safer and more transparent pensions</a:t>
            </a:r>
          </a:p>
          <a:p>
            <a:pPr lvl="2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637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EU view on pensions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EC White paper on pensions (2012)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Pensions are ‘common concern’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Pension adequacy report (SPC) in addition to Ageing report (EPC)</a:t>
            </a:r>
          </a:p>
          <a:p>
            <a:pPr lvl="2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6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EU view on pensions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European Semester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More direct role for the EU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Rise in CSRs, especially with regard to extending working life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Linking pensionable ages to life expectancy</a:t>
            </a:r>
          </a:p>
          <a:p>
            <a:pPr lvl="2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3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Role of EU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CSR Belgium (EC, 2012: 24):</a:t>
            </a:r>
          </a:p>
          <a:p>
            <a:endParaRPr lang="en-GB" dirty="0" smtClean="0"/>
          </a:p>
          <a:p>
            <a:pPr marL="804863" indent="0" algn="just">
              <a:buNone/>
            </a:pPr>
            <a:r>
              <a:rPr lang="en-US" sz="2700" smtClean="0"/>
              <a:t>“Take </a:t>
            </a:r>
            <a:r>
              <a:rPr lang="en-US" sz="2700" dirty="0"/>
              <a:t>steps to improve the </a:t>
            </a:r>
            <a:r>
              <a:rPr lang="en-US" sz="2700" dirty="0" smtClean="0"/>
              <a:t>long-term sustainability </a:t>
            </a:r>
            <a:r>
              <a:rPr lang="en-US" sz="2700" dirty="0"/>
              <a:t>of public finances. In line with </a:t>
            </a:r>
            <a:r>
              <a:rPr lang="en-US" sz="2700" dirty="0" smtClean="0"/>
              <a:t>the framework </a:t>
            </a:r>
            <a:r>
              <a:rPr lang="en-US" sz="2700" dirty="0"/>
              <a:t>of the three-pronged EU strategy, </a:t>
            </a:r>
            <a:r>
              <a:rPr lang="en-US" sz="2700" dirty="0" smtClean="0"/>
              <a:t>the focus </a:t>
            </a:r>
            <a:r>
              <a:rPr lang="en-US" sz="2700" dirty="0"/>
              <a:t>should be put on curbing </a:t>
            </a:r>
            <a:r>
              <a:rPr lang="en-US" sz="2700" dirty="0" smtClean="0"/>
              <a:t>age-related expenditure</a:t>
            </a:r>
            <a:r>
              <a:rPr lang="en-US" sz="2700" dirty="0"/>
              <a:t>, notably by preventing early exit </a:t>
            </a:r>
            <a:r>
              <a:rPr lang="en-US" sz="2700" dirty="0" smtClean="0"/>
              <a:t>from the </a:t>
            </a:r>
            <a:r>
              <a:rPr lang="en-US" sz="2700" dirty="0" err="1"/>
              <a:t>labour</a:t>
            </a:r>
            <a:r>
              <a:rPr lang="en-US" sz="2700" dirty="0"/>
              <a:t> market in order to markedly </a:t>
            </a:r>
            <a:r>
              <a:rPr lang="en-US" sz="2700" dirty="0" smtClean="0"/>
              <a:t>increase the </a:t>
            </a:r>
            <a:r>
              <a:rPr lang="en-US" sz="2700" dirty="0"/>
              <a:t>effective retirement age. Measures such </a:t>
            </a:r>
            <a:r>
              <a:rPr lang="en-US" sz="2700" dirty="0" smtClean="0"/>
              <a:t>as linking </a:t>
            </a:r>
            <a:r>
              <a:rPr lang="en-US" sz="2700" dirty="0"/>
              <a:t>the statutory retirement age to </a:t>
            </a:r>
            <a:r>
              <a:rPr lang="en-US" sz="2700" dirty="0" smtClean="0"/>
              <a:t>life </a:t>
            </a:r>
            <a:r>
              <a:rPr lang="en-GB" sz="2700" smtClean="0"/>
              <a:t>expectancy </a:t>
            </a:r>
            <a:r>
              <a:rPr lang="en-GB" sz="2700"/>
              <a:t>could be considered</a:t>
            </a:r>
            <a:r>
              <a:rPr lang="en-GB" sz="2700" smtClean="0"/>
              <a:t>.”</a:t>
            </a:r>
            <a:endParaRPr lang="en-GB" sz="2700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84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Are pension decisions democratic (if they pre-suppose considerable solidarity from future generations)</a:t>
            </a:r>
          </a:p>
          <a:p>
            <a:endParaRPr lang="en-GB" sz="2000" dirty="0" smtClean="0"/>
          </a:p>
          <a:p>
            <a:r>
              <a:rPr lang="en-GB" sz="2000" dirty="0" smtClean="0"/>
              <a:t>How could pension decisions become more democratic in a context of a growing electorate in retirement?</a:t>
            </a:r>
          </a:p>
          <a:p>
            <a:endParaRPr lang="nl-BE" sz="2000" dirty="0"/>
          </a:p>
          <a:p>
            <a:r>
              <a:rPr lang="en-GB" sz="2000" dirty="0"/>
              <a:t>Which periods should count as credited periods?</a:t>
            </a:r>
          </a:p>
          <a:p>
            <a:endParaRPr lang="en-GB" sz="2000" dirty="0"/>
          </a:p>
          <a:p>
            <a:r>
              <a:rPr lang="en-GB" sz="2000" dirty="0"/>
              <a:t>Who should finance credited periods? </a:t>
            </a:r>
          </a:p>
          <a:p>
            <a:endParaRPr lang="en-GB" sz="2000" dirty="0"/>
          </a:p>
          <a:p>
            <a:r>
              <a:rPr lang="en-GB" sz="2000" dirty="0"/>
              <a:t>Who should finance minimum pensions?</a:t>
            </a:r>
          </a:p>
          <a:p>
            <a:endParaRPr lang="en-GB" sz="2000" dirty="0" smtClean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8672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On average, women’s life expectancy at pensionable age is five year higher than men’s. Wouldn’t it be fairer to increase their retirement age compared to men’s?</a:t>
            </a:r>
          </a:p>
          <a:p>
            <a:endParaRPr lang="en-GB" sz="2000" dirty="0" smtClean="0"/>
          </a:p>
          <a:p>
            <a:r>
              <a:rPr lang="en-GB" sz="2000" dirty="0" smtClean="0"/>
              <a:t>What would be a fair retirement age (or minimum contribution record), given differences in (healthy) life expectancy</a:t>
            </a:r>
          </a:p>
          <a:p>
            <a:endParaRPr lang="en-GB" sz="2000" dirty="0" smtClean="0"/>
          </a:p>
          <a:p>
            <a:r>
              <a:rPr lang="en-GB" sz="2000" dirty="0" smtClean="0"/>
              <a:t>Should individual private pensions be subsidised?</a:t>
            </a:r>
          </a:p>
          <a:p>
            <a:endParaRPr lang="en-GB" sz="2000" dirty="0" smtClean="0"/>
          </a:p>
          <a:p>
            <a:r>
              <a:rPr lang="en-GB" sz="2000" dirty="0" smtClean="0"/>
              <a:t>European minimum income scheme?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60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points to remember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Pensions are about consumption smoothing, and poverty alleviation</a:t>
            </a:r>
          </a:p>
          <a:p>
            <a:endParaRPr lang="en-GB" dirty="0"/>
          </a:p>
          <a:p>
            <a:r>
              <a:rPr lang="en-GB" dirty="0" smtClean="0"/>
              <a:t>Central question is how future output will be divided between those working and those not working</a:t>
            </a:r>
          </a:p>
          <a:p>
            <a:endParaRPr lang="en-GB" dirty="0"/>
          </a:p>
          <a:p>
            <a:r>
              <a:rPr lang="en-GB" dirty="0" smtClean="0"/>
              <a:t>Important role for governments (uncertainties and shocks + lifetime poor)</a:t>
            </a:r>
          </a:p>
          <a:p>
            <a:endParaRPr lang="en-GB" dirty="0"/>
          </a:p>
          <a:p>
            <a:r>
              <a:rPr lang="en-GB" dirty="0" smtClean="0"/>
              <a:t>Ageing is a severe challenge, but can be handled</a:t>
            </a:r>
          </a:p>
          <a:p>
            <a:endParaRPr lang="en-GB" dirty="0"/>
          </a:p>
          <a:p>
            <a:r>
              <a:rPr lang="en-GB" dirty="0" smtClean="0"/>
              <a:t>Increasing effective retirement age can be important part of socially acceptable 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1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1143000"/>
          </a:xfrm>
        </p:spPr>
        <p:txBody>
          <a:bodyPr/>
          <a:lstStyle/>
          <a:p>
            <a:r>
              <a:rPr lang="nl-BE" dirty="0" err="1" smtClean="0"/>
              <a:t>References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/>
              <a:t>Barr, Nicholas. 2012. Economics of the welfare state. Oxford: Oxford University Press</a:t>
            </a:r>
            <a:r>
              <a:rPr lang="en-US" sz="15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 smtClean="0"/>
              <a:t>Barr</a:t>
            </a:r>
            <a:r>
              <a:rPr lang="en-US" sz="1500" dirty="0"/>
              <a:t>, Nicholas. 2002. "Reforming pensions: Myths, truths, and policy choices." </a:t>
            </a:r>
            <a:r>
              <a:rPr lang="en-US" sz="1500" i="1" dirty="0"/>
              <a:t>International Social Security Review</a:t>
            </a:r>
            <a:r>
              <a:rPr lang="en-US" sz="1500" dirty="0"/>
              <a:t> 55(2):3-36</a:t>
            </a:r>
            <a:r>
              <a:rPr lang="en-US" sz="15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1500" dirty="0" smtClean="0"/>
              <a:t>Anderson</a:t>
            </a:r>
            <a:r>
              <a:rPr lang="en-GB" sz="1500" dirty="0"/>
              <a:t>, Karen M. 2007. "The Netherlands: Political Competition in a Proportional System." Pp. 713-57 in </a:t>
            </a:r>
            <a:r>
              <a:rPr lang="en-GB" sz="1500" i="1" dirty="0"/>
              <a:t>The Handbook of West European Pension Politics</a:t>
            </a:r>
            <a:r>
              <a:rPr lang="en-GB" sz="1500" dirty="0"/>
              <a:t>, edited by Ellen M. </a:t>
            </a:r>
            <a:r>
              <a:rPr lang="en-GB" sz="1500" dirty="0" err="1"/>
              <a:t>Immergut</a:t>
            </a:r>
            <a:r>
              <a:rPr lang="en-GB" sz="1500" dirty="0"/>
              <a:t>, Karen M. Anderson, and Isabelle Schulze. Oxford: Oxford University Press.</a:t>
            </a:r>
            <a:endParaRPr lang="en-US" sz="15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GB" sz="1500" dirty="0" smtClean="0"/>
              <a:t>Anderson</a:t>
            </a:r>
            <a:r>
              <a:rPr lang="en-GB" sz="1500" dirty="0"/>
              <a:t>, Karen M., </a:t>
            </a:r>
            <a:r>
              <a:rPr lang="en-GB" sz="1500" dirty="0" err="1"/>
              <a:t>Sanneke</a:t>
            </a:r>
            <a:r>
              <a:rPr lang="en-GB" sz="1500" dirty="0"/>
              <a:t> </a:t>
            </a:r>
            <a:r>
              <a:rPr lang="en-GB" sz="1500" dirty="0" err="1"/>
              <a:t>Kuipers</a:t>
            </a:r>
            <a:r>
              <a:rPr lang="en-GB" sz="1500" dirty="0"/>
              <a:t>, Isabelle Schulze, and Wendy van den </a:t>
            </a:r>
            <a:r>
              <a:rPr lang="en-GB" sz="1500" dirty="0" err="1"/>
              <a:t>Nouland</a:t>
            </a:r>
            <a:r>
              <a:rPr lang="en-GB" sz="1500" dirty="0"/>
              <a:t>. 2007. "Belgium: linguistic veto players and pension reform." Pp. 297-346 in </a:t>
            </a:r>
            <a:r>
              <a:rPr lang="en-GB" sz="1500" i="1" dirty="0"/>
              <a:t>The Handbook of West European Pension Politics</a:t>
            </a:r>
            <a:r>
              <a:rPr lang="en-GB" sz="1500" dirty="0"/>
              <a:t>, edited by Ellen M. </a:t>
            </a:r>
            <a:r>
              <a:rPr lang="en-GB" sz="1500" dirty="0" err="1"/>
              <a:t>Immergut</a:t>
            </a:r>
            <a:r>
              <a:rPr lang="en-GB" sz="1500" dirty="0"/>
              <a:t>, Karen M. Anderson, and Isabelle Schulze. Oxford: Oxford University Press.</a:t>
            </a:r>
            <a:endParaRPr lang="en-US" sz="15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 err="1" smtClean="0"/>
              <a:t>Chomik</a:t>
            </a:r>
            <a:r>
              <a:rPr lang="en-US" sz="1500" dirty="0"/>
              <a:t>, </a:t>
            </a:r>
            <a:r>
              <a:rPr lang="en-US" sz="1500" dirty="0" err="1"/>
              <a:t>Rafal</a:t>
            </a:r>
            <a:r>
              <a:rPr lang="en-US" sz="1500" dirty="0"/>
              <a:t>, and Edward Whitehouse. 2010. "Trends in Pension Eligibility Ages and Life Expectancy 1950-2050." Pp. 25 in </a:t>
            </a:r>
            <a:r>
              <a:rPr lang="en-US" sz="1500" i="1" dirty="0"/>
              <a:t>OECD Social, Employment and Migration Working Papers</a:t>
            </a:r>
            <a:r>
              <a:rPr lang="en-US" sz="1500" dirty="0"/>
              <a:t>. Paris: OECD</a:t>
            </a:r>
            <a:r>
              <a:rPr lang="en-US" sz="15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 smtClean="0"/>
              <a:t>European </a:t>
            </a:r>
            <a:r>
              <a:rPr lang="en-US" sz="1500" dirty="0"/>
              <a:t>Commission. 2010. </a:t>
            </a:r>
            <a:r>
              <a:rPr lang="en-US" sz="1500" i="1" dirty="0"/>
              <a:t>Joint Report on Pensions. Progress and key challenges in the delivery of adequate and sustainable pensions in Europe</a:t>
            </a:r>
            <a:r>
              <a:rPr lang="en-US" sz="1500" dirty="0"/>
              <a:t>. Brussels: European Commission</a:t>
            </a:r>
            <a:r>
              <a:rPr lang="en-US" sz="15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1500" dirty="0" smtClean="0"/>
              <a:t>Goedemé</a:t>
            </a:r>
            <a:r>
              <a:rPr lang="en-GB" sz="1500" dirty="0"/>
              <a:t>, Tim, Greet De </a:t>
            </a:r>
            <a:r>
              <a:rPr lang="en-GB" sz="1500" dirty="0" err="1"/>
              <a:t>Vil</a:t>
            </a:r>
            <a:r>
              <a:rPr lang="en-GB" sz="1500" dirty="0"/>
              <a:t>, </a:t>
            </a:r>
            <a:r>
              <a:rPr lang="en-GB" sz="1500" dirty="0" err="1"/>
              <a:t>Natascha</a:t>
            </a:r>
            <a:r>
              <a:rPr lang="en-GB" sz="1500" dirty="0"/>
              <a:t> Van </a:t>
            </a:r>
            <a:r>
              <a:rPr lang="en-GB" sz="1500" dirty="0" err="1"/>
              <a:t>Mechelen</a:t>
            </a:r>
            <a:r>
              <a:rPr lang="en-GB" sz="1500" dirty="0"/>
              <a:t>, Nicole </a:t>
            </a:r>
            <a:r>
              <a:rPr lang="en-GB" sz="1500" dirty="0" err="1"/>
              <a:t>Fasquelle</a:t>
            </a:r>
            <a:r>
              <a:rPr lang="en-GB" sz="1500" dirty="0"/>
              <a:t>, and </a:t>
            </a:r>
            <a:r>
              <a:rPr lang="en-GB" sz="1500" dirty="0" err="1"/>
              <a:t>Kristel</a:t>
            </a:r>
            <a:r>
              <a:rPr lang="en-GB" sz="1500" dirty="0"/>
              <a:t> </a:t>
            </a:r>
            <a:r>
              <a:rPr lang="en-GB" sz="1500" dirty="0" err="1"/>
              <a:t>Bogaerts</a:t>
            </a:r>
            <a:r>
              <a:rPr lang="en-GB" sz="1500" dirty="0"/>
              <a:t>. 2012. "</a:t>
            </a:r>
            <a:r>
              <a:rPr lang="en-GB" sz="1500" dirty="0" err="1"/>
              <a:t>Hoogte</a:t>
            </a:r>
            <a:r>
              <a:rPr lang="en-GB" sz="1500" dirty="0"/>
              <a:t> </a:t>
            </a:r>
            <a:r>
              <a:rPr lang="en-GB" sz="1500" dirty="0" err="1"/>
              <a:t>en</a:t>
            </a:r>
            <a:r>
              <a:rPr lang="en-GB" sz="1500" dirty="0"/>
              <a:t> </a:t>
            </a:r>
            <a:r>
              <a:rPr lang="en-GB" sz="1500" dirty="0" err="1"/>
              <a:t>adequaatheid</a:t>
            </a:r>
            <a:r>
              <a:rPr lang="en-GB" sz="1500" dirty="0"/>
              <a:t> van de </a:t>
            </a:r>
            <a:r>
              <a:rPr lang="en-GB" sz="1500" dirty="0" err="1"/>
              <a:t>Belgische</a:t>
            </a:r>
            <a:r>
              <a:rPr lang="en-GB" sz="1500" dirty="0"/>
              <a:t> </a:t>
            </a:r>
            <a:r>
              <a:rPr lang="en-GB" sz="1500" dirty="0" err="1"/>
              <a:t>sociale</a:t>
            </a:r>
            <a:r>
              <a:rPr lang="en-GB" sz="1500" dirty="0"/>
              <a:t> minima in de </a:t>
            </a:r>
            <a:r>
              <a:rPr lang="en-GB" sz="1500" dirty="0" err="1"/>
              <a:t>periode</a:t>
            </a:r>
            <a:r>
              <a:rPr lang="en-GB" sz="1500" dirty="0"/>
              <a:t> 2000-2011." Pp. 215-38 in </a:t>
            </a:r>
            <a:r>
              <a:rPr lang="en-GB" sz="1500" i="1" dirty="0" err="1"/>
              <a:t>Armoede</a:t>
            </a:r>
            <a:r>
              <a:rPr lang="en-GB" sz="1500" i="1" dirty="0"/>
              <a:t> in </a:t>
            </a:r>
            <a:r>
              <a:rPr lang="en-GB" sz="1500" i="1" dirty="0" err="1"/>
              <a:t>België</a:t>
            </a:r>
            <a:r>
              <a:rPr lang="en-GB" sz="1500" i="1" dirty="0"/>
              <a:t>. </a:t>
            </a:r>
            <a:r>
              <a:rPr lang="en-GB" sz="1500" i="1" dirty="0" err="1"/>
              <a:t>jaarboek</a:t>
            </a:r>
            <a:r>
              <a:rPr lang="en-GB" sz="1500" i="1" dirty="0"/>
              <a:t> 2012</a:t>
            </a:r>
            <a:r>
              <a:rPr lang="en-GB" sz="1500" dirty="0"/>
              <a:t>, edited by Jan </a:t>
            </a:r>
            <a:r>
              <a:rPr lang="en-GB" sz="1500" dirty="0" err="1"/>
              <a:t>Vranken</a:t>
            </a:r>
            <a:r>
              <a:rPr lang="en-GB" sz="1500" dirty="0"/>
              <a:t>, Willy </a:t>
            </a:r>
            <a:r>
              <a:rPr lang="en-GB" sz="1500" dirty="0" err="1"/>
              <a:t>Lahaye</a:t>
            </a:r>
            <a:r>
              <a:rPr lang="en-GB" sz="1500" dirty="0"/>
              <a:t>, </a:t>
            </a:r>
            <a:r>
              <a:rPr lang="en-GB" sz="1500" dirty="0" err="1"/>
              <a:t>Anneline</a:t>
            </a:r>
            <a:r>
              <a:rPr lang="en-GB" sz="1500" dirty="0"/>
              <a:t> </a:t>
            </a:r>
            <a:r>
              <a:rPr lang="en-GB" sz="1500" dirty="0" err="1"/>
              <a:t>Geerts</a:t>
            </a:r>
            <a:r>
              <a:rPr lang="en-GB" sz="1500" dirty="0"/>
              <a:t>, and Catherine </a:t>
            </a:r>
            <a:r>
              <a:rPr lang="en-GB" sz="1500" dirty="0" err="1"/>
              <a:t>Coppée</a:t>
            </a:r>
            <a:r>
              <a:rPr lang="en-GB" sz="1500" dirty="0"/>
              <a:t>. Leuven: </a:t>
            </a:r>
            <a:r>
              <a:rPr lang="en-GB" sz="1500" dirty="0" err="1"/>
              <a:t>Acco</a:t>
            </a:r>
            <a:r>
              <a:rPr lang="en-GB" sz="1500" dirty="0" smtClean="0"/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 smtClean="0"/>
              <a:t>Goedemé</a:t>
            </a:r>
            <a:r>
              <a:rPr lang="en-US" sz="1500" dirty="0"/>
              <a:t>, Tim. 2013. "Minimum Income Protection for Europe's Elderly: What and How Much has been Guaranteed during the 2000s?" Pp. 108-36 in </a:t>
            </a:r>
            <a:r>
              <a:rPr lang="en-US" sz="1500" i="1" dirty="0"/>
              <a:t>Minimum Income Protection in Flux</a:t>
            </a:r>
            <a:r>
              <a:rPr lang="en-US" sz="1500" dirty="0"/>
              <a:t>, edited by </a:t>
            </a:r>
            <a:r>
              <a:rPr lang="en-US" sz="1500" dirty="0" err="1"/>
              <a:t>Ive</a:t>
            </a:r>
            <a:r>
              <a:rPr lang="en-US" sz="1500" dirty="0"/>
              <a:t> Marx and Kenneth Nelson. Hampshire: Palgrave Macmillan</a:t>
            </a:r>
            <a:r>
              <a:rPr lang="en-US" sz="15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13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47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Natali, David. 2004. "The </a:t>
            </a:r>
            <a:r>
              <a:rPr lang="en-US" dirty="0" err="1"/>
              <a:t>Hybridisation</a:t>
            </a:r>
            <a:r>
              <a:rPr lang="en-US" dirty="0"/>
              <a:t> of Pension Systems Within the Enlarged EU: Recent Reforms in Old and New Members." </a:t>
            </a:r>
            <a:r>
              <a:rPr lang="en-US" i="1" dirty="0" err="1"/>
              <a:t>Belgisch</a:t>
            </a:r>
            <a:r>
              <a:rPr lang="en-US" i="1" dirty="0"/>
              <a:t> </a:t>
            </a:r>
            <a:r>
              <a:rPr lang="en-US" i="1" dirty="0" err="1"/>
              <a:t>Tijdschrift</a:t>
            </a:r>
            <a:r>
              <a:rPr lang="en-US" i="1" dirty="0"/>
              <a:t> </a:t>
            </a:r>
            <a:r>
              <a:rPr lang="en-US" i="1" dirty="0" err="1"/>
              <a:t>voor</a:t>
            </a:r>
            <a:r>
              <a:rPr lang="en-US" i="1" dirty="0"/>
              <a:t> </a:t>
            </a:r>
            <a:r>
              <a:rPr lang="en-US" i="1" dirty="0" err="1"/>
              <a:t>Sociale</a:t>
            </a:r>
            <a:r>
              <a:rPr lang="en-US" i="1" dirty="0"/>
              <a:t> </a:t>
            </a:r>
            <a:r>
              <a:rPr lang="en-US" i="1" dirty="0" err="1"/>
              <a:t>Zekerheid</a:t>
            </a:r>
            <a:r>
              <a:rPr lang="en-US" i="1" dirty="0"/>
              <a:t> (Belgian Review of Social Security)</a:t>
            </a:r>
            <a:r>
              <a:rPr lang="en-US" dirty="0"/>
              <a:t> 46(2):349-74.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dirty="0" err="1"/>
              <a:t>Immergut</a:t>
            </a:r>
            <a:r>
              <a:rPr lang="en-GB" dirty="0"/>
              <a:t>, Ellen M., and Karen M. Anderson. 2007. "Editors' Introduction: The Dynamics of Pension Politics." Pp. 1-45 in The Handbook of West European Pension Politics, edited by Ellen M. </a:t>
            </a:r>
            <a:r>
              <a:rPr lang="en-GB" dirty="0" err="1"/>
              <a:t>Immergut</a:t>
            </a:r>
            <a:r>
              <a:rPr lang="en-GB" dirty="0"/>
              <a:t>, Karen M. Anderson, and Isabelle Schulze. Oxford: Oxford University Press.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 err="1"/>
              <a:t>Overbye</a:t>
            </a:r>
            <a:r>
              <a:rPr lang="en-US" dirty="0"/>
              <a:t>, </a:t>
            </a:r>
            <a:r>
              <a:rPr lang="en-US" dirty="0" err="1"/>
              <a:t>Einar</a:t>
            </a:r>
            <a:r>
              <a:rPr lang="en-US" dirty="0"/>
              <a:t>. 1997. "Mainstream Pattern, Deviant Cases: the New Zealand and Danish Pension Systems in an International Context." </a:t>
            </a:r>
            <a:r>
              <a:rPr lang="en-US" i="1" dirty="0"/>
              <a:t>Journal of European Social Policy</a:t>
            </a:r>
            <a:r>
              <a:rPr lang="en-US" dirty="0"/>
              <a:t> 7(2):101-17.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l-NL" dirty="0"/>
              <a:t>Peeters, Hans, </a:t>
            </a:r>
            <a:r>
              <a:rPr lang="nl-NL" dirty="0" err="1"/>
              <a:t>and</a:t>
            </a:r>
            <a:r>
              <a:rPr lang="nl-NL" dirty="0"/>
              <a:t> Hendrik </a:t>
            </a:r>
            <a:r>
              <a:rPr lang="nl-NL" dirty="0" err="1"/>
              <a:t>Larmuseau</a:t>
            </a:r>
            <a:r>
              <a:rPr lang="nl-NL" dirty="0"/>
              <a:t>. 2005. "De solidariteit van de gelijkgestelde periodes." </a:t>
            </a:r>
            <a:r>
              <a:rPr lang="nl-NL" i="1" dirty="0"/>
              <a:t>Belgisch Tijdschrift voor Sociale Zekerheid</a:t>
            </a:r>
            <a:r>
              <a:rPr lang="nl-NL" dirty="0"/>
              <a:t> 2005(1):97-125.</a:t>
            </a:r>
            <a:endParaRPr lang="nl-BE" dirty="0"/>
          </a:p>
          <a:p>
            <a:pPr marL="0" indent="0">
              <a:spcAft>
                <a:spcPts val="600"/>
              </a:spcAft>
              <a:buNone/>
            </a:pPr>
            <a:r>
              <a:rPr lang="en-GB" dirty="0"/>
              <a:t>Schulze, Isabelle, and Michael Moran. 2007. "United Kingdom: Pension Politics in an Adversarial System." Pp. 49-96 in </a:t>
            </a:r>
            <a:r>
              <a:rPr lang="en-GB" i="1" dirty="0"/>
              <a:t>The Handbook of West European Pension Politics</a:t>
            </a:r>
            <a:r>
              <a:rPr lang="en-GB" dirty="0"/>
              <a:t>, edited by Ellen M. </a:t>
            </a:r>
            <a:r>
              <a:rPr lang="en-GB" dirty="0" err="1"/>
              <a:t>Immergut</a:t>
            </a:r>
            <a:r>
              <a:rPr lang="en-GB" dirty="0"/>
              <a:t>, Karen M. Anderson, and Isabelle Schulze. Oxford: Oxford University Press.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dirty="0"/>
              <a:t>Schulze, Isabelle, and Michael Moran. 2007. "Ireland: Pensioning the 'Celtic Tiger'." Pp. 758-803 in </a:t>
            </a:r>
            <a:r>
              <a:rPr lang="en-GB" i="1" dirty="0"/>
              <a:t>The Handbook of West European Pension Politics</a:t>
            </a:r>
            <a:r>
              <a:rPr lang="en-GB" dirty="0"/>
              <a:t>, edited by Ellen M. </a:t>
            </a:r>
            <a:r>
              <a:rPr lang="en-GB" dirty="0" err="1"/>
              <a:t>Immergut</a:t>
            </a:r>
            <a:r>
              <a:rPr lang="en-GB" dirty="0"/>
              <a:t>, Karen M. Anderson, and Isabelle Schulze. Oxford: Oxford </a:t>
            </a:r>
            <a:r>
              <a:rPr lang="en-GB"/>
              <a:t>University </a:t>
            </a:r>
            <a:r>
              <a:rPr lang="en-GB" smtClean="0"/>
              <a:t>Press.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mtClean="0"/>
              <a:t>Social </a:t>
            </a:r>
            <a:r>
              <a:rPr lang="en-US"/>
              <a:t>Protection Committee  (SPC). </a:t>
            </a:r>
            <a:r>
              <a:rPr lang="en-US" dirty="0"/>
              <a:t>2015. "The 2015 Pension Adequacy Report: current and future income adequacy in old age in the EU. Volume 1." Pp. 396. Luxembourg: Publication Office of the European Union.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Whitehouse</a:t>
            </a:r>
            <a:r>
              <a:rPr lang="en-US" dirty="0"/>
              <a:t>, Edward, Anna </a:t>
            </a:r>
            <a:r>
              <a:rPr lang="en-US" dirty="0" err="1"/>
              <a:t>D'Addio</a:t>
            </a:r>
            <a:r>
              <a:rPr lang="en-US" dirty="0"/>
              <a:t>, </a:t>
            </a:r>
            <a:r>
              <a:rPr lang="en-US" dirty="0" err="1"/>
              <a:t>Rafal</a:t>
            </a:r>
            <a:r>
              <a:rPr lang="en-US" dirty="0"/>
              <a:t> </a:t>
            </a:r>
            <a:r>
              <a:rPr lang="en-US" dirty="0" err="1"/>
              <a:t>Chomik</a:t>
            </a:r>
            <a:r>
              <a:rPr lang="en-US" dirty="0"/>
              <a:t>, and Andrew Reilly. 2009. "Two </a:t>
            </a:r>
            <a:r>
              <a:rPr lang="en-US" dirty="0" smtClean="0"/>
              <a:t>Decades </a:t>
            </a:r>
            <a:r>
              <a:rPr lang="en-US" dirty="0"/>
              <a:t>of Pension Reform: What has been Achieved and What Remains to be Done?" </a:t>
            </a:r>
            <a:r>
              <a:rPr lang="en-US" i="1" dirty="0"/>
              <a:t>The Geneva Papers</a:t>
            </a:r>
            <a:r>
              <a:rPr lang="en-US" dirty="0"/>
              <a:t> 34(4):515-35.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74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25029</TotalTime>
  <Words>4335</Words>
  <Application>Microsoft Office PowerPoint</Application>
  <PresentationFormat>On-screen Show (4:3)</PresentationFormat>
  <Paragraphs>613</Paragraphs>
  <Slides>76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0" baseType="lpstr">
      <vt:lpstr>Arial</vt:lpstr>
      <vt:lpstr>Calibri</vt:lpstr>
      <vt:lpstr>Times New Roman</vt:lpstr>
      <vt:lpstr>Office Theme</vt:lpstr>
      <vt:lpstr>Social Policy in the EU and the Role of the EU</vt:lpstr>
      <vt:lpstr>Pension policy</vt:lpstr>
      <vt:lpstr>Pension policy: some basics</vt:lpstr>
      <vt:lpstr>Pension policy: some basics</vt:lpstr>
      <vt:lpstr>Pension policy: some basics</vt:lpstr>
      <vt:lpstr>Pension policy: some basics</vt:lpstr>
      <vt:lpstr>Pension policy: some basics</vt:lpstr>
      <vt:lpstr>Pension policy: some basics</vt:lpstr>
      <vt:lpstr>Pension policy: some basics</vt:lpstr>
      <vt:lpstr>Pension policy: some basics</vt:lpstr>
      <vt:lpstr>Pension policy: some basics</vt:lpstr>
      <vt:lpstr>Why government intervention?</vt:lpstr>
      <vt:lpstr>Why government intervention?</vt:lpstr>
      <vt:lpstr>Why government intervention?</vt:lpstr>
      <vt:lpstr>Why government intervention?</vt:lpstr>
      <vt:lpstr>Why government intervention?</vt:lpstr>
      <vt:lpstr>Pension policy</vt:lpstr>
      <vt:lpstr>PowerPoint Presentation</vt:lpstr>
      <vt:lpstr>Diversity in pension system design</vt:lpstr>
      <vt:lpstr>3. Pensions in the EU</vt:lpstr>
      <vt:lpstr>Diversity in pension system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PowerPoint Presentation</vt:lpstr>
      <vt:lpstr>Diversity in pension system design</vt:lpstr>
      <vt:lpstr>Diversity in pension system design</vt:lpstr>
      <vt:lpstr>Diversity in pension system design</vt:lpstr>
      <vt:lpstr>Diversity in pension system design</vt:lpstr>
      <vt:lpstr>Diversity in pension system design</vt:lpstr>
      <vt:lpstr>Pension policy</vt:lpstr>
      <vt:lpstr>Ageing and reforming pensions</vt:lpstr>
      <vt:lpstr>Diversity in pension system design</vt:lpstr>
      <vt:lpstr>Ageing and pension reforms</vt:lpstr>
      <vt:lpstr>Ageing and pension reforms</vt:lpstr>
      <vt:lpstr>Ageing and pension reforms</vt:lpstr>
      <vt:lpstr>Ageing and pension reform</vt:lpstr>
      <vt:lpstr>Ageing and pension reform</vt:lpstr>
      <vt:lpstr>Ageing and pension reform</vt:lpstr>
      <vt:lpstr>Ageing and pension reform</vt:lpstr>
      <vt:lpstr>Ageing and pension reform</vt:lpstr>
      <vt:lpstr>Ageing and pension reform</vt:lpstr>
      <vt:lpstr>Ageing and reforming pensions</vt:lpstr>
      <vt:lpstr>Ageing and pension reform</vt:lpstr>
      <vt:lpstr>Ageing and pension reforms</vt:lpstr>
      <vt:lpstr>Ageing and pension reforms</vt:lpstr>
      <vt:lpstr>PowerPoint Presentation</vt:lpstr>
      <vt:lpstr>Ageing and pension reforms</vt:lpstr>
      <vt:lpstr>Ageing and pension reforms</vt:lpstr>
      <vt:lpstr>Pension policy</vt:lpstr>
      <vt:lpstr>Role of EU</vt:lpstr>
      <vt:lpstr>Role of EU</vt:lpstr>
      <vt:lpstr>Role of EU</vt:lpstr>
      <vt:lpstr>Role of EU</vt:lpstr>
      <vt:lpstr>Role of EU</vt:lpstr>
      <vt:lpstr>Role of EU</vt:lpstr>
      <vt:lpstr>Role of EU</vt:lpstr>
      <vt:lpstr>Discussion</vt:lpstr>
      <vt:lpstr>Discussion</vt:lpstr>
      <vt:lpstr>Some points to remember</vt:lpstr>
      <vt:lpstr>References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Goedemé Tim</dc:creator>
  <cp:lastModifiedBy>Goedemé Tim</cp:lastModifiedBy>
  <cp:revision>438</cp:revision>
  <dcterms:created xsi:type="dcterms:W3CDTF">2015-09-25T18:41:52Z</dcterms:created>
  <dcterms:modified xsi:type="dcterms:W3CDTF">2016-05-12T08:35:54Z</dcterms:modified>
</cp:coreProperties>
</file>