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theme/themeOverride6.xml" ContentType="application/vnd.openxmlformats-officedocument.themeOverride+xml"/>
  <Override PartName="/ppt/drawings/drawing4.xml" ContentType="application/vnd.openxmlformats-officedocument.drawingml.chartshapes+xml"/>
  <Override PartName="/ppt/charts/chart8.xml" ContentType="application/vnd.openxmlformats-officedocument.drawingml.chart+xml"/>
  <Override PartName="/ppt/theme/themeOverride7.xml" ContentType="application/vnd.openxmlformats-officedocument.themeOverride+xml"/>
  <Override PartName="/ppt/drawings/drawing5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9.xml" ContentType="application/vnd.openxmlformats-officedocument.drawingml.chart+xml"/>
  <Override PartName="/ppt/theme/themeOverride8.xml" ContentType="application/vnd.openxmlformats-officedocument.themeOverride+xml"/>
  <Override PartName="/ppt/charts/chart10.xml" ContentType="application/vnd.openxmlformats-officedocument.drawingml.chart+xml"/>
  <Override PartName="/ppt/theme/themeOverride9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notesSlides/notesSlide6.xml" ContentType="application/vnd.openxmlformats-officedocument.presentationml.notesSlide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notesSlides/notesSlide7.xml" ContentType="application/vnd.openxmlformats-officedocument.presentationml.notesSlide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57"/>
  </p:notesMasterIdLst>
  <p:handoutMasterIdLst>
    <p:handoutMasterId r:id="rId58"/>
  </p:handoutMasterIdLst>
  <p:sldIdLst>
    <p:sldId id="256" r:id="rId2"/>
    <p:sldId id="257" r:id="rId3"/>
    <p:sldId id="321" r:id="rId4"/>
    <p:sldId id="261" r:id="rId5"/>
    <p:sldId id="283" r:id="rId6"/>
    <p:sldId id="272" r:id="rId7"/>
    <p:sldId id="265" r:id="rId8"/>
    <p:sldId id="268" r:id="rId9"/>
    <p:sldId id="270" r:id="rId10"/>
    <p:sldId id="271" r:id="rId11"/>
    <p:sldId id="318" r:id="rId12"/>
    <p:sldId id="319" r:id="rId13"/>
    <p:sldId id="274" r:id="rId14"/>
    <p:sldId id="275" r:id="rId15"/>
    <p:sldId id="276" r:id="rId16"/>
    <p:sldId id="277" r:id="rId17"/>
    <p:sldId id="278" r:id="rId18"/>
    <p:sldId id="284" r:id="rId19"/>
    <p:sldId id="295" r:id="rId20"/>
    <p:sldId id="285" r:id="rId21"/>
    <p:sldId id="287" r:id="rId22"/>
    <p:sldId id="288" r:id="rId23"/>
    <p:sldId id="289" r:id="rId24"/>
    <p:sldId id="290" r:id="rId25"/>
    <p:sldId id="291" r:id="rId26"/>
    <p:sldId id="292" r:id="rId27"/>
    <p:sldId id="293" r:id="rId28"/>
    <p:sldId id="294" r:id="rId29"/>
    <p:sldId id="296" r:id="rId30"/>
    <p:sldId id="297" r:id="rId31"/>
    <p:sldId id="298" r:id="rId32"/>
    <p:sldId id="299" r:id="rId33"/>
    <p:sldId id="301" r:id="rId34"/>
    <p:sldId id="302" r:id="rId35"/>
    <p:sldId id="305" r:id="rId36"/>
    <p:sldId id="306" r:id="rId37"/>
    <p:sldId id="307" r:id="rId38"/>
    <p:sldId id="308" r:id="rId39"/>
    <p:sldId id="320" r:id="rId40"/>
    <p:sldId id="304" r:id="rId41"/>
    <p:sldId id="309" r:id="rId42"/>
    <p:sldId id="279" r:id="rId43"/>
    <p:sldId id="280" r:id="rId44"/>
    <p:sldId id="281" r:id="rId45"/>
    <p:sldId id="282" r:id="rId46"/>
    <p:sldId id="313" r:id="rId47"/>
    <p:sldId id="314" r:id="rId48"/>
    <p:sldId id="315" r:id="rId49"/>
    <p:sldId id="316" r:id="rId50"/>
    <p:sldId id="317" r:id="rId51"/>
    <p:sldId id="310" r:id="rId52"/>
    <p:sldId id="311" r:id="rId53"/>
    <p:sldId id="312" r:id="rId54"/>
    <p:sldId id="273" r:id="rId55"/>
    <p:sldId id="267" r:id="rId56"/>
  </p:sldIdLst>
  <p:sldSz cx="9144000" cy="6858000" type="screen4x3"/>
  <p:notesSz cx="7099300" cy="10234613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EC86172-7ADB-4DF6-A830-FDB04C66848A}">
          <p14:sldIdLst>
            <p14:sldId id="256"/>
            <p14:sldId id="257"/>
            <p14:sldId id="321"/>
            <p14:sldId id="261"/>
            <p14:sldId id="283"/>
            <p14:sldId id="272"/>
            <p14:sldId id="265"/>
            <p14:sldId id="268"/>
            <p14:sldId id="270"/>
            <p14:sldId id="271"/>
            <p14:sldId id="318"/>
            <p14:sldId id="319"/>
            <p14:sldId id="274"/>
            <p14:sldId id="275"/>
            <p14:sldId id="276"/>
            <p14:sldId id="277"/>
            <p14:sldId id="278"/>
            <p14:sldId id="284"/>
            <p14:sldId id="295"/>
            <p14:sldId id="285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6"/>
            <p14:sldId id="297"/>
            <p14:sldId id="298"/>
            <p14:sldId id="299"/>
            <p14:sldId id="301"/>
            <p14:sldId id="302"/>
            <p14:sldId id="305"/>
            <p14:sldId id="306"/>
            <p14:sldId id="307"/>
            <p14:sldId id="308"/>
            <p14:sldId id="320"/>
            <p14:sldId id="304"/>
            <p14:sldId id="309"/>
            <p14:sldId id="279"/>
            <p14:sldId id="280"/>
            <p14:sldId id="281"/>
            <p14:sldId id="282"/>
            <p14:sldId id="313"/>
            <p14:sldId id="314"/>
            <p14:sldId id="315"/>
            <p14:sldId id="316"/>
            <p14:sldId id="317"/>
            <p14:sldId id="310"/>
            <p14:sldId id="311"/>
            <p14:sldId id="312"/>
            <p14:sldId id="273"/>
            <p14:sldId id="267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Goedeme" initials="TG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3B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4" autoAdjust="0"/>
    <p:restoredTop sz="78298" autoAdjust="0"/>
  </p:normalViewPr>
  <p:slideViewPr>
    <p:cSldViewPr>
      <p:cViewPr varScale="1">
        <p:scale>
          <a:sx n="68" d="100"/>
          <a:sy n="68" d="100"/>
        </p:scale>
        <p:origin x="-155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0" d="100"/>
          <a:sy n="60" d="100"/>
        </p:scale>
        <p:origin x="-2874" y="-102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image" Target="../media/image1.jpg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Users\Lorena%20Zardo%20Trindad\Dropbox\_CSB\A3_Mountains%20on%20the%20Move\2016_Mountains%20update%202013\Results\_Icebergs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C:\Users\Lorena%20Zardo%20Trindad\Dropbox\_CSB\A3_Mountains%20on%20the%20Move\2016_Mountains%20update%202013\Results\_Icebergs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file:///C:\Users\Lorena%20Zardo%20Trindad\Dropbox\_CSB\A3_Mountains%20on%20the%20Move\2016_Mountains%20update%202013\Results\_Groupdecomposition_update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Lorena%20Zardo%20Trindad\Dropbox\_CSB\A3_Mountains%20on%20the%20Move\2016_Mountains%20update%202013\Results\_Groupdecomposition_update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Goedeme\Dropbox\Publicaties\2016\Mountains%20on%20the%20Move\ImPRovE%20book%20chapter\Results\_AROP%20&amp;%20relative%20changes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oleObject" Target="file:///C:\Users\Lorena%20Zardo%20Trindad\Dropbox\_CSB\A3_Mountains%20on%20the%20Move\2016_Mountains%20update%202013\Results\_Icebergs.xlsx" TargetMode="External"/><Relationship Id="rId1" Type="http://schemas.openxmlformats.org/officeDocument/2006/relationships/themeOverride" Target="../theme/themeOverrid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oleObject" Target="file:///C:\Users\Lorena%20Zardo%20Trindad\Dropbox\_CSB\A3_Mountains%20on%20the%20Move\Mountains%20on%20the%20Move\Results\Results_update_2016\_Icebergs.xlsx" TargetMode="External"/><Relationship Id="rId1" Type="http://schemas.openxmlformats.org/officeDocument/2006/relationships/themeOverride" Target="../theme/themeOverride7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TGoedeme\Dropbox\Publicaties\2012\2012.Vandenbrouckeetal\Effort_tg.xlsx" TargetMode="External"/><Relationship Id="rId1" Type="http://schemas.openxmlformats.org/officeDocument/2006/relationships/themeOverride" Target="../theme/themeOverride8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TGoedeme\Dropbox\Publicaties\2012\2012.Vandenbrouckeetal\Effort_tg.xlsx" TargetMode="External"/><Relationship Id="rId1" Type="http://schemas.openxmlformats.org/officeDocument/2006/relationships/themeOverride" Target="../theme/themeOverride9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collado\Dropbox\UA\Glass%20ceiling%20of%20minimum%20income\ImPRove%20Final%20Conference%20(02_2016)\Final%20calculations%20(1211)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collado\Dropbox\UA\Glass%20ceiling%20of%20minimum%20income\ImPRove%20Final%20Conference%20(02_2016)\Final%20calculations%20(1211)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collado\Dropbox\UA\Glass%20ceiling%20of%20minimum%20income\ImPRove%20Final%20Conference%20(02_2016)\Final%20calculations%20(1211)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collado\Dropbox\UA\Glass%20ceiling%20of%20minimum%20income\ImPRove%20Final%20Conference%20(02_2016)\Final%20calculations%20(1211)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collado\Dropbox\UA\Glass%20ceiling%20of%20minimum%20income\ImPRove%20Final%20Conference%20(02_2016)\Final%20calculations%20(1211)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collado\Dropbox\UA\Glass%20ceiling%20of%20minimum%20income\ImPRove%20Final%20Conference%20(02_2016)\Final%20calculations%20(1211)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collado\Dropbox\UA\Glass%20ceiling%20of%20minimum%20income\ImPRove%20Final%20Conference%20(02_2016)\Final%20calculations%20(1211)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collado\Dropbox\UA\Glass%20ceiling%20of%20minimum%20income\ImPRove%20Final%20Conference%20(02_2016)\Final%20calculations%20(1211)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collado\Dropbox\UA\Glass%20ceiling%20of%20minimum%20income\ImPRove%20Final%20Conference%20(02_2016)\Final%20calculations%20(1211)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collado\Dropbox\UA\Glass%20ceiling%20of%20minimum%20income\ImPRove%20Final%20Conference%20(02_2016)\Final%20calculations%20(1211)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collado\Dropbox\UA\Glass%20ceiling%20of%20minimum%20income\ImPRove%20Final%20Conference%20(02_2016)\Final%20calculations%20(1211)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collado\Dropbox\UA\Glass%20ceiling%20of%20minimum%20income\ImPRove%20Final%20Conference%20(02_2016)\Final%20calculations%20(1211)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collado\Dropbox\UA\Glass%20ceiling%20of%20minimum%20income\ImPRove%20Final%20Conference%20(02_2016)\Final%20calculations%20(1211)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collado\Dropbox\UA\Glass%20ceiling%20of%20minimum%20income\ImPRove%20Final%20Conference%20(02_2016)\Final%20calculations%20(1211)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collado\Dropbox\UA\Glass%20ceiling%20of%20minimum%20income\ImPRove%20Final%20Conference%20(02_2016)\Final%20calculations%20(1211)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collado\Dropbox\UA\Glass%20ceiling%20of%20minimum%20income\ImPRove%20Final%20Conference%20(02_2016)\Final%20calculations%20(1211)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collado\Dropbox\UA\Glass%20ceiling%20of%20minimum%20income\ImPRove%20Final%20Conference%20(02_2016)\Final%20calculations%20(1211)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collado\Dropbox\UA\Glass%20ceiling%20of%20minimum%20income\ImPRove%20Final%20Conference%20(02_2016)\Final%20calculations%20(1211).xlsx" TargetMode="Externa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Goedeme\Dropbox\Publicaties\2012\2012.Vandenbrouckeetal\Effort_tg.xlsx" TargetMode="Externa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Goedeme\Dropbox\Publicaties\2016\Mountains%20on%20the%20Move\ImPRovE%20book%20chapter\Results\_Ventiles%20EU27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/>
            </a:pPr>
            <a:r>
              <a:rPr lang="en-GB" sz="1800"/>
              <a:t>Relative frequency</a:t>
            </a:r>
            <a:r>
              <a:rPr lang="en-GB" sz="1800" baseline="0"/>
              <a:t> of equivalent net disposable household income (PPS), EU-SILC 2009</a:t>
            </a:r>
            <a:endParaRPr lang="en-GB" sz="1800"/>
          </a:p>
        </c:rich>
      </c:tx>
      <c:layout/>
      <c:overlay val="0"/>
    </c:title>
    <c:autoTitleDeleted val="0"/>
    <c:plotArea>
      <c:layout/>
      <c:areaChart>
        <c:grouping val="standard"/>
        <c:varyColors val="0"/>
        <c:ser>
          <c:idx val="0"/>
          <c:order val="0"/>
          <c:tx>
            <c:v>EU27</c:v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  <a:ln w="19050">
              <a:solidFill>
                <a:schemeClr val="tx1"/>
              </a:solidFill>
            </a:ln>
          </c:spPr>
          <c:cat>
            <c:numRef>
              <c:f>'EU27 (1)'!$I$7:$I$42</c:f>
              <c:numCache>
                <c:formatCode>#.##0000"";\-#.##0000""</c:formatCode>
                <c:ptCount val="36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  <c:pt idx="11">
                  <c:v>110</c:v>
                </c:pt>
                <c:pt idx="12">
                  <c:v>120</c:v>
                </c:pt>
                <c:pt idx="13">
                  <c:v>130</c:v>
                </c:pt>
                <c:pt idx="14">
                  <c:v>140</c:v>
                </c:pt>
                <c:pt idx="15">
                  <c:v>150</c:v>
                </c:pt>
                <c:pt idx="16">
                  <c:v>160</c:v>
                </c:pt>
                <c:pt idx="17">
                  <c:v>170</c:v>
                </c:pt>
                <c:pt idx="18">
                  <c:v>180</c:v>
                </c:pt>
                <c:pt idx="19">
                  <c:v>190</c:v>
                </c:pt>
                <c:pt idx="20">
                  <c:v>200</c:v>
                </c:pt>
                <c:pt idx="21">
                  <c:v>210</c:v>
                </c:pt>
                <c:pt idx="22">
                  <c:v>220</c:v>
                </c:pt>
                <c:pt idx="23">
                  <c:v>230</c:v>
                </c:pt>
                <c:pt idx="24">
                  <c:v>240</c:v>
                </c:pt>
                <c:pt idx="25">
                  <c:v>250</c:v>
                </c:pt>
                <c:pt idx="26">
                  <c:v>260</c:v>
                </c:pt>
                <c:pt idx="27">
                  <c:v>270</c:v>
                </c:pt>
                <c:pt idx="28">
                  <c:v>280</c:v>
                </c:pt>
                <c:pt idx="29">
                  <c:v>290</c:v>
                </c:pt>
                <c:pt idx="30">
                  <c:v>300</c:v>
                </c:pt>
                <c:pt idx="31">
                  <c:v>310</c:v>
                </c:pt>
                <c:pt idx="32">
                  <c:v>320</c:v>
                </c:pt>
                <c:pt idx="33">
                  <c:v>330</c:v>
                </c:pt>
                <c:pt idx="34">
                  <c:v>340</c:v>
                </c:pt>
                <c:pt idx="35">
                  <c:v>350</c:v>
                </c:pt>
              </c:numCache>
            </c:numRef>
          </c:cat>
          <c:val>
            <c:numRef>
              <c:f>'EU27 (1)'!$J$7:$J$42</c:f>
              <c:numCache>
                <c:formatCode>General</c:formatCode>
                <c:ptCount val="36"/>
                <c:pt idx="0">
                  <c:v>0.54224608284748232</c:v>
                </c:pt>
                <c:pt idx="1">
                  <c:v>1.6073641159203258</c:v>
                </c:pt>
                <c:pt idx="2">
                  <c:v>3.1364479906748004</c:v>
                </c:pt>
                <c:pt idx="3">
                  <c:v>4.0517883322747332</c:v>
                </c:pt>
                <c:pt idx="4">
                  <c:v>5.0786386385579227</c:v>
                </c:pt>
                <c:pt idx="5">
                  <c:v>5.7919800940731596</c:v>
                </c:pt>
                <c:pt idx="6">
                  <c:v>6.4442543479397472</c:v>
                </c:pt>
                <c:pt idx="7">
                  <c:v>6.7096058408434747</c:v>
                </c:pt>
                <c:pt idx="8">
                  <c:v>6.7555124359319709</c:v>
                </c:pt>
                <c:pt idx="9">
                  <c:v>6.4056868472972344</c:v>
                </c:pt>
                <c:pt idx="10">
                  <c:v>6.3964069035525259</c:v>
                </c:pt>
                <c:pt idx="11">
                  <c:v>6.0504740723900339</c:v>
                </c:pt>
                <c:pt idx="12">
                  <c:v>5.6417582029808981</c:v>
                </c:pt>
                <c:pt idx="13">
                  <c:v>4.9630252797495729</c:v>
                </c:pt>
                <c:pt idx="14">
                  <c:v>4.5216029147929442</c:v>
                </c:pt>
                <c:pt idx="15">
                  <c:v>3.906842841367248</c:v>
                </c:pt>
                <c:pt idx="16">
                  <c:v>3.310726240033536</c:v>
                </c:pt>
                <c:pt idx="17">
                  <c:v>2.7523732146919491</c:v>
                </c:pt>
                <c:pt idx="18">
                  <c:v>2.2743318925782701</c:v>
                </c:pt>
                <c:pt idx="19">
                  <c:v>2.0362948612144134</c:v>
                </c:pt>
                <c:pt idx="20">
                  <c:v>1.6387679238774253</c:v>
                </c:pt>
                <c:pt idx="21">
                  <c:v>1.316292703031066</c:v>
                </c:pt>
                <c:pt idx="22">
                  <c:v>1.2082607661923883</c:v>
                </c:pt>
                <c:pt idx="23">
                  <c:v>1.004493288955165</c:v>
                </c:pt>
                <c:pt idx="24">
                  <c:v>0.81078988412748365</c:v>
                </c:pt>
                <c:pt idx="25">
                  <c:v>0.72597432163702347</c:v>
                </c:pt>
                <c:pt idx="26">
                  <c:v>0.57187689158531774</c:v>
                </c:pt>
                <c:pt idx="27">
                  <c:v>0.4595344484417796</c:v>
                </c:pt>
                <c:pt idx="28">
                  <c:v>0.42404333690526141</c:v>
                </c:pt>
                <c:pt idx="29">
                  <c:v>0.34794972584222661</c:v>
                </c:pt>
                <c:pt idx="30">
                  <c:v>0.31266974186258056</c:v>
                </c:pt>
                <c:pt idx="31">
                  <c:v>0.26086196883957563</c:v>
                </c:pt>
                <c:pt idx="32">
                  <c:v>0.2346048899275272</c:v>
                </c:pt>
                <c:pt idx="33">
                  <c:v>0.1882201473041441</c:v>
                </c:pt>
                <c:pt idx="34">
                  <c:v>0.18322752138118859</c:v>
                </c:pt>
                <c:pt idx="35">
                  <c:v>0.14154119241442525</c:v>
                </c:pt>
              </c:numCache>
            </c:numRef>
          </c:val>
        </c:ser>
        <c:ser>
          <c:idx val="1"/>
          <c:order val="1"/>
          <c:tx>
            <c:v>EU15</c:v>
          </c:tx>
          <c:spPr>
            <a:solidFill>
              <a:schemeClr val="bg1">
                <a:alpha val="43000"/>
              </a:schemeClr>
            </a:solidFill>
            <a:ln w="19050">
              <a:solidFill>
                <a:schemeClr val="tx1"/>
              </a:solidFill>
              <a:prstDash val="lgDash"/>
            </a:ln>
          </c:spPr>
          <c:cat>
            <c:numRef>
              <c:f>'EU27 (1)'!$I$7:$I$42</c:f>
              <c:numCache>
                <c:formatCode>#.##0000"";\-#.##0000""</c:formatCode>
                <c:ptCount val="36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  <c:pt idx="11">
                  <c:v>110</c:v>
                </c:pt>
                <c:pt idx="12">
                  <c:v>120</c:v>
                </c:pt>
                <c:pt idx="13">
                  <c:v>130</c:v>
                </c:pt>
                <c:pt idx="14">
                  <c:v>140</c:v>
                </c:pt>
                <c:pt idx="15">
                  <c:v>150</c:v>
                </c:pt>
                <c:pt idx="16">
                  <c:v>160</c:v>
                </c:pt>
                <c:pt idx="17">
                  <c:v>170</c:v>
                </c:pt>
                <c:pt idx="18">
                  <c:v>180</c:v>
                </c:pt>
                <c:pt idx="19">
                  <c:v>190</c:v>
                </c:pt>
                <c:pt idx="20">
                  <c:v>200</c:v>
                </c:pt>
                <c:pt idx="21">
                  <c:v>210</c:v>
                </c:pt>
                <c:pt idx="22">
                  <c:v>220</c:v>
                </c:pt>
                <c:pt idx="23">
                  <c:v>230</c:v>
                </c:pt>
                <c:pt idx="24">
                  <c:v>240</c:v>
                </c:pt>
                <c:pt idx="25">
                  <c:v>250</c:v>
                </c:pt>
                <c:pt idx="26">
                  <c:v>260</c:v>
                </c:pt>
                <c:pt idx="27">
                  <c:v>270</c:v>
                </c:pt>
                <c:pt idx="28">
                  <c:v>280</c:v>
                </c:pt>
                <c:pt idx="29">
                  <c:v>290</c:v>
                </c:pt>
                <c:pt idx="30">
                  <c:v>300</c:v>
                </c:pt>
                <c:pt idx="31">
                  <c:v>310</c:v>
                </c:pt>
                <c:pt idx="32">
                  <c:v>320</c:v>
                </c:pt>
                <c:pt idx="33">
                  <c:v>330</c:v>
                </c:pt>
                <c:pt idx="34">
                  <c:v>340</c:v>
                </c:pt>
                <c:pt idx="35">
                  <c:v>350</c:v>
                </c:pt>
              </c:numCache>
            </c:numRef>
          </c:cat>
          <c:val>
            <c:numRef>
              <c:f>'EU27 (1)'!$K$7:$K$42</c:f>
              <c:numCache>
                <c:formatCode>General</c:formatCode>
                <c:ptCount val="36"/>
                <c:pt idx="0">
                  <c:v>0.34150696257372992</c:v>
                </c:pt>
                <c:pt idx="1">
                  <c:v>0.34975249589507817</c:v>
                </c:pt>
                <c:pt idx="2">
                  <c:v>0.65586412363716251</c:v>
                </c:pt>
                <c:pt idx="3">
                  <c:v>1.1534964661609841</c:v>
                </c:pt>
                <c:pt idx="4">
                  <c:v>1.9543009919795951</c:v>
                </c:pt>
                <c:pt idx="5">
                  <c:v>3.0788979858642826</c:v>
                </c:pt>
                <c:pt idx="6">
                  <c:v>4.265311844308429</c:v>
                </c:pt>
                <c:pt idx="7">
                  <c:v>5.0978918286134363</c:v>
                </c:pt>
                <c:pt idx="8">
                  <c:v>5.5490368750639778</c:v>
                </c:pt>
                <c:pt idx="9">
                  <c:v>5.5899864147535583</c:v>
                </c:pt>
                <c:pt idx="10">
                  <c:v>5.8331153327365239</c:v>
                </c:pt>
                <c:pt idx="11">
                  <c:v>5.6522046704942088</c:v>
                </c:pt>
                <c:pt idx="12">
                  <c:v>5.3392679503024842</c:v>
                </c:pt>
                <c:pt idx="13">
                  <c:v>4.7530589256802642</c:v>
                </c:pt>
                <c:pt idx="14">
                  <c:v>4.3676771368541543</c:v>
                </c:pt>
                <c:pt idx="15">
                  <c:v>3.7869665535981651</c:v>
                </c:pt>
                <c:pt idx="16">
                  <c:v>3.2216549766343805</c:v>
                </c:pt>
                <c:pt idx="17">
                  <c:v>2.675830375183109</c:v>
                </c:pt>
                <c:pt idx="18">
                  <c:v>2.2129612806831651</c:v>
                </c:pt>
                <c:pt idx="19">
                  <c:v>1.9927060006367638</c:v>
                </c:pt>
                <c:pt idx="20">
                  <c:v>1.604297401590717</c:v>
                </c:pt>
                <c:pt idx="21">
                  <c:v>1.2877225518251074</c:v>
                </c:pt>
                <c:pt idx="22">
                  <c:v>1.1869737393635951</c:v>
                </c:pt>
                <c:pt idx="23">
                  <c:v>0.98385877093105678</c:v>
                </c:pt>
                <c:pt idx="24">
                  <c:v>0.79921851773659458</c:v>
                </c:pt>
                <c:pt idx="25">
                  <c:v>0.71226976978147594</c:v>
                </c:pt>
                <c:pt idx="26">
                  <c:v>0.56137161594440066</c:v>
                </c:pt>
                <c:pt idx="27">
                  <c:v>0.45173935712956192</c:v>
                </c:pt>
                <c:pt idx="28">
                  <c:v>0.41726256737407319</c:v>
                </c:pt>
                <c:pt idx="29">
                  <c:v>0.34227145828653355</c:v>
                </c:pt>
                <c:pt idx="30">
                  <c:v>0.30506755101837807</c:v>
                </c:pt>
                <c:pt idx="31">
                  <c:v>0.25447653952232185</c:v>
                </c:pt>
                <c:pt idx="32">
                  <c:v>0.23072085759311559</c:v>
                </c:pt>
                <c:pt idx="33">
                  <c:v>0.18584885368452458</c:v>
                </c:pt>
                <c:pt idx="34">
                  <c:v>0.17957727673690321</c:v>
                </c:pt>
                <c:pt idx="35">
                  <c:v>0.13961558154171891</c:v>
                </c:pt>
              </c:numCache>
            </c:numRef>
          </c:val>
        </c:ser>
        <c:ser>
          <c:idx val="2"/>
          <c:order val="2"/>
          <c:tx>
            <c:v>NMS12</c:v>
          </c:tx>
          <c:spPr>
            <a:solidFill>
              <a:schemeClr val="bg1">
                <a:lumMod val="50000"/>
                <a:alpha val="74000"/>
              </a:schemeClr>
            </a:solidFill>
            <a:ln w="15875">
              <a:solidFill>
                <a:schemeClr val="tx1"/>
              </a:solidFill>
              <a:prstDash val="dash"/>
            </a:ln>
          </c:spPr>
          <c:cat>
            <c:numRef>
              <c:f>'EU27 (1)'!$I$7:$I$42</c:f>
              <c:numCache>
                <c:formatCode>#.##0000"";\-#.##0000""</c:formatCode>
                <c:ptCount val="36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  <c:pt idx="11">
                  <c:v>110</c:v>
                </c:pt>
                <c:pt idx="12">
                  <c:v>120</c:v>
                </c:pt>
                <c:pt idx="13">
                  <c:v>130</c:v>
                </c:pt>
                <c:pt idx="14">
                  <c:v>140</c:v>
                </c:pt>
                <c:pt idx="15">
                  <c:v>150</c:v>
                </c:pt>
                <c:pt idx="16">
                  <c:v>160</c:v>
                </c:pt>
                <c:pt idx="17">
                  <c:v>170</c:v>
                </c:pt>
                <c:pt idx="18">
                  <c:v>180</c:v>
                </c:pt>
                <c:pt idx="19">
                  <c:v>190</c:v>
                </c:pt>
                <c:pt idx="20">
                  <c:v>200</c:v>
                </c:pt>
                <c:pt idx="21">
                  <c:v>210</c:v>
                </c:pt>
                <c:pt idx="22">
                  <c:v>220</c:v>
                </c:pt>
                <c:pt idx="23">
                  <c:v>230</c:v>
                </c:pt>
                <c:pt idx="24">
                  <c:v>240</c:v>
                </c:pt>
                <c:pt idx="25">
                  <c:v>250</c:v>
                </c:pt>
                <c:pt idx="26">
                  <c:v>260</c:v>
                </c:pt>
                <c:pt idx="27">
                  <c:v>270</c:v>
                </c:pt>
                <c:pt idx="28">
                  <c:v>280</c:v>
                </c:pt>
                <c:pt idx="29">
                  <c:v>290</c:v>
                </c:pt>
                <c:pt idx="30">
                  <c:v>300</c:v>
                </c:pt>
                <c:pt idx="31">
                  <c:v>310</c:v>
                </c:pt>
                <c:pt idx="32">
                  <c:v>320</c:v>
                </c:pt>
                <c:pt idx="33">
                  <c:v>330</c:v>
                </c:pt>
                <c:pt idx="34">
                  <c:v>340</c:v>
                </c:pt>
                <c:pt idx="35">
                  <c:v>350</c:v>
                </c:pt>
              </c:numCache>
            </c:numRef>
          </c:cat>
          <c:val>
            <c:numRef>
              <c:f>'EU27 (1)'!$L$7:$L$42</c:f>
              <c:numCache>
                <c:formatCode>General</c:formatCode>
                <c:ptCount val="36"/>
                <c:pt idx="0">
                  <c:v>0.2007391202737524</c:v>
                </c:pt>
                <c:pt idx="1">
                  <c:v>1.2576116200252476</c:v>
                </c:pt>
                <c:pt idx="2">
                  <c:v>2.4805838670376379</c:v>
                </c:pt>
                <c:pt idx="3">
                  <c:v>2.8982918661137496</c:v>
                </c:pt>
                <c:pt idx="4">
                  <c:v>3.1243376465783275</c:v>
                </c:pt>
                <c:pt idx="5">
                  <c:v>2.713082108208877</c:v>
                </c:pt>
                <c:pt idx="6">
                  <c:v>2.178942503631319</c:v>
                </c:pt>
                <c:pt idx="7">
                  <c:v>1.6117140122300373</c:v>
                </c:pt>
                <c:pt idx="8">
                  <c:v>1.2064755608679927</c:v>
                </c:pt>
                <c:pt idx="9">
                  <c:v>0.81570043254367652</c:v>
                </c:pt>
                <c:pt idx="10">
                  <c:v>0.56329157081600156</c:v>
                </c:pt>
                <c:pt idx="11">
                  <c:v>0.39826940189582433</c:v>
                </c:pt>
                <c:pt idx="12">
                  <c:v>0.30249025267841356</c:v>
                </c:pt>
                <c:pt idx="13">
                  <c:v>0.20996635406930791</c:v>
                </c:pt>
                <c:pt idx="14">
                  <c:v>0.15392577793879009</c:v>
                </c:pt>
                <c:pt idx="15">
                  <c:v>0.11987628776908311</c:v>
                </c:pt>
                <c:pt idx="16">
                  <c:v>8.9071263399155692E-2</c:v>
                </c:pt>
                <c:pt idx="17">
                  <c:v>7.6542839508840055E-2</c:v>
                </c:pt>
                <c:pt idx="18">
                  <c:v>6.1370611895104885E-2</c:v>
                </c:pt>
                <c:pt idx="19">
                  <c:v>4.3588860577649415E-2</c:v>
                </c:pt>
                <c:pt idx="20">
                  <c:v>3.4470522286708383E-2</c:v>
                </c:pt>
                <c:pt idx="21">
                  <c:v>2.8570151205958828E-2</c:v>
                </c:pt>
                <c:pt idx="22">
                  <c:v>2.1287026828793382E-2</c:v>
                </c:pt>
                <c:pt idx="23">
                  <c:v>2.0634518024108098E-2</c:v>
                </c:pt>
                <c:pt idx="24">
                  <c:v>1.1571366390889173E-2</c:v>
                </c:pt>
                <c:pt idx="25">
                  <c:v>1.3704551855547416E-2</c:v>
                </c:pt>
                <c:pt idx="26">
                  <c:v>1.0505275640917027E-2</c:v>
                </c:pt>
                <c:pt idx="27">
                  <c:v>7.7950913122176516E-3</c:v>
                </c:pt>
                <c:pt idx="28">
                  <c:v>6.7807695311883128E-3</c:v>
                </c:pt>
                <c:pt idx="29">
                  <c:v>5.6782675556930166E-3</c:v>
                </c:pt>
                <c:pt idx="30">
                  <c:v>7.6021908442024493E-3</c:v>
                </c:pt>
                <c:pt idx="31">
                  <c:v>6.3854293172537638E-3</c:v>
                </c:pt>
                <c:pt idx="32">
                  <c:v>3.8840323344116389E-3</c:v>
                </c:pt>
                <c:pt idx="33">
                  <c:v>2.3712936196195237E-3</c:v>
                </c:pt>
                <c:pt idx="34">
                  <c:v>3.6502446442853759E-3</c:v>
                </c:pt>
                <c:pt idx="35">
                  <c:v>1.9256108727063459E-3</c:v>
                </c:pt>
              </c:numCache>
            </c:numRef>
          </c:val>
        </c:ser>
        <c:ser>
          <c:idx val="3"/>
          <c:order val="3"/>
          <c:tx>
            <c:v>RO</c:v>
          </c:tx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cat>
            <c:numRef>
              <c:f>'EU27 (1)'!$I$7:$I$42</c:f>
              <c:numCache>
                <c:formatCode>#.##0000"";\-#.##0000""</c:formatCode>
                <c:ptCount val="36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  <c:pt idx="11">
                  <c:v>110</c:v>
                </c:pt>
                <c:pt idx="12">
                  <c:v>120</c:v>
                </c:pt>
                <c:pt idx="13">
                  <c:v>130</c:v>
                </c:pt>
                <c:pt idx="14">
                  <c:v>140</c:v>
                </c:pt>
                <c:pt idx="15">
                  <c:v>150</c:v>
                </c:pt>
                <c:pt idx="16">
                  <c:v>160</c:v>
                </c:pt>
                <c:pt idx="17">
                  <c:v>170</c:v>
                </c:pt>
                <c:pt idx="18">
                  <c:v>180</c:v>
                </c:pt>
                <c:pt idx="19">
                  <c:v>190</c:v>
                </c:pt>
                <c:pt idx="20">
                  <c:v>200</c:v>
                </c:pt>
                <c:pt idx="21">
                  <c:v>210</c:v>
                </c:pt>
                <c:pt idx="22">
                  <c:v>220</c:v>
                </c:pt>
                <c:pt idx="23">
                  <c:v>230</c:v>
                </c:pt>
                <c:pt idx="24">
                  <c:v>240</c:v>
                </c:pt>
                <c:pt idx="25">
                  <c:v>250</c:v>
                </c:pt>
                <c:pt idx="26">
                  <c:v>260</c:v>
                </c:pt>
                <c:pt idx="27">
                  <c:v>270</c:v>
                </c:pt>
                <c:pt idx="28">
                  <c:v>280</c:v>
                </c:pt>
                <c:pt idx="29">
                  <c:v>290</c:v>
                </c:pt>
                <c:pt idx="30">
                  <c:v>300</c:v>
                </c:pt>
                <c:pt idx="31">
                  <c:v>310</c:v>
                </c:pt>
                <c:pt idx="32">
                  <c:v>320</c:v>
                </c:pt>
                <c:pt idx="33">
                  <c:v>330</c:v>
                </c:pt>
                <c:pt idx="34">
                  <c:v>340</c:v>
                </c:pt>
                <c:pt idx="35">
                  <c:v>350</c:v>
                </c:pt>
              </c:numCache>
            </c:numRef>
          </c:cat>
          <c:val>
            <c:numRef>
              <c:f>'EU27 (1)'!$N$7:$N$42</c:f>
              <c:numCache>
                <c:formatCode>General</c:formatCode>
                <c:ptCount val="36"/>
                <c:pt idx="0">
                  <c:v>0.15940414021153043</c:v>
                </c:pt>
                <c:pt idx="1">
                  <c:v>0.91391669780849349</c:v>
                </c:pt>
                <c:pt idx="2">
                  <c:v>1.2645793667408265</c:v>
                </c:pt>
                <c:pt idx="3">
                  <c:v>0.90791169631194069</c:v>
                </c:pt>
                <c:pt idx="4">
                  <c:v>0.50706458066004323</c:v>
                </c:pt>
                <c:pt idx="5">
                  <c:v>0.2347134768366354</c:v>
                </c:pt>
                <c:pt idx="6">
                  <c:v>0.13726224237023532</c:v>
                </c:pt>
                <c:pt idx="7">
                  <c:v>6.5828727523314853E-2</c:v>
                </c:pt>
                <c:pt idx="8">
                  <c:v>4.6072275945412224E-2</c:v>
                </c:pt>
                <c:pt idx="9">
                  <c:v>1.9912785269062955E-2</c:v>
                </c:pt>
                <c:pt idx="10">
                  <c:v>6.1604791157104299E-3</c:v>
                </c:pt>
                <c:pt idx="11">
                  <c:v>4.0798298310273547E-3</c:v>
                </c:pt>
                <c:pt idx="12">
                  <c:v>1.0480919854414721E-2</c:v>
                </c:pt>
                <c:pt idx="13">
                  <c:v>8.1665812124674664E-3</c:v>
                </c:pt>
                <c:pt idx="14">
                  <c:v>1.3802968507489041E-3</c:v>
                </c:pt>
                <c:pt idx="15">
                  <c:v>2.3311705292357781E-3</c:v>
                </c:pt>
                <c:pt idx="16">
                  <c:v>6.3593698485836054E-3</c:v>
                </c:pt>
                <c:pt idx="17">
                  <c:v>3.2256346425302361E-4</c:v>
                </c:pt>
                <c:pt idx="18">
                  <c:v>0</c:v>
                </c:pt>
                <c:pt idx="19">
                  <c:v>0</c:v>
                </c:pt>
                <c:pt idx="20">
                  <c:v>1.3911562269189807E-3</c:v>
                </c:pt>
                <c:pt idx="21">
                  <c:v>1.2057734548250835E-3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2.4044384941745192E-4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7064576"/>
        <c:axId val="177742592"/>
      </c:areaChart>
      <c:catAx>
        <c:axId val="17706457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GB" sz="1800"/>
                  <a:t>Income as a percentage of the EU-wide median</a:t>
                </a:r>
              </a:p>
            </c:rich>
          </c:tx>
          <c:layout/>
          <c:overlay val="0"/>
        </c:title>
        <c:numFmt formatCode="#,##0" sourceLinked="0"/>
        <c:majorTickMark val="out"/>
        <c:minorTickMark val="none"/>
        <c:tickLblPos val="nextTo"/>
        <c:spPr>
          <a:noFill/>
        </c:spPr>
        <c:txPr>
          <a:bodyPr rot="-5400000" vert="horz"/>
          <a:lstStyle/>
          <a:p>
            <a:pPr>
              <a:defRPr sz="1400"/>
            </a:pPr>
            <a:endParaRPr lang="en-US"/>
          </a:p>
        </c:txPr>
        <c:crossAx val="177742592"/>
        <c:crosses val="autoZero"/>
        <c:auto val="1"/>
        <c:lblAlgn val="ctr"/>
        <c:lblOffset val="100"/>
        <c:noMultiLvlLbl val="0"/>
      </c:catAx>
      <c:valAx>
        <c:axId val="17774259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GB" sz="1800"/>
                  <a:t>Relative frequence (% EU population)</a:t>
                </a:r>
              </a:p>
            </c:rich>
          </c:tx>
          <c:layout>
            <c:manualLayout>
              <c:xMode val="edge"/>
              <c:yMode val="edge"/>
              <c:x val="1.3816925734024179E-2"/>
              <c:y val="0.2005175516616847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00"/>
            </a:pPr>
            <a:endParaRPr lang="en-US"/>
          </a:p>
        </c:txPr>
        <c:crossAx val="177064576"/>
        <c:crosses val="autoZero"/>
        <c:crossBetween val="midCat"/>
      </c:valAx>
    </c:plotArea>
    <c:legend>
      <c:legendPos val="b"/>
      <c:layout/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zero"/>
    <c:showDLblsOverMax val="0"/>
  </c:chart>
  <c:spPr>
    <a:solidFill>
      <a:schemeClr val="bg1"/>
    </a:solidFill>
    <a:ln>
      <a:noFill/>
    </a:ln>
  </c:sp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/>
          <a:lstStyle/>
          <a:p>
            <a:pPr>
              <a:defRPr sz="1400"/>
            </a:pPr>
            <a:r>
              <a:rPr lang="en-US" sz="1400"/>
              <a:t>EU15</a:t>
            </a:r>
          </a:p>
        </c:rich>
      </c:tx>
      <c:layout>
        <c:manualLayout>
          <c:xMode val="edge"/>
          <c:yMode val="edge"/>
          <c:x val="0.87804178145087231"/>
          <c:y val="8.300132802124833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4.5111849827311534E-2"/>
          <c:y val="6.6830229388657098E-2"/>
          <c:w val="0.93384437912891738"/>
          <c:h val="0.6612600342287891"/>
        </c:manualLayout>
      </c:layout>
      <c:areaChart>
        <c:grouping val="standard"/>
        <c:varyColors val="0"/>
        <c:ser>
          <c:idx val="1"/>
          <c:order val="0"/>
          <c:tx>
            <c:v>2005</c:v>
          </c:tx>
          <c:spPr>
            <a:solidFill>
              <a:schemeClr val="bg1"/>
            </a:solidFill>
            <a:ln w="19050" cap="sq">
              <a:solidFill>
                <a:schemeClr val="tx1"/>
              </a:solidFill>
              <a:prstDash val="sysDot"/>
            </a:ln>
          </c:spPr>
          <c:cat>
            <c:numRef>
              <c:f>'Fig9'!$I$5:$I$75</c:f>
              <c:numCache>
                <c:formatCode>General</c:formatCode>
                <c:ptCount val="71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  <c:pt idx="18">
                  <c:v>90</c:v>
                </c:pt>
                <c:pt idx="19">
                  <c:v>95</c:v>
                </c:pt>
                <c:pt idx="20">
                  <c:v>100</c:v>
                </c:pt>
                <c:pt idx="21">
                  <c:v>105</c:v>
                </c:pt>
                <c:pt idx="22">
                  <c:v>110</c:v>
                </c:pt>
                <c:pt idx="23">
                  <c:v>115</c:v>
                </c:pt>
                <c:pt idx="24">
                  <c:v>120</c:v>
                </c:pt>
                <c:pt idx="25">
                  <c:v>125</c:v>
                </c:pt>
                <c:pt idx="26">
                  <c:v>130</c:v>
                </c:pt>
                <c:pt idx="27">
                  <c:v>135</c:v>
                </c:pt>
                <c:pt idx="28">
                  <c:v>140</c:v>
                </c:pt>
                <c:pt idx="29">
                  <c:v>145</c:v>
                </c:pt>
                <c:pt idx="30">
                  <c:v>150</c:v>
                </c:pt>
                <c:pt idx="31">
                  <c:v>155</c:v>
                </c:pt>
                <c:pt idx="32">
                  <c:v>160</c:v>
                </c:pt>
                <c:pt idx="33">
                  <c:v>165</c:v>
                </c:pt>
                <c:pt idx="34">
                  <c:v>170</c:v>
                </c:pt>
                <c:pt idx="35">
                  <c:v>175</c:v>
                </c:pt>
                <c:pt idx="36">
                  <c:v>180</c:v>
                </c:pt>
                <c:pt idx="37">
                  <c:v>185</c:v>
                </c:pt>
                <c:pt idx="38">
                  <c:v>190</c:v>
                </c:pt>
                <c:pt idx="39">
                  <c:v>195</c:v>
                </c:pt>
                <c:pt idx="40">
                  <c:v>200</c:v>
                </c:pt>
                <c:pt idx="41">
                  <c:v>205</c:v>
                </c:pt>
                <c:pt idx="42">
                  <c:v>210</c:v>
                </c:pt>
                <c:pt idx="43">
                  <c:v>215</c:v>
                </c:pt>
                <c:pt idx="44">
                  <c:v>220</c:v>
                </c:pt>
                <c:pt idx="45">
                  <c:v>225</c:v>
                </c:pt>
                <c:pt idx="46">
                  <c:v>230</c:v>
                </c:pt>
                <c:pt idx="47">
                  <c:v>235</c:v>
                </c:pt>
                <c:pt idx="48">
                  <c:v>240</c:v>
                </c:pt>
                <c:pt idx="49">
                  <c:v>245</c:v>
                </c:pt>
                <c:pt idx="50">
                  <c:v>250</c:v>
                </c:pt>
                <c:pt idx="51">
                  <c:v>255</c:v>
                </c:pt>
                <c:pt idx="52">
                  <c:v>260</c:v>
                </c:pt>
                <c:pt idx="53">
                  <c:v>265</c:v>
                </c:pt>
                <c:pt idx="54">
                  <c:v>270</c:v>
                </c:pt>
                <c:pt idx="55">
                  <c:v>275</c:v>
                </c:pt>
                <c:pt idx="56">
                  <c:v>280</c:v>
                </c:pt>
                <c:pt idx="57">
                  <c:v>285</c:v>
                </c:pt>
                <c:pt idx="58">
                  <c:v>290</c:v>
                </c:pt>
                <c:pt idx="59">
                  <c:v>295</c:v>
                </c:pt>
                <c:pt idx="60">
                  <c:v>300</c:v>
                </c:pt>
                <c:pt idx="61">
                  <c:v>305</c:v>
                </c:pt>
                <c:pt idx="62">
                  <c:v>310</c:v>
                </c:pt>
                <c:pt idx="63">
                  <c:v>315</c:v>
                </c:pt>
                <c:pt idx="64">
                  <c:v>320</c:v>
                </c:pt>
                <c:pt idx="65">
                  <c:v>325</c:v>
                </c:pt>
                <c:pt idx="66">
                  <c:v>330</c:v>
                </c:pt>
                <c:pt idx="67">
                  <c:v>335</c:v>
                </c:pt>
                <c:pt idx="68">
                  <c:v>340</c:v>
                </c:pt>
                <c:pt idx="69">
                  <c:v>345</c:v>
                </c:pt>
                <c:pt idx="70">
                  <c:v>350</c:v>
                </c:pt>
              </c:numCache>
            </c:numRef>
          </c:cat>
          <c:val>
            <c:numRef>
              <c:f>'Fig9'!$J$5:$J$75</c:f>
              <c:numCache>
                <c:formatCode>0.000</c:formatCode>
                <c:ptCount val="71"/>
                <c:pt idx="0">
                  <c:v>0.4951690257817235</c:v>
                </c:pt>
                <c:pt idx="1">
                  <c:v>0.2019130081708429</c:v>
                </c:pt>
                <c:pt idx="2">
                  <c:v>0.24590382589570101</c:v>
                </c:pt>
                <c:pt idx="3">
                  <c:v>0.37700911489557171</c:v>
                </c:pt>
                <c:pt idx="4">
                  <c:v>0.49518075927222321</c:v>
                </c:pt>
                <c:pt idx="5">
                  <c:v>0.67124101013350224</c:v>
                </c:pt>
                <c:pt idx="6">
                  <c:v>1.0032846217727689</c:v>
                </c:pt>
                <c:pt idx="7">
                  <c:v>1.1774431889075929</c:v>
                </c:pt>
                <c:pt idx="8">
                  <c:v>1.463268718801406</c:v>
                </c:pt>
                <c:pt idx="9">
                  <c:v>1.9606241482050679</c:v>
                </c:pt>
                <c:pt idx="10">
                  <c:v>2.1779608389973841</c:v>
                </c:pt>
                <c:pt idx="11">
                  <c:v>2.7108736689796769</c:v>
                </c:pt>
                <c:pt idx="12">
                  <c:v>3.058767260457512</c:v>
                </c:pt>
                <c:pt idx="13">
                  <c:v>3.2777053326729431</c:v>
                </c:pt>
                <c:pt idx="14">
                  <c:v>3.580324989689482</c:v>
                </c:pt>
                <c:pt idx="15">
                  <c:v>3.6926968342162572</c:v>
                </c:pt>
                <c:pt idx="16">
                  <c:v>3.6025349726102309</c:v>
                </c:pt>
                <c:pt idx="17">
                  <c:v>3.87104697658796</c:v>
                </c:pt>
                <c:pt idx="18">
                  <c:v>3.7603477574026511</c:v>
                </c:pt>
                <c:pt idx="19">
                  <c:v>3.855513761290978</c:v>
                </c:pt>
                <c:pt idx="20">
                  <c:v>3.8428343218308099</c:v>
                </c:pt>
                <c:pt idx="21">
                  <c:v>3.7545944297663749</c:v>
                </c:pt>
                <c:pt idx="22">
                  <c:v>3.4549168566069488</c:v>
                </c:pt>
                <c:pt idx="23">
                  <c:v>3.574031741874419</c:v>
                </c:pt>
                <c:pt idx="24">
                  <c:v>3.3561983311337489</c:v>
                </c:pt>
                <c:pt idx="25">
                  <c:v>3.088836227049288</c:v>
                </c:pt>
                <c:pt idx="26">
                  <c:v>2.970666992177796</c:v>
                </c:pt>
                <c:pt idx="27">
                  <c:v>2.913711842238468</c:v>
                </c:pt>
                <c:pt idx="28">
                  <c:v>2.5985451995939721</c:v>
                </c:pt>
                <c:pt idx="29">
                  <c:v>2.374260199659235</c:v>
                </c:pt>
                <c:pt idx="30">
                  <c:v>2.1963209823084751</c:v>
                </c:pt>
                <c:pt idx="31">
                  <c:v>1.9254959140428209</c:v>
                </c:pt>
                <c:pt idx="32">
                  <c:v>1.793341205607311</c:v>
                </c:pt>
                <c:pt idx="33">
                  <c:v>1.655624577369216</c:v>
                </c:pt>
                <c:pt idx="34">
                  <c:v>1.561651805653967</c:v>
                </c:pt>
                <c:pt idx="35">
                  <c:v>1.381223447009303</c:v>
                </c:pt>
                <c:pt idx="36">
                  <c:v>1.24394066318818</c:v>
                </c:pt>
                <c:pt idx="37">
                  <c:v>1.144595752699165</c:v>
                </c:pt>
                <c:pt idx="38">
                  <c:v>0.98681447641492948</c:v>
                </c:pt>
                <c:pt idx="39">
                  <c:v>0.97905789768952012</c:v>
                </c:pt>
                <c:pt idx="40">
                  <c:v>0.8582775242033075</c:v>
                </c:pt>
                <c:pt idx="41">
                  <c:v>0.77673261125766746</c:v>
                </c:pt>
                <c:pt idx="42">
                  <c:v>0.74308593310618987</c:v>
                </c:pt>
                <c:pt idx="43">
                  <c:v>0.60104723462414256</c:v>
                </c:pt>
                <c:pt idx="44">
                  <c:v>0.5871610897613514</c:v>
                </c:pt>
                <c:pt idx="45">
                  <c:v>0.52595319756215198</c:v>
                </c:pt>
                <c:pt idx="46">
                  <c:v>0.48351548000773081</c:v>
                </c:pt>
                <c:pt idx="47">
                  <c:v>0.51999398334727642</c:v>
                </c:pt>
                <c:pt idx="48">
                  <c:v>0.42768090219509602</c:v>
                </c:pt>
                <c:pt idx="49">
                  <c:v>0.39660687566658348</c:v>
                </c:pt>
                <c:pt idx="50">
                  <c:v>0.36778238695047111</c:v>
                </c:pt>
                <c:pt idx="51">
                  <c:v>0.28257889173561362</c:v>
                </c:pt>
                <c:pt idx="52">
                  <c:v>0.27066995040290859</c:v>
                </c:pt>
                <c:pt idx="53">
                  <c:v>0.26316230859319723</c:v>
                </c:pt>
                <c:pt idx="54">
                  <c:v>0.2143035587915767</c:v>
                </c:pt>
                <c:pt idx="55">
                  <c:v>0.2681510667955922</c:v>
                </c:pt>
                <c:pt idx="56">
                  <c:v>0.2155019548752061</c:v>
                </c:pt>
                <c:pt idx="57">
                  <c:v>0.18470998519404361</c:v>
                </c:pt>
                <c:pt idx="58">
                  <c:v>0.20085791050310051</c:v>
                </c:pt>
                <c:pt idx="59">
                  <c:v>0.18919630261955139</c:v>
                </c:pt>
                <c:pt idx="60">
                  <c:v>0.16392717017158381</c:v>
                </c:pt>
                <c:pt idx="61">
                  <c:v>0.14309798803948459</c:v>
                </c:pt>
                <c:pt idx="62">
                  <c:v>0.14610423475184919</c:v>
                </c:pt>
                <c:pt idx="63">
                  <c:v>0.1159569706639904</c:v>
                </c:pt>
                <c:pt idx="64">
                  <c:v>0.14410632779649959</c:v>
                </c:pt>
                <c:pt idx="65">
                  <c:v>0.1099558211217266</c:v>
                </c:pt>
                <c:pt idx="66">
                  <c:v>0.1170370408914768</c:v>
                </c:pt>
                <c:pt idx="67">
                  <c:v>0.1171423592911212</c:v>
                </c:pt>
                <c:pt idx="68">
                  <c:v>0.1038877676868734</c:v>
                </c:pt>
                <c:pt idx="69">
                  <c:v>9.42589099878888E-2</c:v>
                </c:pt>
                <c:pt idx="70">
                  <c:v>9.2958084861203896E-2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C01-4F4F-BEE9-11378E5D848F}"/>
            </c:ext>
          </c:extLst>
        </c:ser>
        <c:ser>
          <c:idx val="2"/>
          <c:order val="1"/>
          <c:tx>
            <c:v>2007</c:v>
          </c:tx>
          <c:spPr>
            <a:noFill/>
            <a:ln w="25400">
              <a:solidFill>
                <a:schemeClr val="tx1"/>
              </a:solidFill>
              <a:prstDash val="lgDashDot"/>
            </a:ln>
          </c:spPr>
          <c:cat>
            <c:numRef>
              <c:f>'Fig9'!$I$5:$I$75</c:f>
              <c:numCache>
                <c:formatCode>General</c:formatCode>
                <c:ptCount val="71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  <c:pt idx="18">
                  <c:v>90</c:v>
                </c:pt>
                <c:pt idx="19">
                  <c:v>95</c:v>
                </c:pt>
                <c:pt idx="20">
                  <c:v>100</c:v>
                </c:pt>
                <c:pt idx="21">
                  <c:v>105</c:v>
                </c:pt>
                <c:pt idx="22">
                  <c:v>110</c:v>
                </c:pt>
                <c:pt idx="23">
                  <c:v>115</c:v>
                </c:pt>
                <c:pt idx="24">
                  <c:v>120</c:v>
                </c:pt>
                <c:pt idx="25">
                  <c:v>125</c:v>
                </c:pt>
                <c:pt idx="26">
                  <c:v>130</c:v>
                </c:pt>
                <c:pt idx="27">
                  <c:v>135</c:v>
                </c:pt>
                <c:pt idx="28">
                  <c:v>140</c:v>
                </c:pt>
                <c:pt idx="29">
                  <c:v>145</c:v>
                </c:pt>
                <c:pt idx="30">
                  <c:v>150</c:v>
                </c:pt>
                <c:pt idx="31">
                  <c:v>155</c:v>
                </c:pt>
                <c:pt idx="32">
                  <c:v>160</c:v>
                </c:pt>
                <c:pt idx="33">
                  <c:v>165</c:v>
                </c:pt>
                <c:pt idx="34">
                  <c:v>170</c:v>
                </c:pt>
                <c:pt idx="35">
                  <c:v>175</c:v>
                </c:pt>
                <c:pt idx="36">
                  <c:v>180</c:v>
                </c:pt>
                <c:pt idx="37">
                  <c:v>185</c:v>
                </c:pt>
                <c:pt idx="38">
                  <c:v>190</c:v>
                </c:pt>
                <c:pt idx="39">
                  <c:v>195</c:v>
                </c:pt>
                <c:pt idx="40">
                  <c:v>200</c:v>
                </c:pt>
                <c:pt idx="41">
                  <c:v>205</c:v>
                </c:pt>
                <c:pt idx="42">
                  <c:v>210</c:v>
                </c:pt>
                <c:pt idx="43">
                  <c:v>215</c:v>
                </c:pt>
                <c:pt idx="44">
                  <c:v>220</c:v>
                </c:pt>
                <c:pt idx="45">
                  <c:v>225</c:v>
                </c:pt>
                <c:pt idx="46">
                  <c:v>230</c:v>
                </c:pt>
                <c:pt idx="47">
                  <c:v>235</c:v>
                </c:pt>
                <c:pt idx="48">
                  <c:v>240</c:v>
                </c:pt>
                <c:pt idx="49">
                  <c:v>245</c:v>
                </c:pt>
                <c:pt idx="50">
                  <c:v>250</c:v>
                </c:pt>
                <c:pt idx="51">
                  <c:v>255</c:v>
                </c:pt>
                <c:pt idx="52">
                  <c:v>260</c:v>
                </c:pt>
                <c:pt idx="53">
                  <c:v>265</c:v>
                </c:pt>
                <c:pt idx="54">
                  <c:v>270</c:v>
                </c:pt>
                <c:pt idx="55">
                  <c:v>275</c:v>
                </c:pt>
                <c:pt idx="56">
                  <c:v>280</c:v>
                </c:pt>
                <c:pt idx="57">
                  <c:v>285</c:v>
                </c:pt>
                <c:pt idx="58">
                  <c:v>290</c:v>
                </c:pt>
                <c:pt idx="59">
                  <c:v>295</c:v>
                </c:pt>
                <c:pt idx="60">
                  <c:v>300</c:v>
                </c:pt>
                <c:pt idx="61">
                  <c:v>305</c:v>
                </c:pt>
                <c:pt idx="62">
                  <c:v>310</c:v>
                </c:pt>
                <c:pt idx="63">
                  <c:v>315</c:v>
                </c:pt>
                <c:pt idx="64">
                  <c:v>320</c:v>
                </c:pt>
                <c:pt idx="65">
                  <c:v>325</c:v>
                </c:pt>
                <c:pt idx="66">
                  <c:v>330</c:v>
                </c:pt>
                <c:pt idx="67">
                  <c:v>335</c:v>
                </c:pt>
                <c:pt idx="68">
                  <c:v>340</c:v>
                </c:pt>
                <c:pt idx="69">
                  <c:v>345</c:v>
                </c:pt>
                <c:pt idx="70">
                  <c:v>350</c:v>
                </c:pt>
              </c:numCache>
            </c:numRef>
          </c:cat>
          <c:val>
            <c:numRef>
              <c:f>'Fig9'!$K$5:$K$75</c:f>
              <c:numCache>
                <c:formatCode>0.000</c:formatCode>
                <c:ptCount val="71"/>
                <c:pt idx="0">
                  <c:v>0.62486241524703678</c:v>
                </c:pt>
                <c:pt idx="1">
                  <c:v>0.20185077828948711</c:v>
                </c:pt>
                <c:pt idx="2">
                  <c:v>0.23852400493622841</c:v>
                </c:pt>
                <c:pt idx="3">
                  <c:v>0.41075316670675421</c:v>
                </c:pt>
                <c:pt idx="4">
                  <c:v>0.51279778776892593</c:v>
                </c:pt>
                <c:pt idx="5">
                  <c:v>0.7485488563683228</c:v>
                </c:pt>
                <c:pt idx="6">
                  <c:v>0.92861199879681555</c:v>
                </c:pt>
                <c:pt idx="7">
                  <c:v>1.176202094746273</c:v>
                </c:pt>
                <c:pt idx="8">
                  <c:v>1.5814786925443309</c:v>
                </c:pt>
                <c:pt idx="9">
                  <c:v>2.077997527007553</c:v>
                </c:pt>
                <c:pt idx="10">
                  <c:v>2.4656004392719351</c:v>
                </c:pt>
                <c:pt idx="11">
                  <c:v>2.8027783020164638</c:v>
                </c:pt>
                <c:pt idx="12">
                  <c:v>3.0965282720427831</c:v>
                </c:pt>
                <c:pt idx="13">
                  <c:v>3.2128350592725829</c:v>
                </c:pt>
                <c:pt idx="14">
                  <c:v>3.2697187525787639</c:v>
                </c:pt>
                <c:pt idx="15">
                  <c:v>3.5725467866218539</c:v>
                </c:pt>
                <c:pt idx="16">
                  <c:v>3.7217751883273449</c:v>
                </c:pt>
                <c:pt idx="17">
                  <c:v>3.6894543665205051</c:v>
                </c:pt>
                <c:pt idx="18">
                  <c:v>3.8348615861888691</c:v>
                </c:pt>
                <c:pt idx="19">
                  <c:v>3.8266930294111932</c:v>
                </c:pt>
                <c:pt idx="20">
                  <c:v>3.763763364040781</c:v>
                </c:pt>
                <c:pt idx="21">
                  <c:v>3.7286855689374838</c:v>
                </c:pt>
                <c:pt idx="22">
                  <c:v>3.4912918560091759</c:v>
                </c:pt>
                <c:pt idx="23">
                  <c:v>3.2812343440549929</c:v>
                </c:pt>
                <c:pt idx="24">
                  <c:v>3.1389906488400552</c:v>
                </c:pt>
                <c:pt idx="25">
                  <c:v>3.0756728861119051</c:v>
                </c:pt>
                <c:pt idx="26">
                  <c:v>2.8835037898947262</c:v>
                </c:pt>
                <c:pt idx="27">
                  <c:v>2.706448898521614</c:v>
                </c:pt>
                <c:pt idx="28">
                  <c:v>2.4813660888696929</c:v>
                </c:pt>
                <c:pt idx="29">
                  <c:v>2.201022033452956</c:v>
                </c:pt>
                <c:pt idx="30">
                  <c:v>2.1810673313103579</c:v>
                </c:pt>
                <c:pt idx="31">
                  <c:v>1.9657741644924851</c:v>
                </c:pt>
                <c:pt idx="32">
                  <c:v>1.8897413670023151</c:v>
                </c:pt>
                <c:pt idx="33">
                  <c:v>1.7497107599342641</c:v>
                </c:pt>
                <c:pt idx="34">
                  <c:v>1.5337396886906509</c:v>
                </c:pt>
                <c:pt idx="35">
                  <c:v>1.330957262120849</c:v>
                </c:pt>
                <c:pt idx="36">
                  <c:v>1.295032510910239</c:v>
                </c:pt>
                <c:pt idx="37">
                  <c:v>1.192566448425465</c:v>
                </c:pt>
                <c:pt idx="38">
                  <c:v>1.0001467407715261</c:v>
                </c:pt>
                <c:pt idx="39">
                  <c:v>1.0097741997827541</c:v>
                </c:pt>
                <c:pt idx="40">
                  <c:v>0.89322000232473397</c:v>
                </c:pt>
                <c:pt idx="41">
                  <c:v>0.85233272632822921</c:v>
                </c:pt>
                <c:pt idx="42">
                  <c:v>0.72138507579872824</c:v>
                </c:pt>
                <c:pt idx="43">
                  <c:v>0.65502321107347705</c:v>
                </c:pt>
                <c:pt idx="44">
                  <c:v>0.63546289311428295</c:v>
                </c:pt>
                <c:pt idx="45">
                  <c:v>0.62681731337179791</c:v>
                </c:pt>
                <c:pt idx="46">
                  <c:v>0.52259510592153124</c:v>
                </c:pt>
                <c:pt idx="47">
                  <c:v>0.42210777905013008</c:v>
                </c:pt>
                <c:pt idx="48">
                  <c:v>0.42608915863660368</c:v>
                </c:pt>
                <c:pt idx="49">
                  <c:v>0.4169416751566814</c:v>
                </c:pt>
                <c:pt idx="50">
                  <c:v>0.37958038008806211</c:v>
                </c:pt>
                <c:pt idx="51">
                  <c:v>0.38272112947840642</c:v>
                </c:pt>
                <c:pt idx="52">
                  <c:v>0.28697755438954942</c:v>
                </c:pt>
                <c:pt idx="53">
                  <c:v>0.33695162205696427</c:v>
                </c:pt>
                <c:pt idx="54">
                  <c:v>0.24362875626065339</c:v>
                </c:pt>
                <c:pt idx="55">
                  <c:v>0.25500557184197142</c:v>
                </c:pt>
                <c:pt idx="56">
                  <c:v>0.21293306162855949</c:v>
                </c:pt>
                <c:pt idx="57">
                  <c:v>0.19645121995756629</c:v>
                </c:pt>
                <c:pt idx="58">
                  <c:v>0.21605947544691459</c:v>
                </c:pt>
                <c:pt idx="59">
                  <c:v>0.18409487283526579</c:v>
                </c:pt>
                <c:pt idx="60">
                  <c:v>0.21642143577348719</c:v>
                </c:pt>
                <c:pt idx="61">
                  <c:v>0.16352849239600381</c:v>
                </c:pt>
                <c:pt idx="62">
                  <c:v>0.13236467384664519</c:v>
                </c:pt>
                <c:pt idx="63">
                  <c:v>0.13081564022884021</c:v>
                </c:pt>
                <c:pt idx="64">
                  <c:v>0.114626136412342</c:v>
                </c:pt>
                <c:pt idx="65">
                  <c:v>0.13707932848282051</c:v>
                </c:pt>
                <c:pt idx="66">
                  <c:v>8.4827913062773597E-2</c:v>
                </c:pt>
                <c:pt idx="67">
                  <c:v>0.1108996974517493</c:v>
                </c:pt>
                <c:pt idx="68">
                  <c:v>8.2897612999122294E-2</c:v>
                </c:pt>
                <c:pt idx="69">
                  <c:v>9.4604651081020105E-2</c:v>
                </c:pt>
                <c:pt idx="70">
                  <c:v>9.5672928378057798E-2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C01-4F4F-BEE9-11378E5D848F}"/>
            </c:ext>
          </c:extLst>
        </c:ser>
        <c:ser>
          <c:idx val="3"/>
          <c:order val="2"/>
          <c:tx>
            <c:v>2009</c:v>
          </c:tx>
          <c:spPr>
            <a:noFill/>
            <a:ln w="25400">
              <a:solidFill>
                <a:schemeClr val="tx1"/>
              </a:solidFill>
              <a:prstDash val="dash"/>
            </a:ln>
          </c:spPr>
          <c:cat>
            <c:numRef>
              <c:f>'Fig9'!$I$5:$I$75</c:f>
              <c:numCache>
                <c:formatCode>General</c:formatCode>
                <c:ptCount val="71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  <c:pt idx="18">
                  <c:v>90</c:v>
                </c:pt>
                <c:pt idx="19">
                  <c:v>95</c:v>
                </c:pt>
                <c:pt idx="20">
                  <c:v>100</c:v>
                </c:pt>
                <c:pt idx="21">
                  <c:v>105</c:v>
                </c:pt>
                <c:pt idx="22">
                  <c:v>110</c:v>
                </c:pt>
                <c:pt idx="23">
                  <c:v>115</c:v>
                </c:pt>
                <c:pt idx="24">
                  <c:v>120</c:v>
                </c:pt>
                <c:pt idx="25">
                  <c:v>125</c:v>
                </c:pt>
                <c:pt idx="26">
                  <c:v>130</c:v>
                </c:pt>
                <c:pt idx="27">
                  <c:v>135</c:v>
                </c:pt>
                <c:pt idx="28">
                  <c:v>140</c:v>
                </c:pt>
                <c:pt idx="29">
                  <c:v>145</c:v>
                </c:pt>
                <c:pt idx="30">
                  <c:v>150</c:v>
                </c:pt>
                <c:pt idx="31">
                  <c:v>155</c:v>
                </c:pt>
                <c:pt idx="32">
                  <c:v>160</c:v>
                </c:pt>
                <c:pt idx="33">
                  <c:v>165</c:v>
                </c:pt>
                <c:pt idx="34">
                  <c:v>170</c:v>
                </c:pt>
                <c:pt idx="35">
                  <c:v>175</c:v>
                </c:pt>
                <c:pt idx="36">
                  <c:v>180</c:v>
                </c:pt>
                <c:pt idx="37">
                  <c:v>185</c:v>
                </c:pt>
                <c:pt idx="38">
                  <c:v>190</c:v>
                </c:pt>
                <c:pt idx="39">
                  <c:v>195</c:v>
                </c:pt>
                <c:pt idx="40">
                  <c:v>200</c:v>
                </c:pt>
                <c:pt idx="41">
                  <c:v>205</c:v>
                </c:pt>
                <c:pt idx="42">
                  <c:v>210</c:v>
                </c:pt>
                <c:pt idx="43">
                  <c:v>215</c:v>
                </c:pt>
                <c:pt idx="44">
                  <c:v>220</c:v>
                </c:pt>
                <c:pt idx="45">
                  <c:v>225</c:v>
                </c:pt>
                <c:pt idx="46">
                  <c:v>230</c:v>
                </c:pt>
                <c:pt idx="47">
                  <c:v>235</c:v>
                </c:pt>
                <c:pt idx="48">
                  <c:v>240</c:v>
                </c:pt>
                <c:pt idx="49">
                  <c:v>245</c:v>
                </c:pt>
                <c:pt idx="50">
                  <c:v>250</c:v>
                </c:pt>
                <c:pt idx="51">
                  <c:v>255</c:v>
                </c:pt>
                <c:pt idx="52">
                  <c:v>260</c:v>
                </c:pt>
                <c:pt idx="53">
                  <c:v>265</c:v>
                </c:pt>
                <c:pt idx="54">
                  <c:v>270</c:v>
                </c:pt>
                <c:pt idx="55">
                  <c:v>275</c:v>
                </c:pt>
                <c:pt idx="56">
                  <c:v>280</c:v>
                </c:pt>
                <c:pt idx="57">
                  <c:v>285</c:v>
                </c:pt>
                <c:pt idx="58">
                  <c:v>290</c:v>
                </c:pt>
                <c:pt idx="59">
                  <c:v>295</c:v>
                </c:pt>
                <c:pt idx="60">
                  <c:v>300</c:v>
                </c:pt>
                <c:pt idx="61">
                  <c:v>305</c:v>
                </c:pt>
                <c:pt idx="62">
                  <c:v>310</c:v>
                </c:pt>
                <c:pt idx="63">
                  <c:v>315</c:v>
                </c:pt>
                <c:pt idx="64">
                  <c:v>320</c:v>
                </c:pt>
                <c:pt idx="65">
                  <c:v>325</c:v>
                </c:pt>
                <c:pt idx="66">
                  <c:v>330</c:v>
                </c:pt>
                <c:pt idx="67">
                  <c:v>335</c:v>
                </c:pt>
                <c:pt idx="68">
                  <c:v>340</c:v>
                </c:pt>
                <c:pt idx="69">
                  <c:v>345</c:v>
                </c:pt>
                <c:pt idx="70">
                  <c:v>350</c:v>
                </c:pt>
              </c:numCache>
            </c:numRef>
          </c:cat>
          <c:val>
            <c:numRef>
              <c:f>'Fig9'!$L$5:$L$75</c:f>
              <c:numCache>
                <c:formatCode>0.000</c:formatCode>
                <c:ptCount val="71"/>
                <c:pt idx="0">
                  <c:v>0.65079519729301527</c:v>
                </c:pt>
                <c:pt idx="1">
                  <c:v>0.22400438187289981</c:v>
                </c:pt>
                <c:pt idx="2">
                  <c:v>0.25614751852433681</c:v>
                </c:pt>
                <c:pt idx="3">
                  <c:v>0.37237596029448972</c:v>
                </c:pt>
                <c:pt idx="4">
                  <c:v>0.51615249954424536</c:v>
                </c:pt>
                <c:pt idx="5">
                  <c:v>0.7170142319500985</c:v>
                </c:pt>
                <c:pt idx="6">
                  <c:v>0.92903720163597803</c:v>
                </c:pt>
                <c:pt idx="7">
                  <c:v>1.192154244948707</c:v>
                </c:pt>
                <c:pt idx="8">
                  <c:v>1.5750224944265241</c:v>
                </c:pt>
                <c:pt idx="9">
                  <c:v>1.977644231805824</c:v>
                </c:pt>
                <c:pt idx="10">
                  <c:v>2.523098791178279</c:v>
                </c:pt>
                <c:pt idx="11">
                  <c:v>2.8023608458333049</c:v>
                </c:pt>
                <c:pt idx="12">
                  <c:v>3.1123294755260389</c:v>
                </c:pt>
                <c:pt idx="13">
                  <c:v>3.4238826932849249</c:v>
                </c:pt>
                <c:pt idx="14">
                  <c:v>3.6079245246591349</c:v>
                </c:pt>
                <c:pt idx="15">
                  <c:v>3.715770425140569</c:v>
                </c:pt>
                <c:pt idx="16">
                  <c:v>3.6813216381895479</c:v>
                </c:pt>
                <c:pt idx="17">
                  <c:v>3.588122858624859</c:v>
                </c:pt>
                <c:pt idx="18">
                  <c:v>3.905715170240279</c:v>
                </c:pt>
                <c:pt idx="19">
                  <c:v>3.7544024385596448</c:v>
                </c:pt>
                <c:pt idx="20">
                  <c:v>3.786816199899341</c:v>
                </c:pt>
                <c:pt idx="21">
                  <c:v>3.6070476969176641</c:v>
                </c:pt>
                <c:pt idx="22">
                  <c:v>3.6117246229406281</c:v>
                </c:pt>
                <c:pt idx="23">
                  <c:v>3.4637664920802038</c:v>
                </c:pt>
                <c:pt idx="24">
                  <c:v>3.1730305860294501</c:v>
                </c:pt>
                <c:pt idx="25">
                  <c:v>3.0500517475408699</c:v>
                </c:pt>
                <c:pt idx="26">
                  <c:v>2.9461376406988409</c:v>
                </c:pt>
                <c:pt idx="27">
                  <c:v>2.7134003090732719</c:v>
                </c:pt>
                <c:pt idx="28">
                  <c:v>2.6217870275012531</c:v>
                </c:pt>
                <c:pt idx="29">
                  <c:v>2.3556790270601722</c:v>
                </c:pt>
                <c:pt idx="30">
                  <c:v>2.128010162002631</c:v>
                </c:pt>
                <c:pt idx="31">
                  <c:v>1.9467896425430249</c:v>
                </c:pt>
                <c:pt idx="32">
                  <c:v>1.713695731363462</c:v>
                </c:pt>
                <c:pt idx="33">
                  <c:v>1.6154019434917359</c:v>
                </c:pt>
                <c:pt idx="34">
                  <c:v>1.4539646898956811</c:v>
                </c:pt>
                <c:pt idx="35">
                  <c:v>1.339367887708574</c:v>
                </c:pt>
                <c:pt idx="36">
                  <c:v>1.329412706069679</c:v>
                </c:pt>
                <c:pt idx="37">
                  <c:v>1.2094526119789679</c:v>
                </c:pt>
                <c:pt idx="38">
                  <c:v>1.0434286795877881</c:v>
                </c:pt>
                <c:pt idx="39">
                  <c:v>0.89199995927986253</c:v>
                </c:pt>
                <c:pt idx="40">
                  <c:v>0.83797569571385999</c:v>
                </c:pt>
                <c:pt idx="41">
                  <c:v>0.77232419815908815</c:v>
                </c:pt>
                <c:pt idx="42">
                  <c:v>0.76719096512513296</c:v>
                </c:pt>
                <c:pt idx="43">
                  <c:v>0.7274532046758263</c:v>
                </c:pt>
                <c:pt idx="44">
                  <c:v>0.5705031006742628</c:v>
                </c:pt>
                <c:pt idx="45">
                  <c:v>0.57252848971884573</c:v>
                </c:pt>
                <c:pt idx="46">
                  <c:v>0.54023963940922792</c:v>
                </c:pt>
                <c:pt idx="47">
                  <c:v>0.47741015263534509</c:v>
                </c:pt>
                <c:pt idx="48">
                  <c:v>0.38873710105138781</c:v>
                </c:pt>
                <c:pt idx="49">
                  <c:v>0.3821759982256378</c:v>
                </c:pt>
                <c:pt idx="50">
                  <c:v>0.36769483107834749</c:v>
                </c:pt>
                <c:pt idx="51">
                  <c:v>0.29523541758891469</c:v>
                </c:pt>
                <c:pt idx="52">
                  <c:v>0.2760901245901401</c:v>
                </c:pt>
                <c:pt idx="53">
                  <c:v>0.28477062451317792</c:v>
                </c:pt>
                <c:pt idx="54">
                  <c:v>0.2256434218344891</c:v>
                </c:pt>
                <c:pt idx="55">
                  <c:v>0.2239317078194781</c:v>
                </c:pt>
                <c:pt idx="56">
                  <c:v>0.24444549021601161</c:v>
                </c:pt>
                <c:pt idx="57">
                  <c:v>0.18015820311947151</c:v>
                </c:pt>
                <c:pt idx="58">
                  <c:v>0.1676666589918713</c:v>
                </c:pt>
                <c:pt idx="59">
                  <c:v>0.1719781456534904</c:v>
                </c:pt>
                <c:pt idx="60">
                  <c:v>0.16679074785706441</c:v>
                </c:pt>
                <c:pt idx="61">
                  <c:v>0.1504279869730907</c:v>
                </c:pt>
                <c:pt idx="62">
                  <c:v>0.14175723867639811</c:v>
                </c:pt>
                <c:pt idx="63">
                  <c:v>0.11871164102887941</c:v>
                </c:pt>
                <c:pt idx="64">
                  <c:v>0.1241411859963724</c:v>
                </c:pt>
                <c:pt idx="65">
                  <c:v>0.13281241812301689</c:v>
                </c:pt>
                <c:pt idx="66">
                  <c:v>7.5434367889140194E-2</c:v>
                </c:pt>
                <c:pt idx="67">
                  <c:v>8.9839270295049206E-2</c:v>
                </c:pt>
                <c:pt idx="68">
                  <c:v>9.7720664205723895E-2</c:v>
                </c:pt>
                <c:pt idx="69">
                  <c:v>9.7630551466283202E-2</c:v>
                </c:pt>
                <c:pt idx="70">
                  <c:v>7.6614996704662305E-2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C01-4F4F-BEE9-11378E5D848F}"/>
            </c:ext>
          </c:extLst>
        </c:ser>
        <c:ser>
          <c:idx val="4"/>
          <c:order val="3"/>
          <c:tx>
            <c:v>2011</c:v>
          </c:tx>
          <c:spPr>
            <a:noFill/>
            <a:ln w="12700">
              <a:solidFill>
                <a:sysClr val="windowText" lastClr="000000"/>
              </a:solidFill>
              <a:prstDash val="sysDot"/>
            </a:ln>
          </c:spPr>
          <c:cat>
            <c:numRef>
              <c:f>'Fig9'!$I$5:$I$75</c:f>
              <c:numCache>
                <c:formatCode>General</c:formatCode>
                <c:ptCount val="71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  <c:pt idx="18">
                  <c:v>90</c:v>
                </c:pt>
                <c:pt idx="19">
                  <c:v>95</c:v>
                </c:pt>
                <c:pt idx="20">
                  <c:v>100</c:v>
                </c:pt>
                <c:pt idx="21">
                  <c:v>105</c:v>
                </c:pt>
                <c:pt idx="22">
                  <c:v>110</c:v>
                </c:pt>
                <c:pt idx="23">
                  <c:v>115</c:v>
                </c:pt>
                <c:pt idx="24">
                  <c:v>120</c:v>
                </c:pt>
                <c:pt idx="25">
                  <c:v>125</c:v>
                </c:pt>
                <c:pt idx="26">
                  <c:v>130</c:v>
                </c:pt>
                <c:pt idx="27">
                  <c:v>135</c:v>
                </c:pt>
                <c:pt idx="28">
                  <c:v>140</c:v>
                </c:pt>
                <c:pt idx="29">
                  <c:v>145</c:v>
                </c:pt>
                <c:pt idx="30">
                  <c:v>150</c:v>
                </c:pt>
                <c:pt idx="31">
                  <c:v>155</c:v>
                </c:pt>
                <c:pt idx="32">
                  <c:v>160</c:v>
                </c:pt>
                <c:pt idx="33">
                  <c:v>165</c:v>
                </c:pt>
                <c:pt idx="34">
                  <c:v>170</c:v>
                </c:pt>
                <c:pt idx="35">
                  <c:v>175</c:v>
                </c:pt>
                <c:pt idx="36">
                  <c:v>180</c:v>
                </c:pt>
                <c:pt idx="37">
                  <c:v>185</c:v>
                </c:pt>
                <c:pt idx="38">
                  <c:v>190</c:v>
                </c:pt>
                <c:pt idx="39">
                  <c:v>195</c:v>
                </c:pt>
                <c:pt idx="40">
                  <c:v>200</c:v>
                </c:pt>
                <c:pt idx="41">
                  <c:v>205</c:v>
                </c:pt>
                <c:pt idx="42">
                  <c:v>210</c:v>
                </c:pt>
                <c:pt idx="43">
                  <c:v>215</c:v>
                </c:pt>
                <c:pt idx="44">
                  <c:v>220</c:v>
                </c:pt>
                <c:pt idx="45">
                  <c:v>225</c:v>
                </c:pt>
                <c:pt idx="46">
                  <c:v>230</c:v>
                </c:pt>
                <c:pt idx="47">
                  <c:v>235</c:v>
                </c:pt>
                <c:pt idx="48">
                  <c:v>240</c:v>
                </c:pt>
                <c:pt idx="49">
                  <c:v>245</c:v>
                </c:pt>
                <c:pt idx="50">
                  <c:v>250</c:v>
                </c:pt>
                <c:pt idx="51">
                  <c:v>255</c:v>
                </c:pt>
                <c:pt idx="52">
                  <c:v>260</c:v>
                </c:pt>
                <c:pt idx="53">
                  <c:v>265</c:v>
                </c:pt>
                <c:pt idx="54">
                  <c:v>270</c:v>
                </c:pt>
                <c:pt idx="55">
                  <c:v>275</c:v>
                </c:pt>
                <c:pt idx="56">
                  <c:v>280</c:v>
                </c:pt>
                <c:pt idx="57">
                  <c:v>285</c:v>
                </c:pt>
                <c:pt idx="58">
                  <c:v>290</c:v>
                </c:pt>
                <c:pt idx="59">
                  <c:v>295</c:v>
                </c:pt>
                <c:pt idx="60">
                  <c:v>300</c:v>
                </c:pt>
                <c:pt idx="61">
                  <c:v>305</c:v>
                </c:pt>
                <c:pt idx="62">
                  <c:v>310</c:v>
                </c:pt>
                <c:pt idx="63">
                  <c:v>315</c:v>
                </c:pt>
                <c:pt idx="64">
                  <c:v>320</c:v>
                </c:pt>
                <c:pt idx="65">
                  <c:v>325</c:v>
                </c:pt>
                <c:pt idx="66">
                  <c:v>330</c:v>
                </c:pt>
                <c:pt idx="67">
                  <c:v>335</c:v>
                </c:pt>
                <c:pt idx="68">
                  <c:v>340</c:v>
                </c:pt>
                <c:pt idx="69">
                  <c:v>345</c:v>
                </c:pt>
                <c:pt idx="70">
                  <c:v>350</c:v>
                </c:pt>
              </c:numCache>
            </c:numRef>
          </c:cat>
          <c:val>
            <c:numRef>
              <c:f>'Fig9'!$M$5:$M$75</c:f>
              <c:numCache>
                <c:formatCode>0.000</c:formatCode>
                <c:ptCount val="71"/>
                <c:pt idx="0">
                  <c:v>0.77435268386952549</c:v>
                </c:pt>
                <c:pt idx="1">
                  <c:v>0.26331393018599819</c:v>
                </c:pt>
                <c:pt idx="2">
                  <c:v>0.36438911684736619</c:v>
                </c:pt>
                <c:pt idx="3">
                  <c:v>0.43713290906697161</c:v>
                </c:pt>
                <c:pt idx="4">
                  <c:v>0.59108373348711818</c:v>
                </c:pt>
                <c:pt idx="5">
                  <c:v>0.78146149115842078</c:v>
                </c:pt>
                <c:pt idx="6">
                  <c:v>1.0221144667444699</c:v>
                </c:pt>
                <c:pt idx="7">
                  <c:v>1.3202483206215569</c:v>
                </c:pt>
                <c:pt idx="8">
                  <c:v>1.569783729585519</c:v>
                </c:pt>
                <c:pt idx="9">
                  <c:v>2.0324227965567938</c:v>
                </c:pt>
                <c:pt idx="10">
                  <c:v>2.5325358873525841</c:v>
                </c:pt>
                <c:pt idx="11">
                  <c:v>2.813025700351504</c:v>
                </c:pt>
                <c:pt idx="12">
                  <c:v>3.1580277133989352</c:v>
                </c:pt>
                <c:pt idx="13">
                  <c:v>3.333679190959423</c:v>
                </c:pt>
                <c:pt idx="14">
                  <c:v>3.3165298301252459</c:v>
                </c:pt>
                <c:pt idx="15">
                  <c:v>3.3723789205973449</c:v>
                </c:pt>
                <c:pt idx="16">
                  <c:v>3.7274674527297962</c:v>
                </c:pt>
                <c:pt idx="17">
                  <c:v>3.8655801191669261</c:v>
                </c:pt>
                <c:pt idx="18">
                  <c:v>3.9331718382200789</c:v>
                </c:pt>
                <c:pt idx="19">
                  <c:v>3.7854776021653458</c:v>
                </c:pt>
                <c:pt idx="20">
                  <c:v>3.6387224001270901</c:v>
                </c:pt>
                <c:pt idx="21">
                  <c:v>3.532267809952589</c:v>
                </c:pt>
                <c:pt idx="22">
                  <c:v>3.473240264112408</c:v>
                </c:pt>
                <c:pt idx="23">
                  <c:v>3.131513652231726</c:v>
                </c:pt>
                <c:pt idx="24">
                  <c:v>3.117831996279524</c:v>
                </c:pt>
                <c:pt idx="25">
                  <c:v>3.0750983172211881</c:v>
                </c:pt>
                <c:pt idx="26">
                  <c:v>2.8568096577702771</c:v>
                </c:pt>
                <c:pt idx="27">
                  <c:v>2.6782577498337048</c:v>
                </c:pt>
                <c:pt idx="28">
                  <c:v>2.3120414615386382</c:v>
                </c:pt>
                <c:pt idx="29">
                  <c:v>2.4039242005156849</c:v>
                </c:pt>
                <c:pt idx="30">
                  <c:v>2.1479419763743781</c:v>
                </c:pt>
                <c:pt idx="31">
                  <c:v>1.944226104042609</c:v>
                </c:pt>
                <c:pt idx="32">
                  <c:v>1.83544057955664</c:v>
                </c:pt>
                <c:pt idx="33">
                  <c:v>1.6669575524002</c:v>
                </c:pt>
                <c:pt idx="34">
                  <c:v>1.556401769179756</c:v>
                </c:pt>
                <c:pt idx="35">
                  <c:v>1.3909578824544779</c:v>
                </c:pt>
                <c:pt idx="36">
                  <c:v>1.3057618575821239</c:v>
                </c:pt>
                <c:pt idx="37">
                  <c:v>1.1239146549410679</c:v>
                </c:pt>
                <c:pt idx="38">
                  <c:v>1.0620678630909779</c:v>
                </c:pt>
                <c:pt idx="39">
                  <c:v>0.96813913353167758</c:v>
                </c:pt>
                <c:pt idx="40">
                  <c:v>0.9021768273821269</c:v>
                </c:pt>
                <c:pt idx="41">
                  <c:v>0.85218531979472079</c:v>
                </c:pt>
                <c:pt idx="42">
                  <c:v>0.79919803172104997</c:v>
                </c:pt>
                <c:pt idx="43">
                  <c:v>0.72587744630045725</c:v>
                </c:pt>
                <c:pt idx="44">
                  <c:v>0.61386013466301137</c:v>
                </c:pt>
                <c:pt idx="45">
                  <c:v>0.62321221079908318</c:v>
                </c:pt>
                <c:pt idx="46">
                  <c:v>0.49369425783414272</c:v>
                </c:pt>
                <c:pt idx="47">
                  <c:v>0.46965621212958503</c:v>
                </c:pt>
                <c:pt idx="48">
                  <c:v>0.38206877128991451</c:v>
                </c:pt>
                <c:pt idx="49">
                  <c:v>0.40760771274784802</c:v>
                </c:pt>
                <c:pt idx="50">
                  <c:v>0.35873226791714219</c:v>
                </c:pt>
                <c:pt idx="51">
                  <c:v>0.32153455560211641</c:v>
                </c:pt>
                <c:pt idx="52">
                  <c:v>0.31314304991343939</c:v>
                </c:pt>
                <c:pt idx="53">
                  <c:v>0.29340488235923962</c:v>
                </c:pt>
                <c:pt idx="54">
                  <c:v>0.2449635540567115</c:v>
                </c:pt>
                <c:pt idx="55">
                  <c:v>0.21128755535582611</c:v>
                </c:pt>
                <c:pt idx="56">
                  <c:v>0.2280222312395464</c:v>
                </c:pt>
                <c:pt idx="57">
                  <c:v>0.1993365915568977</c:v>
                </c:pt>
                <c:pt idx="58">
                  <c:v>0.17967121294535041</c:v>
                </c:pt>
                <c:pt idx="59">
                  <c:v>0.16017226000127199</c:v>
                </c:pt>
                <c:pt idx="60">
                  <c:v>0.18654023064515829</c:v>
                </c:pt>
                <c:pt idx="61">
                  <c:v>0.1412310492531377</c:v>
                </c:pt>
                <c:pt idx="62">
                  <c:v>0.1466480641936993</c:v>
                </c:pt>
                <c:pt idx="63">
                  <c:v>0.13207146991680191</c:v>
                </c:pt>
                <c:pt idx="64">
                  <c:v>0.1143750859336285</c:v>
                </c:pt>
                <c:pt idx="65">
                  <c:v>9.3055661095428205E-2</c:v>
                </c:pt>
                <c:pt idx="66">
                  <c:v>0.11320945922189569</c:v>
                </c:pt>
                <c:pt idx="67">
                  <c:v>0.1017346625641269</c:v>
                </c:pt>
                <c:pt idx="68">
                  <c:v>7.5999500138871898E-2</c:v>
                </c:pt>
                <c:pt idx="69">
                  <c:v>8.3411885090311194E-2</c:v>
                </c:pt>
                <c:pt idx="70">
                  <c:v>8.3304439379442194E-2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C01-4F4F-BEE9-11378E5D848F}"/>
            </c:ext>
          </c:extLst>
        </c:ser>
        <c:ser>
          <c:idx val="0"/>
          <c:order val="4"/>
          <c:tx>
            <c:v>2013</c:v>
          </c:tx>
          <c:spPr>
            <a:noFill/>
            <a:ln w="19050">
              <a:solidFill>
                <a:sysClr val="windowText" lastClr="000000"/>
              </a:solidFill>
            </a:ln>
          </c:spPr>
          <c:val>
            <c:numRef>
              <c:f>'Fig9'!$N$5:$N$75</c:f>
              <c:numCache>
                <c:formatCode>0.000</c:formatCode>
                <c:ptCount val="71"/>
                <c:pt idx="0">
                  <c:v>0.66906259965688164</c:v>
                </c:pt>
                <c:pt idx="1">
                  <c:v>0.31124103867532082</c:v>
                </c:pt>
                <c:pt idx="2">
                  <c:v>0.37679656647046611</c:v>
                </c:pt>
                <c:pt idx="3">
                  <c:v>0.59586693467295671</c:v>
                </c:pt>
                <c:pt idx="4">
                  <c:v>0.66039974463586504</c:v>
                </c:pt>
                <c:pt idx="5">
                  <c:v>0.88330531850405114</c:v>
                </c:pt>
                <c:pt idx="6">
                  <c:v>1.0522727274200681</c:v>
                </c:pt>
                <c:pt idx="7">
                  <c:v>1.310473201297744</c:v>
                </c:pt>
                <c:pt idx="8">
                  <c:v>1.6314925799125091</c:v>
                </c:pt>
                <c:pt idx="9">
                  <c:v>2.0802579788606179</c:v>
                </c:pt>
                <c:pt idx="10">
                  <c:v>2.506108051980835</c:v>
                </c:pt>
                <c:pt idx="11">
                  <c:v>3.072237358501146</c:v>
                </c:pt>
                <c:pt idx="12">
                  <c:v>3.3888960310429348</c:v>
                </c:pt>
                <c:pt idx="13">
                  <c:v>3.4685775596583608</c:v>
                </c:pt>
                <c:pt idx="14">
                  <c:v>3.6257206415534489</c:v>
                </c:pt>
                <c:pt idx="15">
                  <c:v>3.8665363702034208</c:v>
                </c:pt>
                <c:pt idx="16">
                  <c:v>3.4771948432344111</c:v>
                </c:pt>
                <c:pt idx="17">
                  <c:v>3.6161709492850069</c:v>
                </c:pt>
                <c:pt idx="18">
                  <c:v>3.6328326547836221</c:v>
                </c:pt>
                <c:pt idx="19">
                  <c:v>3.7043965121268512</c:v>
                </c:pt>
                <c:pt idx="20">
                  <c:v>3.6774681250353698</c:v>
                </c:pt>
                <c:pt idx="21">
                  <c:v>3.5132411301366919</c:v>
                </c:pt>
                <c:pt idx="22">
                  <c:v>3.453897687906883</c:v>
                </c:pt>
                <c:pt idx="23">
                  <c:v>3.3773342586960289</c:v>
                </c:pt>
                <c:pt idx="24">
                  <c:v>3.1493679670636472</c:v>
                </c:pt>
                <c:pt idx="25">
                  <c:v>2.8711775677233851</c:v>
                </c:pt>
                <c:pt idx="26">
                  <c:v>2.738447838966287</c:v>
                </c:pt>
                <c:pt idx="27">
                  <c:v>2.5592041420819149</c:v>
                </c:pt>
                <c:pt idx="28">
                  <c:v>2.4988425077050511</c:v>
                </c:pt>
                <c:pt idx="29">
                  <c:v>2.3425330110137268</c:v>
                </c:pt>
                <c:pt idx="30">
                  <c:v>2.070963785482137</c:v>
                </c:pt>
                <c:pt idx="31">
                  <c:v>1.913914137987867</c:v>
                </c:pt>
                <c:pt idx="32">
                  <c:v>1.818200563556275</c:v>
                </c:pt>
                <c:pt idx="33">
                  <c:v>1.702694897262127</c:v>
                </c:pt>
                <c:pt idx="34">
                  <c:v>1.543275558626535</c:v>
                </c:pt>
                <c:pt idx="35">
                  <c:v>1.2812945127161319</c:v>
                </c:pt>
                <c:pt idx="36">
                  <c:v>1.2002584327740979</c:v>
                </c:pt>
                <c:pt idx="37">
                  <c:v>1.126911283885766</c:v>
                </c:pt>
                <c:pt idx="38">
                  <c:v>1.0130436364229409</c:v>
                </c:pt>
                <c:pt idx="39">
                  <c:v>1.0054894791132061</c:v>
                </c:pt>
                <c:pt idx="40">
                  <c:v>0.91482685340296344</c:v>
                </c:pt>
                <c:pt idx="41">
                  <c:v>0.78731020321829992</c:v>
                </c:pt>
                <c:pt idx="42">
                  <c:v>0.68638878032261175</c:v>
                </c:pt>
                <c:pt idx="43">
                  <c:v>0.70678503466353282</c:v>
                </c:pt>
                <c:pt idx="44">
                  <c:v>0.56556340487358658</c:v>
                </c:pt>
                <c:pt idx="45">
                  <c:v>0.55873450397363789</c:v>
                </c:pt>
                <c:pt idx="46">
                  <c:v>0.54129302247842759</c:v>
                </c:pt>
                <c:pt idx="47">
                  <c:v>0.4381820692803422</c:v>
                </c:pt>
                <c:pt idx="48">
                  <c:v>0.42477001824636379</c:v>
                </c:pt>
                <c:pt idx="49">
                  <c:v>0.36013585263172537</c:v>
                </c:pt>
                <c:pt idx="50">
                  <c:v>0.31444140229217687</c:v>
                </c:pt>
                <c:pt idx="51">
                  <c:v>0.32369334348979678</c:v>
                </c:pt>
                <c:pt idx="52">
                  <c:v>0.26888718748180163</c:v>
                </c:pt>
                <c:pt idx="53">
                  <c:v>0.26783990000335028</c:v>
                </c:pt>
                <c:pt idx="54">
                  <c:v>0.2700208174732181</c:v>
                </c:pt>
                <c:pt idx="55">
                  <c:v>0.25356048422345662</c:v>
                </c:pt>
                <c:pt idx="56">
                  <c:v>0.19850957546385081</c:v>
                </c:pt>
                <c:pt idx="57">
                  <c:v>0.21720620797913309</c:v>
                </c:pt>
                <c:pt idx="58">
                  <c:v>0.22065889367490871</c:v>
                </c:pt>
                <c:pt idx="59">
                  <c:v>0.14500639072251939</c:v>
                </c:pt>
                <c:pt idx="60">
                  <c:v>0.14988415758881479</c:v>
                </c:pt>
                <c:pt idx="61">
                  <c:v>0.1234109277880807</c:v>
                </c:pt>
                <c:pt idx="62">
                  <c:v>0.13378898809277681</c:v>
                </c:pt>
                <c:pt idx="63">
                  <c:v>0.117709824456492</c:v>
                </c:pt>
                <c:pt idx="64">
                  <c:v>0.1167606947839738</c:v>
                </c:pt>
                <c:pt idx="65">
                  <c:v>7.9388040048862601E-2</c:v>
                </c:pt>
                <c:pt idx="66">
                  <c:v>7.2818126783201098E-2</c:v>
                </c:pt>
                <c:pt idx="67">
                  <c:v>0.1090164200413687</c:v>
                </c:pt>
                <c:pt idx="68">
                  <c:v>7.4584086619328305E-2</c:v>
                </c:pt>
                <c:pt idx="69">
                  <c:v>8.2696759756900107E-2</c:v>
                </c:pt>
                <c:pt idx="70">
                  <c:v>9.7805062347264701E-2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C01-4F4F-BEE9-11378E5D84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4185472"/>
        <c:axId val="174191360"/>
      </c:areaChart>
      <c:catAx>
        <c:axId val="174185472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nextTo"/>
        <c:crossAx val="174191360"/>
        <c:crosses val="autoZero"/>
        <c:auto val="1"/>
        <c:lblAlgn val="ctr"/>
        <c:lblOffset val="100"/>
        <c:tickLblSkip val="2"/>
        <c:noMultiLvlLbl val="0"/>
      </c:catAx>
      <c:valAx>
        <c:axId val="174191360"/>
        <c:scaling>
          <c:orientation val="minMax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crossAx val="174185472"/>
        <c:crosses val="autoZero"/>
        <c:crossBetween val="midCat"/>
      </c:valAx>
    </c:plotArea>
    <c:legend>
      <c:legendPos val="b"/>
      <c:layout/>
      <c:overlay val="0"/>
    </c:legend>
    <c:plotVisOnly val="1"/>
    <c:dispBlanksAs val="zero"/>
    <c:showDLblsOverMax val="0"/>
  </c:chart>
  <c:spPr>
    <a:solidFill>
      <a:sysClr val="window" lastClr="FFFFFF"/>
    </a:solidFill>
    <a:ln>
      <a:noFill/>
    </a:ln>
  </c:sp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/>
            </a:pPr>
            <a:r>
              <a:rPr lang="en-US" sz="1200"/>
              <a:t>NMS</a:t>
            </a:r>
          </a:p>
        </c:rich>
      </c:tx>
      <c:layout>
        <c:manualLayout>
          <c:xMode val="edge"/>
          <c:yMode val="edge"/>
          <c:x val="0.888351398669885"/>
          <c:y val="0.18813634351482958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4.9590177519428902E-2"/>
          <c:y val="6.5031649430275382E-2"/>
          <c:w val="0.92936121934241567"/>
          <c:h val="0.64645834858292117"/>
        </c:manualLayout>
      </c:layout>
      <c:areaChart>
        <c:grouping val="standard"/>
        <c:varyColors val="0"/>
        <c:ser>
          <c:idx val="1"/>
          <c:order val="0"/>
          <c:tx>
            <c:v>2005</c:v>
          </c:tx>
          <c:spPr>
            <a:solidFill>
              <a:schemeClr val="bg1"/>
            </a:solidFill>
            <a:ln w="19050" cap="sq">
              <a:solidFill>
                <a:schemeClr val="tx1"/>
              </a:solidFill>
              <a:prstDash val="sysDot"/>
            </a:ln>
          </c:spPr>
          <c:cat>
            <c:numRef>
              <c:f>'Fig9'!$I$5:$I$75</c:f>
              <c:numCache>
                <c:formatCode>General</c:formatCode>
                <c:ptCount val="71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  <c:pt idx="18">
                  <c:v>90</c:v>
                </c:pt>
                <c:pt idx="19">
                  <c:v>95</c:v>
                </c:pt>
                <c:pt idx="20">
                  <c:v>100</c:v>
                </c:pt>
                <c:pt idx="21">
                  <c:v>105</c:v>
                </c:pt>
                <c:pt idx="22">
                  <c:v>110</c:v>
                </c:pt>
                <c:pt idx="23">
                  <c:v>115</c:v>
                </c:pt>
                <c:pt idx="24">
                  <c:v>120</c:v>
                </c:pt>
                <c:pt idx="25">
                  <c:v>125</c:v>
                </c:pt>
                <c:pt idx="26">
                  <c:v>130</c:v>
                </c:pt>
                <c:pt idx="27">
                  <c:v>135</c:v>
                </c:pt>
                <c:pt idx="28">
                  <c:v>140</c:v>
                </c:pt>
                <c:pt idx="29">
                  <c:v>145</c:v>
                </c:pt>
                <c:pt idx="30">
                  <c:v>150</c:v>
                </c:pt>
                <c:pt idx="31">
                  <c:v>155</c:v>
                </c:pt>
                <c:pt idx="32">
                  <c:v>160</c:v>
                </c:pt>
                <c:pt idx="33">
                  <c:v>165</c:v>
                </c:pt>
                <c:pt idx="34">
                  <c:v>170</c:v>
                </c:pt>
                <c:pt idx="35">
                  <c:v>175</c:v>
                </c:pt>
                <c:pt idx="36">
                  <c:v>180</c:v>
                </c:pt>
                <c:pt idx="37">
                  <c:v>185</c:v>
                </c:pt>
                <c:pt idx="38">
                  <c:v>190</c:v>
                </c:pt>
                <c:pt idx="39">
                  <c:v>195</c:v>
                </c:pt>
                <c:pt idx="40">
                  <c:v>200</c:v>
                </c:pt>
                <c:pt idx="41">
                  <c:v>205</c:v>
                </c:pt>
                <c:pt idx="42">
                  <c:v>210</c:v>
                </c:pt>
                <c:pt idx="43">
                  <c:v>215</c:v>
                </c:pt>
                <c:pt idx="44">
                  <c:v>220</c:v>
                </c:pt>
                <c:pt idx="45">
                  <c:v>225</c:v>
                </c:pt>
                <c:pt idx="46">
                  <c:v>230</c:v>
                </c:pt>
                <c:pt idx="47">
                  <c:v>235</c:v>
                </c:pt>
                <c:pt idx="48">
                  <c:v>240</c:v>
                </c:pt>
                <c:pt idx="49">
                  <c:v>245</c:v>
                </c:pt>
                <c:pt idx="50">
                  <c:v>250</c:v>
                </c:pt>
                <c:pt idx="51">
                  <c:v>255</c:v>
                </c:pt>
                <c:pt idx="52">
                  <c:v>260</c:v>
                </c:pt>
                <c:pt idx="53">
                  <c:v>265</c:v>
                </c:pt>
                <c:pt idx="54">
                  <c:v>270</c:v>
                </c:pt>
                <c:pt idx="55">
                  <c:v>275</c:v>
                </c:pt>
                <c:pt idx="56">
                  <c:v>280</c:v>
                </c:pt>
                <c:pt idx="57">
                  <c:v>285</c:v>
                </c:pt>
                <c:pt idx="58">
                  <c:v>290</c:v>
                </c:pt>
                <c:pt idx="59">
                  <c:v>295</c:v>
                </c:pt>
                <c:pt idx="60">
                  <c:v>300</c:v>
                </c:pt>
                <c:pt idx="61">
                  <c:v>305</c:v>
                </c:pt>
                <c:pt idx="62">
                  <c:v>310</c:v>
                </c:pt>
                <c:pt idx="63">
                  <c:v>315</c:v>
                </c:pt>
                <c:pt idx="64">
                  <c:v>320</c:v>
                </c:pt>
                <c:pt idx="65">
                  <c:v>325</c:v>
                </c:pt>
                <c:pt idx="66">
                  <c:v>330</c:v>
                </c:pt>
                <c:pt idx="67">
                  <c:v>335</c:v>
                </c:pt>
                <c:pt idx="68">
                  <c:v>340</c:v>
                </c:pt>
                <c:pt idx="69">
                  <c:v>345</c:v>
                </c:pt>
                <c:pt idx="70">
                  <c:v>350</c:v>
                </c:pt>
              </c:numCache>
            </c:numRef>
          </c:cat>
          <c:val>
            <c:numRef>
              <c:f>'Fig9'!$P$5:$P$75</c:f>
              <c:numCache>
                <c:formatCode>General</c:formatCode>
                <c:ptCount val="71"/>
                <c:pt idx="0">
                  <c:v>1.2408781393772179</c:v>
                </c:pt>
                <c:pt idx="1">
                  <c:v>1.9841680971557041</c:v>
                </c:pt>
                <c:pt idx="2">
                  <c:v>4.2899044050717903</c:v>
                </c:pt>
                <c:pt idx="3">
                  <c:v>6.430301665847951</c:v>
                </c:pt>
                <c:pt idx="4">
                  <c:v>8.4506132410551</c:v>
                </c:pt>
                <c:pt idx="5">
                  <c:v>9.638932931540289</c:v>
                </c:pt>
                <c:pt idx="6">
                  <c:v>9.300066616012618</c:v>
                </c:pt>
                <c:pt idx="7">
                  <c:v>9.0511425518461071</c:v>
                </c:pt>
                <c:pt idx="8">
                  <c:v>7.9171515079325712</c:v>
                </c:pt>
                <c:pt idx="9">
                  <c:v>7.1028577530638817</c:v>
                </c:pt>
                <c:pt idx="10">
                  <c:v>5.8329921518822996</c:v>
                </c:pt>
                <c:pt idx="11">
                  <c:v>4.7268786897410102</c:v>
                </c:pt>
                <c:pt idx="12">
                  <c:v>3.8513367389193571</c:v>
                </c:pt>
                <c:pt idx="13">
                  <c:v>3.228689148975187</c:v>
                </c:pt>
                <c:pt idx="14">
                  <c:v>2.5766610340108369</c:v>
                </c:pt>
                <c:pt idx="15">
                  <c:v>2.0997872845090759</c:v>
                </c:pt>
                <c:pt idx="16">
                  <c:v>1.874231261254599</c:v>
                </c:pt>
                <c:pt idx="17">
                  <c:v>1.527573330279439</c:v>
                </c:pt>
                <c:pt idx="18">
                  <c:v>1.31998082733111</c:v>
                </c:pt>
                <c:pt idx="19">
                  <c:v>1.0317048379965621</c:v>
                </c:pt>
                <c:pt idx="20">
                  <c:v>0.90579153560058057</c:v>
                </c:pt>
                <c:pt idx="21">
                  <c:v>0.7080113881326755</c:v>
                </c:pt>
                <c:pt idx="22">
                  <c:v>0.62934548559023429</c:v>
                </c:pt>
                <c:pt idx="23">
                  <c:v>0.46747272572398918</c:v>
                </c:pt>
                <c:pt idx="24">
                  <c:v>0.4868542706794976</c:v>
                </c:pt>
                <c:pt idx="25">
                  <c:v>0.40146418734056682</c:v>
                </c:pt>
                <c:pt idx="26">
                  <c:v>0.33851774048295807</c:v>
                </c:pt>
                <c:pt idx="27">
                  <c:v>0.25889465082854513</c:v>
                </c:pt>
                <c:pt idx="28">
                  <c:v>0.2189530306836984</c:v>
                </c:pt>
                <c:pt idx="29">
                  <c:v>0.19097380304682021</c:v>
                </c:pt>
                <c:pt idx="30">
                  <c:v>0.1674711708902899</c:v>
                </c:pt>
                <c:pt idx="31">
                  <c:v>0.18709743557525671</c:v>
                </c:pt>
                <c:pt idx="32">
                  <c:v>0.1653579245976145</c:v>
                </c:pt>
                <c:pt idx="33">
                  <c:v>0.13551177058339009</c:v>
                </c:pt>
                <c:pt idx="34">
                  <c:v>9.6106781890891405E-2</c:v>
                </c:pt>
                <c:pt idx="35">
                  <c:v>8.8996181086929305E-2</c:v>
                </c:pt>
                <c:pt idx="36">
                  <c:v>8.2607088593969494E-2</c:v>
                </c:pt>
                <c:pt idx="37">
                  <c:v>7.9493740399987606E-2</c:v>
                </c:pt>
                <c:pt idx="38">
                  <c:v>8.1131972851582093E-2</c:v>
                </c:pt>
                <c:pt idx="39">
                  <c:v>7.2304757302923905E-2</c:v>
                </c:pt>
                <c:pt idx="40">
                  <c:v>5.7153033625134401E-2</c:v>
                </c:pt>
                <c:pt idx="41">
                  <c:v>4.9939642337627897E-2</c:v>
                </c:pt>
                <c:pt idx="42">
                  <c:v>4.7504855924544703E-2</c:v>
                </c:pt>
                <c:pt idx="43">
                  <c:v>3.9006255323327299E-2</c:v>
                </c:pt>
                <c:pt idx="44">
                  <c:v>3.0892799033704701E-2</c:v>
                </c:pt>
                <c:pt idx="45">
                  <c:v>3.4913053492638103E-2</c:v>
                </c:pt>
                <c:pt idx="46">
                  <c:v>2.72686696135995E-2</c:v>
                </c:pt>
                <c:pt idx="47">
                  <c:v>3.8092042020768699E-2</c:v>
                </c:pt>
                <c:pt idx="48">
                  <c:v>3.4747695141049501E-2</c:v>
                </c:pt>
                <c:pt idx="49">
                  <c:v>3.7947098678199301E-2</c:v>
                </c:pt>
                <c:pt idx="50">
                  <c:v>1.53455444975774E-2</c:v>
                </c:pt>
                <c:pt idx="51">
                  <c:v>1.9032558143506101E-2</c:v>
                </c:pt>
                <c:pt idx="52">
                  <c:v>2.2075392516315701E-2</c:v>
                </c:pt>
                <c:pt idx="53">
                  <c:v>2.8541258694978301E-2</c:v>
                </c:pt>
                <c:pt idx="54">
                  <c:v>8.6257935936517004E-3</c:v>
                </c:pt>
                <c:pt idx="55">
                  <c:v>2.8065272480954799E-2</c:v>
                </c:pt>
                <c:pt idx="56">
                  <c:v>4.8454600581578E-3</c:v>
                </c:pt>
                <c:pt idx="57">
                  <c:v>1.05703043305469E-2</c:v>
                </c:pt>
                <c:pt idx="58">
                  <c:v>2.9128387382973499E-2</c:v>
                </c:pt>
                <c:pt idx="59">
                  <c:v>6.1915745975400002E-3</c:v>
                </c:pt>
                <c:pt idx="60">
                  <c:v>1.63696754569309E-2</c:v>
                </c:pt>
                <c:pt idx="61">
                  <c:v>1.05577417463424E-2</c:v>
                </c:pt>
                <c:pt idx="62">
                  <c:v>1.40063432982084E-2</c:v>
                </c:pt>
                <c:pt idx="63">
                  <c:v>1.6602333941645999E-3</c:v>
                </c:pt>
                <c:pt idx="64">
                  <c:v>3.2480304892945999E-3</c:v>
                </c:pt>
                <c:pt idx="65">
                  <c:v>1.0640610136183001E-2</c:v>
                </c:pt>
                <c:pt idx="66">
                  <c:v>2.13911560682391E-2</c:v>
                </c:pt>
                <c:pt idx="67">
                  <c:v>1.4337604922549001E-3</c:v>
                </c:pt>
                <c:pt idx="68">
                  <c:v>1.1598436579974001E-3</c:v>
                </c:pt>
                <c:pt idx="69">
                  <c:v>3.5762527707229998E-4</c:v>
                </c:pt>
                <c:pt idx="70">
                  <c:v>6.0615052992043002E-3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F16-4E4E-93EE-5AD80263585A}"/>
            </c:ext>
          </c:extLst>
        </c:ser>
        <c:ser>
          <c:idx val="2"/>
          <c:order val="1"/>
          <c:tx>
            <c:v>2007</c:v>
          </c:tx>
          <c:spPr>
            <a:noFill/>
            <a:ln w="25400">
              <a:solidFill>
                <a:schemeClr val="tx1"/>
              </a:solidFill>
              <a:prstDash val="lgDashDot"/>
            </a:ln>
          </c:spPr>
          <c:cat>
            <c:numRef>
              <c:f>'Fig9'!$I$5:$I$75</c:f>
              <c:numCache>
                <c:formatCode>General</c:formatCode>
                <c:ptCount val="71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  <c:pt idx="18">
                  <c:v>90</c:v>
                </c:pt>
                <c:pt idx="19">
                  <c:v>95</c:v>
                </c:pt>
                <c:pt idx="20">
                  <c:v>100</c:v>
                </c:pt>
                <c:pt idx="21">
                  <c:v>105</c:v>
                </c:pt>
                <c:pt idx="22">
                  <c:v>110</c:v>
                </c:pt>
                <c:pt idx="23">
                  <c:v>115</c:v>
                </c:pt>
                <c:pt idx="24">
                  <c:v>120</c:v>
                </c:pt>
                <c:pt idx="25">
                  <c:v>125</c:v>
                </c:pt>
                <c:pt idx="26">
                  <c:v>130</c:v>
                </c:pt>
                <c:pt idx="27">
                  <c:v>135</c:v>
                </c:pt>
                <c:pt idx="28">
                  <c:v>140</c:v>
                </c:pt>
                <c:pt idx="29">
                  <c:v>145</c:v>
                </c:pt>
                <c:pt idx="30">
                  <c:v>150</c:v>
                </c:pt>
                <c:pt idx="31">
                  <c:v>155</c:v>
                </c:pt>
                <c:pt idx="32">
                  <c:v>160</c:v>
                </c:pt>
                <c:pt idx="33">
                  <c:v>165</c:v>
                </c:pt>
                <c:pt idx="34">
                  <c:v>170</c:v>
                </c:pt>
                <c:pt idx="35">
                  <c:v>175</c:v>
                </c:pt>
                <c:pt idx="36">
                  <c:v>180</c:v>
                </c:pt>
                <c:pt idx="37">
                  <c:v>185</c:v>
                </c:pt>
                <c:pt idx="38">
                  <c:v>190</c:v>
                </c:pt>
                <c:pt idx="39">
                  <c:v>195</c:v>
                </c:pt>
                <c:pt idx="40">
                  <c:v>200</c:v>
                </c:pt>
                <c:pt idx="41">
                  <c:v>205</c:v>
                </c:pt>
                <c:pt idx="42">
                  <c:v>210</c:v>
                </c:pt>
                <c:pt idx="43">
                  <c:v>215</c:v>
                </c:pt>
                <c:pt idx="44">
                  <c:v>220</c:v>
                </c:pt>
                <c:pt idx="45">
                  <c:v>225</c:v>
                </c:pt>
                <c:pt idx="46">
                  <c:v>230</c:v>
                </c:pt>
                <c:pt idx="47">
                  <c:v>235</c:v>
                </c:pt>
                <c:pt idx="48">
                  <c:v>240</c:v>
                </c:pt>
                <c:pt idx="49">
                  <c:v>245</c:v>
                </c:pt>
                <c:pt idx="50">
                  <c:v>250</c:v>
                </c:pt>
                <c:pt idx="51">
                  <c:v>255</c:v>
                </c:pt>
                <c:pt idx="52">
                  <c:v>260</c:v>
                </c:pt>
                <c:pt idx="53">
                  <c:v>265</c:v>
                </c:pt>
                <c:pt idx="54">
                  <c:v>270</c:v>
                </c:pt>
                <c:pt idx="55">
                  <c:v>275</c:v>
                </c:pt>
                <c:pt idx="56">
                  <c:v>280</c:v>
                </c:pt>
                <c:pt idx="57">
                  <c:v>285</c:v>
                </c:pt>
                <c:pt idx="58">
                  <c:v>290</c:v>
                </c:pt>
                <c:pt idx="59">
                  <c:v>295</c:v>
                </c:pt>
                <c:pt idx="60">
                  <c:v>300</c:v>
                </c:pt>
                <c:pt idx="61">
                  <c:v>305</c:v>
                </c:pt>
                <c:pt idx="62">
                  <c:v>310</c:v>
                </c:pt>
                <c:pt idx="63">
                  <c:v>315</c:v>
                </c:pt>
                <c:pt idx="64">
                  <c:v>320</c:v>
                </c:pt>
                <c:pt idx="65">
                  <c:v>325</c:v>
                </c:pt>
                <c:pt idx="66">
                  <c:v>330</c:v>
                </c:pt>
                <c:pt idx="67">
                  <c:v>335</c:v>
                </c:pt>
                <c:pt idx="68">
                  <c:v>340</c:v>
                </c:pt>
                <c:pt idx="69">
                  <c:v>345</c:v>
                </c:pt>
                <c:pt idx="70">
                  <c:v>350</c:v>
                </c:pt>
              </c:numCache>
            </c:numRef>
          </c:cat>
          <c:val>
            <c:numRef>
              <c:f>'Fig9'!$Q$5:$Q$75</c:f>
              <c:numCache>
                <c:formatCode>General</c:formatCode>
                <c:ptCount val="71"/>
                <c:pt idx="0">
                  <c:v>0.51045202184805449</c:v>
                </c:pt>
                <c:pt idx="1">
                  <c:v>0.8787573946728513</c:v>
                </c:pt>
                <c:pt idx="2">
                  <c:v>2.457674208966425</c:v>
                </c:pt>
                <c:pt idx="3">
                  <c:v>4.5533859588207557</c:v>
                </c:pt>
                <c:pt idx="4">
                  <c:v>6.6836565178396103</c:v>
                </c:pt>
                <c:pt idx="5">
                  <c:v>8.3063411585547051</c:v>
                </c:pt>
                <c:pt idx="6">
                  <c:v>9.0562896053956727</c:v>
                </c:pt>
                <c:pt idx="7">
                  <c:v>9.4237428986117706</c:v>
                </c:pt>
                <c:pt idx="8">
                  <c:v>8.5677954226009287</c:v>
                </c:pt>
                <c:pt idx="9">
                  <c:v>8.2560051303967459</c:v>
                </c:pt>
                <c:pt idx="10">
                  <c:v>6.9620822791789507</c:v>
                </c:pt>
                <c:pt idx="11">
                  <c:v>5.4057096559733653</c:v>
                </c:pt>
                <c:pt idx="12">
                  <c:v>4.6245057987658562</c:v>
                </c:pt>
                <c:pt idx="13">
                  <c:v>4.1218903675507113</c:v>
                </c:pt>
                <c:pt idx="14">
                  <c:v>3.0916221442881402</c:v>
                </c:pt>
                <c:pt idx="15">
                  <c:v>2.6516410192925131</c:v>
                </c:pt>
                <c:pt idx="16">
                  <c:v>2.3139678093538678</c:v>
                </c:pt>
                <c:pt idx="17">
                  <c:v>1.7627181587902661</c:v>
                </c:pt>
                <c:pt idx="18">
                  <c:v>1.4365124142172481</c:v>
                </c:pt>
                <c:pt idx="19">
                  <c:v>1.27443572804282</c:v>
                </c:pt>
                <c:pt idx="20">
                  <c:v>0.97099862888035315</c:v>
                </c:pt>
                <c:pt idx="21">
                  <c:v>0.90530463778619452</c:v>
                </c:pt>
                <c:pt idx="22">
                  <c:v>0.69566350901149421</c:v>
                </c:pt>
                <c:pt idx="23">
                  <c:v>0.67160731832734077</c:v>
                </c:pt>
                <c:pt idx="24">
                  <c:v>0.52673172395762924</c:v>
                </c:pt>
                <c:pt idx="25">
                  <c:v>0.40792287352704998</c:v>
                </c:pt>
                <c:pt idx="26">
                  <c:v>0.36708717105147848</c:v>
                </c:pt>
                <c:pt idx="27">
                  <c:v>0.34767012096778732</c:v>
                </c:pt>
                <c:pt idx="28">
                  <c:v>0.32078229063552222</c:v>
                </c:pt>
                <c:pt idx="29">
                  <c:v>0.23172198723158369</c:v>
                </c:pt>
                <c:pt idx="30">
                  <c:v>0.238934903000219</c:v>
                </c:pt>
                <c:pt idx="31">
                  <c:v>0.22316594853015809</c:v>
                </c:pt>
                <c:pt idx="32">
                  <c:v>0.18738601710065131</c:v>
                </c:pt>
                <c:pt idx="33">
                  <c:v>0.1671919675651389</c:v>
                </c:pt>
                <c:pt idx="34">
                  <c:v>0.14100542058533341</c:v>
                </c:pt>
                <c:pt idx="35">
                  <c:v>0.10633564558862529</c:v>
                </c:pt>
                <c:pt idx="36">
                  <c:v>0.11096160288891831</c:v>
                </c:pt>
                <c:pt idx="37">
                  <c:v>9.3936785311652199E-2</c:v>
                </c:pt>
                <c:pt idx="38">
                  <c:v>0.1047405394827286</c:v>
                </c:pt>
                <c:pt idx="39">
                  <c:v>9.2521196022218394E-2</c:v>
                </c:pt>
                <c:pt idx="40">
                  <c:v>6.4444667515871107E-2</c:v>
                </c:pt>
                <c:pt idx="41">
                  <c:v>6.1085996086340903E-2</c:v>
                </c:pt>
                <c:pt idx="42">
                  <c:v>5.3615869286353202E-2</c:v>
                </c:pt>
                <c:pt idx="43">
                  <c:v>6.1502650169138397E-2</c:v>
                </c:pt>
                <c:pt idx="44">
                  <c:v>2.9645989836155798E-2</c:v>
                </c:pt>
                <c:pt idx="45">
                  <c:v>3.0140061231638302E-2</c:v>
                </c:pt>
                <c:pt idx="46">
                  <c:v>2.8457479948349702E-2</c:v>
                </c:pt>
                <c:pt idx="47">
                  <c:v>2.6981923442774301E-2</c:v>
                </c:pt>
                <c:pt idx="48">
                  <c:v>2.0436494166070799E-2</c:v>
                </c:pt>
                <c:pt idx="49">
                  <c:v>2.31200883371891E-2</c:v>
                </c:pt>
                <c:pt idx="50">
                  <c:v>2.2157501816299899E-2</c:v>
                </c:pt>
                <c:pt idx="51">
                  <c:v>2.5262094260608201E-2</c:v>
                </c:pt>
                <c:pt idx="52">
                  <c:v>2.8620475812600101E-2</c:v>
                </c:pt>
                <c:pt idx="53">
                  <c:v>1.7183730979673101E-2</c:v>
                </c:pt>
                <c:pt idx="54">
                  <c:v>2.5499991369078E-2</c:v>
                </c:pt>
                <c:pt idx="55">
                  <c:v>1.1925009591246399E-2</c:v>
                </c:pt>
                <c:pt idx="56">
                  <c:v>2.0231081072401898E-2</c:v>
                </c:pt>
                <c:pt idx="57">
                  <c:v>8.7922452767529007E-3</c:v>
                </c:pt>
                <c:pt idx="58">
                  <c:v>8.2337330747015002E-3</c:v>
                </c:pt>
                <c:pt idx="59">
                  <c:v>1.5462371616249301E-2</c:v>
                </c:pt>
                <c:pt idx="60">
                  <c:v>1.40986247281779E-2</c:v>
                </c:pt>
                <c:pt idx="61">
                  <c:v>1.0821091540810001E-2</c:v>
                </c:pt>
                <c:pt idx="62">
                  <c:v>2.0582394695836002E-3</c:v>
                </c:pt>
                <c:pt idx="63">
                  <c:v>1.0791313589684401E-2</c:v>
                </c:pt>
                <c:pt idx="64">
                  <c:v>9.5521611786646005E-3</c:v>
                </c:pt>
                <c:pt idx="65">
                  <c:v>4.6346446447260003E-3</c:v>
                </c:pt>
                <c:pt idx="66">
                  <c:v>2.4921470221102001E-3</c:v>
                </c:pt>
                <c:pt idx="67">
                  <c:v>4.1399188559022001E-3</c:v>
                </c:pt>
                <c:pt idx="68">
                  <c:v>5.5992191055486999E-3</c:v>
                </c:pt>
                <c:pt idx="69">
                  <c:v>2.1918222936858E-3</c:v>
                </c:pt>
                <c:pt idx="70">
                  <c:v>3.0146600663725001E-3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F16-4E4E-93EE-5AD80263585A}"/>
            </c:ext>
          </c:extLst>
        </c:ser>
        <c:ser>
          <c:idx val="3"/>
          <c:order val="2"/>
          <c:tx>
            <c:v>2009</c:v>
          </c:tx>
          <c:spPr>
            <a:noFill/>
            <a:ln w="25400">
              <a:solidFill>
                <a:schemeClr val="tx1"/>
              </a:solidFill>
              <a:prstDash val="dash"/>
            </a:ln>
          </c:spPr>
          <c:cat>
            <c:numRef>
              <c:f>'Fig9'!$I$5:$I$75</c:f>
              <c:numCache>
                <c:formatCode>General</c:formatCode>
                <c:ptCount val="71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  <c:pt idx="18">
                  <c:v>90</c:v>
                </c:pt>
                <c:pt idx="19">
                  <c:v>95</c:v>
                </c:pt>
                <c:pt idx="20">
                  <c:v>100</c:v>
                </c:pt>
                <c:pt idx="21">
                  <c:v>105</c:v>
                </c:pt>
                <c:pt idx="22">
                  <c:v>110</c:v>
                </c:pt>
                <c:pt idx="23">
                  <c:v>115</c:v>
                </c:pt>
                <c:pt idx="24">
                  <c:v>120</c:v>
                </c:pt>
                <c:pt idx="25">
                  <c:v>125</c:v>
                </c:pt>
                <c:pt idx="26">
                  <c:v>130</c:v>
                </c:pt>
                <c:pt idx="27">
                  <c:v>135</c:v>
                </c:pt>
                <c:pt idx="28">
                  <c:v>140</c:v>
                </c:pt>
                <c:pt idx="29">
                  <c:v>145</c:v>
                </c:pt>
                <c:pt idx="30">
                  <c:v>150</c:v>
                </c:pt>
                <c:pt idx="31">
                  <c:v>155</c:v>
                </c:pt>
                <c:pt idx="32">
                  <c:v>160</c:v>
                </c:pt>
                <c:pt idx="33">
                  <c:v>165</c:v>
                </c:pt>
                <c:pt idx="34">
                  <c:v>170</c:v>
                </c:pt>
                <c:pt idx="35">
                  <c:v>175</c:v>
                </c:pt>
                <c:pt idx="36">
                  <c:v>180</c:v>
                </c:pt>
                <c:pt idx="37">
                  <c:v>185</c:v>
                </c:pt>
                <c:pt idx="38">
                  <c:v>190</c:v>
                </c:pt>
                <c:pt idx="39">
                  <c:v>195</c:v>
                </c:pt>
                <c:pt idx="40">
                  <c:v>200</c:v>
                </c:pt>
                <c:pt idx="41">
                  <c:v>205</c:v>
                </c:pt>
                <c:pt idx="42">
                  <c:v>210</c:v>
                </c:pt>
                <c:pt idx="43">
                  <c:v>215</c:v>
                </c:pt>
                <c:pt idx="44">
                  <c:v>220</c:v>
                </c:pt>
                <c:pt idx="45">
                  <c:v>225</c:v>
                </c:pt>
                <c:pt idx="46">
                  <c:v>230</c:v>
                </c:pt>
                <c:pt idx="47">
                  <c:v>235</c:v>
                </c:pt>
                <c:pt idx="48">
                  <c:v>240</c:v>
                </c:pt>
                <c:pt idx="49">
                  <c:v>245</c:v>
                </c:pt>
                <c:pt idx="50">
                  <c:v>250</c:v>
                </c:pt>
                <c:pt idx="51">
                  <c:v>255</c:v>
                </c:pt>
                <c:pt idx="52">
                  <c:v>260</c:v>
                </c:pt>
                <c:pt idx="53">
                  <c:v>265</c:v>
                </c:pt>
                <c:pt idx="54">
                  <c:v>270</c:v>
                </c:pt>
                <c:pt idx="55">
                  <c:v>275</c:v>
                </c:pt>
                <c:pt idx="56">
                  <c:v>280</c:v>
                </c:pt>
                <c:pt idx="57">
                  <c:v>285</c:v>
                </c:pt>
                <c:pt idx="58">
                  <c:v>290</c:v>
                </c:pt>
                <c:pt idx="59">
                  <c:v>295</c:v>
                </c:pt>
                <c:pt idx="60">
                  <c:v>300</c:v>
                </c:pt>
                <c:pt idx="61">
                  <c:v>305</c:v>
                </c:pt>
                <c:pt idx="62">
                  <c:v>310</c:v>
                </c:pt>
                <c:pt idx="63">
                  <c:v>315</c:v>
                </c:pt>
                <c:pt idx="64">
                  <c:v>320</c:v>
                </c:pt>
                <c:pt idx="65">
                  <c:v>325</c:v>
                </c:pt>
                <c:pt idx="66">
                  <c:v>330</c:v>
                </c:pt>
                <c:pt idx="67">
                  <c:v>335</c:v>
                </c:pt>
                <c:pt idx="68">
                  <c:v>340</c:v>
                </c:pt>
                <c:pt idx="69">
                  <c:v>345</c:v>
                </c:pt>
                <c:pt idx="70">
                  <c:v>350</c:v>
                </c:pt>
              </c:numCache>
            </c:numRef>
          </c:cat>
          <c:val>
            <c:numRef>
              <c:f>'Fig9'!$R$5:$R$75</c:f>
              <c:numCache>
                <c:formatCode>General</c:formatCode>
                <c:ptCount val="71"/>
                <c:pt idx="0">
                  <c:v>0.23047869824224079</c:v>
                </c:pt>
                <c:pt idx="1">
                  <c:v>0.52522333339720473</c:v>
                </c:pt>
                <c:pt idx="2">
                  <c:v>1.3653783258281329</c:v>
                </c:pt>
                <c:pt idx="3">
                  <c:v>2.7537325742898129</c:v>
                </c:pt>
                <c:pt idx="4">
                  <c:v>4.664656935108253</c:v>
                </c:pt>
                <c:pt idx="5">
                  <c:v>6.0816236135162756</c:v>
                </c:pt>
                <c:pt idx="6">
                  <c:v>6.9821559524066101</c:v>
                </c:pt>
                <c:pt idx="7">
                  <c:v>8.7626163520744704</c:v>
                </c:pt>
                <c:pt idx="8">
                  <c:v>8.486481985198516</c:v>
                </c:pt>
                <c:pt idx="9">
                  <c:v>8.0677176986709682</c:v>
                </c:pt>
                <c:pt idx="10">
                  <c:v>7.9261299166415791</c:v>
                </c:pt>
                <c:pt idx="11">
                  <c:v>6.644099011197814</c:v>
                </c:pt>
                <c:pt idx="12">
                  <c:v>5.901068214964913</c:v>
                </c:pt>
                <c:pt idx="13">
                  <c:v>4.8529319810801681</c:v>
                </c:pt>
                <c:pt idx="14">
                  <c:v>4.1872520312150732</c:v>
                </c:pt>
                <c:pt idx="15">
                  <c:v>3.7127730011728919</c:v>
                </c:pt>
                <c:pt idx="16">
                  <c:v>2.943031318536959</c:v>
                </c:pt>
                <c:pt idx="17">
                  <c:v>2.4251812803697059</c:v>
                </c:pt>
                <c:pt idx="18">
                  <c:v>2.0083558772746151</c:v>
                </c:pt>
                <c:pt idx="19">
                  <c:v>1.4769514697588211</c:v>
                </c:pt>
                <c:pt idx="20">
                  <c:v>1.4441702747591409</c:v>
                </c:pt>
                <c:pt idx="21">
                  <c:v>1.060850968962227</c:v>
                </c:pt>
                <c:pt idx="22">
                  <c:v>1.0013254313378339</c:v>
                </c:pt>
                <c:pt idx="23">
                  <c:v>0.82492625324573809</c:v>
                </c:pt>
                <c:pt idx="24">
                  <c:v>0.67345366347389091</c:v>
                </c:pt>
                <c:pt idx="25">
                  <c:v>0.60153116207178059</c:v>
                </c:pt>
                <c:pt idx="26">
                  <c:v>0.49086696862635881</c:v>
                </c:pt>
                <c:pt idx="27">
                  <c:v>0.38571283070855761</c:v>
                </c:pt>
                <c:pt idx="28">
                  <c:v>0.36715797567400538</c:v>
                </c:pt>
                <c:pt idx="29">
                  <c:v>0.36011264213208311</c:v>
                </c:pt>
                <c:pt idx="30">
                  <c:v>0.25722016461285863</c:v>
                </c:pt>
                <c:pt idx="31">
                  <c:v>0.2598448400580684</c:v>
                </c:pt>
                <c:pt idx="32">
                  <c:v>0.2328824341121046</c:v>
                </c:pt>
                <c:pt idx="33">
                  <c:v>0.19358892948349821</c:v>
                </c:pt>
                <c:pt idx="34">
                  <c:v>0.1682413000080121</c:v>
                </c:pt>
                <c:pt idx="35">
                  <c:v>0.20529433581262291</c:v>
                </c:pt>
                <c:pt idx="36">
                  <c:v>9.6786291266212507E-2</c:v>
                </c:pt>
                <c:pt idx="37">
                  <c:v>8.6742988158461806E-2</c:v>
                </c:pt>
                <c:pt idx="38">
                  <c:v>0.1122785602146394</c:v>
                </c:pt>
                <c:pt idx="39">
                  <c:v>6.9773557200286995E-2</c:v>
                </c:pt>
                <c:pt idx="40">
                  <c:v>9.8604523950598794E-2</c:v>
                </c:pt>
                <c:pt idx="41">
                  <c:v>9.2038737883819402E-2</c:v>
                </c:pt>
                <c:pt idx="42">
                  <c:v>7.2256112639898895E-2</c:v>
                </c:pt>
                <c:pt idx="43">
                  <c:v>5.1168394058722699E-2</c:v>
                </c:pt>
                <c:pt idx="44">
                  <c:v>5.7620457751789797E-2</c:v>
                </c:pt>
                <c:pt idx="45">
                  <c:v>3.0567003635326599E-2</c:v>
                </c:pt>
                <c:pt idx="46">
                  <c:v>3.5888232468842297E-2</c:v>
                </c:pt>
                <c:pt idx="47">
                  <c:v>5.4153753175465502E-2</c:v>
                </c:pt>
                <c:pt idx="48">
                  <c:v>3.70672390896934E-2</c:v>
                </c:pt>
                <c:pt idx="49">
                  <c:v>3.9839053452608297E-2</c:v>
                </c:pt>
                <c:pt idx="50">
                  <c:v>3.8105202453472299E-2</c:v>
                </c:pt>
                <c:pt idx="51">
                  <c:v>2.3475239720529201E-2</c:v>
                </c:pt>
                <c:pt idx="52">
                  <c:v>1.6471029525161301E-2</c:v>
                </c:pt>
                <c:pt idx="53">
                  <c:v>3.2808361281433898E-2</c:v>
                </c:pt>
                <c:pt idx="54">
                  <c:v>2.4333158905821599E-2</c:v>
                </c:pt>
                <c:pt idx="55">
                  <c:v>1.42355521622296E-2</c:v>
                </c:pt>
                <c:pt idx="56">
                  <c:v>2.7033986794676799E-2</c:v>
                </c:pt>
                <c:pt idx="57">
                  <c:v>1.46620280336845E-2</c:v>
                </c:pt>
                <c:pt idx="58">
                  <c:v>2.54890302611273E-2</c:v>
                </c:pt>
                <c:pt idx="59">
                  <c:v>1.14102555767137E-2</c:v>
                </c:pt>
                <c:pt idx="60">
                  <c:v>1.2983444889272999E-2</c:v>
                </c:pt>
                <c:pt idx="61">
                  <c:v>1.26585454711752E-2</c:v>
                </c:pt>
                <c:pt idx="62">
                  <c:v>1.6405307346999801E-2</c:v>
                </c:pt>
                <c:pt idx="63">
                  <c:v>6.7164478029419E-3</c:v>
                </c:pt>
                <c:pt idx="64">
                  <c:v>1.8305665104721501E-2</c:v>
                </c:pt>
                <c:pt idx="65">
                  <c:v>1.3055120985383299E-2</c:v>
                </c:pt>
                <c:pt idx="66">
                  <c:v>7.9722461350855995E-3</c:v>
                </c:pt>
                <c:pt idx="67">
                  <c:v>4.7430864417821001E-3</c:v>
                </c:pt>
                <c:pt idx="68">
                  <c:v>1.3242738392298101E-2</c:v>
                </c:pt>
                <c:pt idx="69">
                  <c:v>4.2676373904096997E-3</c:v>
                </c:pt>
                <c:pt idx="70">
                  <c:v>2.20794356053414E-2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F16-4E4E-93EE-5AD80263585A}"/>
            </c:ext>
          </c:extLst>
        </c:ser>
        <c:ser>
          <c:idx val="4"/>
          <c:order val="3"/>
          <c:tx>
            <c:v>2011</c:v>
          </c:tx>
          <c:spPr>
            <a:noFill/>
            <a:ln w="12700">
              <a:solidFill>
                <a:sysClr val="windowText" lastClr="000000"/>
              </a:solidFill>
              <a:prstDash val="sysDot"/>
            </a:ln>
          </c:spPr>
          <c:cat>
            <c:numRef>
              <c:f>'Fig9'!$I$5:$I$75</c:f>
              <c:numCache>
                <c:formatCode>General</c:formatCode>
                <c:ptCount val="71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  <c:pt idx="18">
                  <c:v>90</c:v>
                </c:pt>
                <c:pt idx="19">
                  <c:v>95</c:v>
                </c:pt>
                <c:pt idx="20">
                  <c:v>100</c:v>
                </c:pt>
                <c:pt idx="21">
                  <c:v>105</c:v>
                </c:pt>
                <c:pt idx="22">
                  <c:v>110</c:v>
                </c:pt>
                <c:pt idx="23">
                  <c:v>115</c:v>
                </c:pt>
                <c:pt idx="24">
                  <c:v>120</c:v>
                </c:pt>
                <c:pt idx="25">
                  <c:v>125</c:v>
                </c:pt>
                <c:pt idx="26">
                  <c:v>130</c:v>
                </c:pt>
                <c:pt idx="27">
                  <c:v>135</c:v>
                </c:pt>
                <c:pt idx="28">
                  <c:v>140</c:v>
                </c:pt>
                <c:pt idx="29">
                  <c:v>145</c:v>
                </c:pt>
                <c:pt idx="30">
                  <c:v>150</c:v>
                </c:pt>
                <c:pt idx="31">
                  <c:v>155</c:v>
                </c:pt>
                <c:pt idx="32">
                  <c:v>160</c:v>
                </c:pt>
                <c:pt idx="33">
                  <c:v>165</c:v>
                </c:pt>
                <c:pt idx="34">
                  <c:v>170</c:v>
                </c:pt>
                <c:pt idx="35">
                  <c:v>175</c:v>
                </c:pt>
                <c:pt idx="36">
                  <c:v>180</c:v>
                </c:pt>
                <c:pt idx="37">
                  <c:v>185</c:v>
                </c:pt>
                <c:pt idx="38">
                  <c:v>190</c:v>
                </c:pt>
                <c:pt idx="39">
                  <c:v>195</c:v>
                </c:pt>
                <c:pt idx="40">
                  <c:v>200</c:v>
                </c:pt>
                <c:pt idx="41">
                  <c:v>205</c:v>
                </c:pt>
                <c:pt idx="42">
                  <c:v>210</c:v>
                </c:pt>
                <c:pt idx="43">
                  <c:v>215</c:v>
                </c:pt>
                <c:pt idx="44">
                  <c:v>220</c:v>
                </c:pt>
                <c:pt idx="45">
                  <c:v>225</c:v>
                </c:pt>
                <c:pt idx="46">
                  <c:v>230</c:v>
                </c:pt>
                <c:pt idx="47">
                  <c:v>235</c:v>
                </c:pt>
                <c:pt idx="48">
                  <c:v>240</c:v>
                </c:pt>
                <c:pt idx="49">
                  <c:v>245</c:v>
                </c:pt>
                <c:pt idx="50">
                  <c:v>250</c:v>
                </c:pt>
                <c:pt idx="51">
                  <c:v>255</c:v>
                </c:pt>
                <c:pt idx="52">
                  <c:v>260</c:v>
                </c:pt>
                <c:pt idx="53">
                  <c:v>265</c:v>
                </c:pt>
                <c:pt idx="54">
                  <c:v>270</c:v>
                </c:pt>
                <c:pt idx="55">
                  <c:v>275</c:v>
                </c:pt>
                <c:pt idx="56">
                  <c:v>280</c:v>
                </c:pt>
                <c:pt idx="57">
                  <c:v>285</c:v>
                </c:pt>
                <c:pt idx="58">
                  <c:v>290</c:v>
                </c:pt>
                <c:pt idx="59">
                  <c:v>295</c:v>
                </c:pt>
                <c:pt idx="60">
                  <c:v>300</c:v>
                </c:pt>
                <c:pt idx="61">
                  <c:v>305</c:v>
                </c:pt>
                <c:pt idx="62">
                  <c:v>310</c:v>
                </c:pt>
                <c:pt idx="63">
                  <c:v>315</c:v>
                </c:pt>
                <c:pt idx="64">
                  <c:v>320</c:v>
                </c:pt>
                <c:pt idx="65">
                  <c:v>325</c:v>
                </c:pt>
                <c:pt idx="66">
                  <c:v>330</c:v>
                </c:pt>
                <c:pt idx="67">
                  <c:v>335</c:v>
                </c:pt>
                <c:pt idx="68">
                  <c:v>340</c:v>
                </c:pt>
                <c:pt idx="69">
                  <c:v>345</c:v>
                </c:pt>
                <c:pt idx="70">
                  <c:v>350</c:v>
                </c:pt>
              </c:numCache>
            </c:numRef>
          </c:cat>
          <c:val>
            <c:numRef>
              <c:f>'Fig9'!$S$5:$S$75</c:f>
              <c:numCache>
                <c:formatCode>General</c:formatCode>
                <c:ptCount val="71"/>
                <c:pt idx="0">
                  <c:v>0.35670666892448732</c:v>
                </c:pt>
                <c:pt idx="1">
                  <c:v>0.67262059281218523</c:v>
                </c:pt>
                <c:pt idx="2">
                  <c:v>1.238428952272447</c:v>
                </c:pt>
                <c:pt idx="3">
                  <c:v>2.317983274179499</c:v>
                </c:pt>
                <c:pt idx="4">
                  <c:v>3.796540473244209</c:v>
                </c:pt>
                <c:pt idx="5">
                  <c:v>5.3443110188474447</c:v>
                </c:pt>
                <c:pt idx="6">
                  <c:v>6.7426764710219054</c:v>
                </c:pt>
                <c:pt idx="7">
                  <c:v>7.0432798629281024</c:v>
                </c:pt>
                <c:pt idx="8">
                  <c:v>7.3268560830314797</c:v>
                </c:pt>
                <c:pt idx="9">
                  <c:v>7.6530452346910414</c:v>
                </c:pt>
                <c:pt idx="10">
                  <c:v>7.7565939680553004</c:v>
                </c:pt>
                <c:pt idx="11">
                  <c:v>6.8019389403918193</c:v>
                </c:pt>
                <c:pt idx="12">
                  <c:v>6.2865562214620692</c:v>
                </c:pt>
                <c:pt idx="13">
                  <c:v>5.6513176100952496</c:v>
                </c:pt>
                <c:pt idx="14">
                  <c:v>4.2911042773561991</c:v>
                </c:pt>
                <c:pt idx="15">
                  <c:v>4.1754050322505956</c:v>
                </c:pt>
                <c:pt idx="16">
                  <c:v>3.2501087463325899</c:v>
                </c:pt>
                <c:pt idx="17">
                  <c:v>2.8000063887330402</c:v>
                </c:pt>
                <c:pt idx="18">
                  <c:v>2.2719260296613188</c:v>
                </c:pt>
                <c:pt idx="19">
                  <c:v>2.0733565271256311</c:v>
                </c:pt>
                <c:pt idx="20">
                  <c:v>1.7210994929120089</c:v>
                </c:pt>
                <c:pt idx="21">
                  <c:v>1.378636626011057</c:v>
                </c:pt>
                <c:pt idx="22">
                  <c:v>1.2511360042348121</c:v>
                </c:pt>
                <c:pt idx="23">
                  <c:v>1.005557906111926</c:v>
                </c:pt>
                <c:pt idx="24">
                  <c:v>0.78937212564466497</c:v>
                </c:pt>
                <c:pt idx="25">
                  <c:v>0.73715163344844759</c:v>
                </c:pt>
                <c:pt idx="26">
                  <c:v>0.61330221521517714</c:v>
                </c:pt>
                <c:pt idx="27">
                  <c:v>0.5538175330356121</c:v>
                </c:pt>
                <c:pt idx="28">
                  <c:v>0.4523987386122551</c:v>
                </c:pt>
                <c:pt idx="29">
                  <c:v>0.44155339817170958</c:v>
                </c:pt>
                <c:pt idx="30">
                  <c:v>0.2305214111320695</c:v>
                </c:pt>
                <c:pt idx="31">
                  <c:v>0.31342408376721181</c:v>
                </c:pt>
                <c:pt idx="32">
                  <c:v>0.257355257699657</c:v>
                </c:pt>
                <c:pt idx="33">
                  <c:v>0.24995316866882211</c:v>
                </c:pt>
                <c:pt idx="34">
                  <c:v>0.22000524915392411</c:v>
                </c:pt>
                <c:pt idx="35">
                  <c:v>0.20036978918974249</c:v>
                </c:pt>
                <c:pt idx="36">
                  <c:v>0.1667815749257143</c:v>
                </c:pt>
                <c:pt idx="37">
                  <c:v>0.140316072560315</c:v>
                </c:pt>
                <c:pt idx="38">
                  <c:v>9.45592054582651E-2</c:v>
                </c:pt>
                <c:pt idx="39">
                  <c:v>9.7198958994408405E-2</c:v>
                </c:pt>
                <c:pt idx="40">
                  <c:v>9.2443748662509095E-2</c:v>
                </c:pt>
                <c:pt idx="41">
                  <c:v>9.0691266912781301E-2</c:v>
                </c:pt>
                <c:pt idx="42">
                  <c:v>0.1175786242702605</c:v>
                </c:pt>
                <c:pt idx="43">
                  <c:v>6.4779546979568295E-2</c:v>
                </c:pt>
                <c:pt idx="44">
                  <c:v>8.6748364349550702E-2</c:v>
                </c:pt>
                <c:pt idx="45">
                  <c:v>6.7275959880370606E-2</c:v>
                </c:pt>
                <c:pt idx="46">
                  <c:v>2.9917968480028902E-2</c:v>
                </c:pt>
                <c:pt idx="47">
                  <c:v>4.2389149130687302E-2</c:v>
                </c:pt>
                <c:pt idx="48">
                  <c:v>4.2817000801056701E-2</c:v>
                </c:pt>
                <c:pt idx="49">
                  <c:v>2.7123938361703102E-2</c:v>
                </c:pt>
                <c:pt idx="50">
                  <c:v>4.4220496893657701E-2</c:v>
                </c:pt>
                <c:pt idx="51">
                  <c:v>2.9168895755108799E-2</c:v>
                </c:pt>
                <c:pt idx="52">
                  <c:v>3.9931283336558397E-2</c:v>
                </c:pt>
                <c:pt idx="53">
                  <c:v>3.4395850833797897E-2</c:v>
                </c:pt>
                <c:pt idx="54">
                  <c:v>1.2177725380958401E-2</c:v>
                </c:pt>
                <c:pt idx="55">
                  <c:v>1.9651399284555601E-2</c:v>
                </c:pt>
                <c:pt idx="56">
                  <c:v>2.2212858620787802E-2</c:v>
                </c:pt>
                <c:pt idx="57">
                  <c:v>1.2369375820746801E-2</c:v>
                </c:pt>
                <c:pt idx="58">
                  <c:v>2.24225257425015E-2</c:v>
                </c:pt>
                <c:pt idx="59">
                  <c:v>6.8252329849659002E-3</c:v>
                </c:pt>
                <c:pt idx="60">
                  <c:v>8.6700116850457008E-3</c:v>
                </c:pt>
                <c:pt idx="61">
                  <c:v>1.2110402856965101E-2</c:v>
                </c:pt>
                <c:pt idx="62">
                  <c:v>1.53878745531485E-2</c:v>
                </c:pt>
                <c:pt idx="63">
                  <c:v>9.8197427550039008E-3</c:v>
                </c:pt>
                <c:pt idx="64">
                  <c:v>4.7708058688032802E-2</c:v>
                </c:pt>
                <c:pt idx="65">
                  <c:v>1.9278150099454799E-2</c:v>
                </c:pt>
                <c:pt idx="66">
                  <c:v>6.6201986814766996E-3</c:v>
                </c:pt>
                <c:pt idx="67">
                  <c:v>1.9181098640467999E-3</c:v>
                </c:pt>
                <c:pt idx="68">
                  <c:v>1.0843135633186601E-2</c:v>
                </c:pt>
                <c:pt idx="69">
                  <c:v>4.5456914401731004E-3</c:v>
                </c:pt>
                <c:pt idx="70">
                  <c:v>1.30366937870009E-2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F16-4E4E-93EE-5AD80263585A}"/>
            </c:ext>
          </c:extLst>
        </c:ser>
        <c:ser>
          <c:idx val="0"/>
          <c:order val="4"/>
          <c:tx>
            <c:v>2013</c:v>
          </c:tx>
          <c:spPr>
            <a:noFill/>
            <a:ln w="19050">
              <a:solidFill>
                <a:sysClr val="windowText" lastClr="000000"/>
              </a:solidFill>
            </a:ln>
          </c:spPr>
          <c:val>
            <c:numRef>
              <c:f>'Fig9'!$T$5:$T$75</c:f>
              <c:numCache>
                <c:formatCode>General</c:formatCode>
                <c:ptCount val="71"/>
                <c:pt idx="0">
                  <c:v>0.28475074683104867</c:v>
                </c:pt>
                <c:pt idx="1">
                  <c:v>0.42776139488395237</c:v>
                </c:pt>
                <c:pt idx="2">
                  <c:v>0.97860882808395699</c:v>
                </c:pt>
                <c:pt idx="3">
                  <c:v>1.794685070982982</c:v>
                </c:pt>
                <c:pt idx="4">
                  <c:v>3.1614631516447012</c:v>
                </c:pt>
                <c:pt idx="5">
                  <c:v>4.1597365743378987</c:v>
                </c:pt>
                <c:pt idx="6">
                  <c:v>5.4540736479829581</c:v>
                </c:pt>
                <c:pt idx="7">
                  <c:v>6.076921283093915</c:v>
                </c:pt>
                <c:pt idx="8">
                  <c:v>6.738023455858615</c:v>
                </c:pt>
                <c:pt idx="9">
                  <c:v>7.1128684857156248</c:v>
                </c:pt>
                <c:pt idx="10">
                  <c:v>7.1390946017262706</c:v>
                </c:pt>
                <c:pt idx="11">
                  <c:v>6.9428274526578893</c:v>
                </c:pt>
                <c:pt idx="12">
                  <c:v>6.5303446139612973</c:v>
                </c:pt>
                <c:pt idx="13">
                  <c:v>5.5332916207462892</c:v>
                </c:pt>
                <c:pt idx="14">
                  <c:v>4.8288112104739174</c:v>
                </c:pt>
                <c:pt idx="15">
                  <c:v>4.097722738854805</c:v>
                </c:pt>
                <c:pt idx="16">
                  <c:v>3.7563890167575318</c:v>
                </c:pt>
                <c:pt idx="17">
                  <c:v>3.1868372135261289</c:v>
                </c:pt>
                <c:pt idx="18">
                  <c:v>2.5786035842832429</c:v>
                </c:pt>
                <c:pt idx="19">
                  <c:v>2.3029032027552572</c:v>
                </c:pt>
                <c:pt idx="20">
                  <c:v>2.0740751033275169</c:v>
                </c:pt>
                <c:pt idx="21">
                  <c:v>1.6969824911871469</c:v>
                </c:pt>
                <c:pt idx="22">
                  <c:v>1.501153057601466</c:v>
                </c:pt>
                <c:pt idx="23">
                  <c:v>1.16364288880847</c:v>
                </c:pt>
                <c:pt idx="24">
                  <c:v>1.057037638254722</c:v>
                </c:pt>
                <c:pt idx="25">
                  <c:v>0.87308167241794066</c:v>
                </c:pt>
                <c:pt idx="26">
                  <c:v>0.8564657356909503</c:v>
                </c:pt>
                <c:pt idx="27">
                  <c:v>0.63006498191158489</c:v>
                </c:pt>
                <c:pt idx="28">
                  <c:v>0.61123588665183748</c:v>
                </c:pt>
                <c:pt idx="29">
                  <c:v>0.61354754202324746</c:v>
                </c:pt>
                <c:pt idx="30">
                  <c:v>0.4718198741422836</c:v>
                </c:pt>
                <c:pt idx="31">
                  <c:v>0.3969978652003352</c:v>
                </c:pt>
                <c:pt idx="32">
                  <c:v>0.2713082444178766</c:v>
                </c:pt>
                <c:pt idx="33">
                  <c:v>0.35617286819939098</c:v>
                </c:pt>
                <c:pt idx="34">
                  <c:v>0.36225771803843793</c:v>
                </c:pt>
                <c:pt idx="35">
                  <c:v>0.29567429182800847</c:v>
                </c:pt>
                <c:pt idx="36">
                  <c:v>0.2798991382210968</c:v>
                </c:pt>
                <c:pt idx="37">
                  <c:v>0.21335785569047139</c:v>
                </c:pt>
                <c:pt idx="38">
                  <c:v>0.17745748188750879</c:v>
                </c:pt>
                <c:pt idx="39">
                  <c:v>0.1576769863889991</c:v>
                </c:pt>
                <c:pt idx="40">
                  <c:v>0.17387549367874411</c:v>
                </c:pt>
                <c:pt idx="41">
                  <c:v>0.1647280163021064</c:v>
                </c:pt>
                <c:pt idx="42">
                  <c:v>0.19959131890999821</c:v>
                </c:pt>
                <c:pt idx="43">
                  <c:v>0.105768767109893</c:v>
                </c:pt>
                <c:pt idx="44">
                  <c:v>0.17523797153714221</c:v>
                </c:pt>
                <c:pt idx="45">
                  <c:v>0.10599289329173391</c:v>
                </c:pt>
                <c:pt idx="46">
                  <c:v>0.14473398250980121</c:v>
                </c:pt>
                <c:pt idx="47">
                  <c:v>8.7007147201456095E-2</c:v>
                </c:pt>
                <c:pt idx="48">
                  <c:v>9.4064146687914504E-2</c:v>
                </c:pt>
                <c:pt idx="49">
                  <c:v>0.12750796894265101</c:v>
                </c:pt>
                <c:pt idx="50">
                  <c:v>7.5197629460805104E-2</c:v>
                </c:pt>
                <c:pt idx="51">
                  <c:v>5.4578076771415997E-2</c:v>
                </c:pt>
                <c:pt idx="52">
                  <c:v>5.4235573925481499E-2</c:v>
                </c:pt>
                <c:pt idx="53">
                  <c:v>7.2176820047755802E-2</c:v>
                </c:pt>
                <c:pt idx="54">
                  <c:v>7.2316072692264699E-2</c:v>
                </c:pt>
                <c:pt idx="55">
                  <c:v>5.5883934458304002E-2</c:v>
                </c:pt>
                <c:pt idx="56">
                  <c:v>6.0507254766676198E-2</c:v>
                </c:pt>
                <c:pt idx="57">
                  <c:v>4.2859165213014798E-2</c:v>
                </c:pt>
                <c:pt idx="58">
                  <c:v>4.6029961028681898E-2</c:v>
                </c:pt>
                <c:pt idx="59">
                  <c:v>5.6322587146584099E-2</c:v>
                </c:pt>
                <c:pt idx="60">
                  <c:v>4.8811060062493798E-2</c:v>
                </c:pt>
                <c:pt idx="61">
                  <c:v>3.6580147861837498E-2</c:v>
                </c:pt>
                <c:pt idx="62">
                  <c:v>4.9616168800525003E-2</c:v>
                </c:pt>
                <c:pt idx="63">
                  <c:v>3.9634456768160402E-2</c:v>
                </c:pt>
                <c:pt idx="64">
                  <c:v>3.5998889472562197E-2</c:v>
                </c:pt>
                <c:pt idx="65">
                  <c:v>3.2498187371499898E-2</c:v>
                </c:pt>
                <c:pt idx="66">
                  <c:v>1.9246394065198898E-2</c:v>
                </c:pt>
                <c:pt idx="67">
                  <c:v>3.9874359690668403E-2</c:v>
                </c:pt>
                <c:pt idx="68">
                  <c:v>2.7256476761521601E-2</c:v>
                </c:pt>
                <c:pt idx="69">
                  <c:v>2.9502504075903099E-2</c:v>
                </c:pt>
                <c:pt idx="70">
                  <c:v>2.7599208164385599E-2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F16-4E4E-93EE-5AD8026358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4438656"/>
        <c:axId val="174448640"/>
      </c:areaChart>
      <c:catAx>
        <c:axId val="174438656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nextTo"/>
        <c:crossAx val="174448640"/>
        <c:crosses val="autoZero"/>
        <c:auto val="1"/>
        <c:lblAlgn val="ctr"/>
        <c:lblOffset val="100"/>
        <c:tickLblSkip val="2"/>
        <c:noMultiLvlLbl val="0"/>
      </c:catAx>
      <c:valAx>
        <c:axId val="1744486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4438656"/>
        <c:crosses val="autoZero"/>
        <c:crossBetween val="midCat"/>
      </c:valAx>
    </c:plotArea>
    <c:legend>
      <c:legendPos val="b"/>
      <c:layout/>
      <c:overlay val="0"/>
    </c:legend>
    <c:plotVisOnly val="1"/>
    <c:dispBlanksAs val="zero"/>
    <c:showDLblsOverMax val="0"/>
  </c:chart>
  <c:spPr>
    <a:solidFill>
      <a:sysClr val="window" lastClr="FFFFFF"/>
    </a:solidFill>
    <a:ln>
      <a:noFill/>
    </a:ln>
  </c:sp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300101459314978"/>
          <c:y val="6.3381340152993695E-2"/>
          <c:w val="0.86538975244580663"/>
          <c:h val="0.5991396908719741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PovTrends_a0!$V$28</c:f>
              <c:strCache>
                <c:ptCount val="1"/>
                <c:pt idx="0">
                  <c:v>40 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PovTrends_a0!$AD$6:$AD$20</c:f>
                <c:numCache>
                  <c:formatCode>General</c:formatCode>
                  <c:ptCount val="15"/>
                  <c:pt idx="0">
                    <c:v>0.18763691186904996</c:v>
                  </c:pt>
                  <c:pt idx="1">
                    <c:v>0.19732080399989904</c:v>
                  </c:pt>
                  <c:pt idx="2">
                    <c:v>0.20251311361788993</c:v>
                  </c:pt>
                  <c:pt idx="3">
                    <c:v>0.21032541990280063</c:v>
                  </c:pt>
                  <c:pt idx="4">
                    <c:v>0.22073648869991036</c:v>
                  </c:pt>
                  <c:pt idx="5">
                    <c:v>0.21950304508210028</c:v>
                  </c:pt>
                  <c:pt idx="6">
                    <c:v>0.22852867841719959</c:v>
                  </c:pt>
                  <c:pt idx="7">
                    <c:v>0.23556612432002932</c:v>
                  </c:pt>
                  <c:pt idx="8">
                    <c:v>0.21169967949390944</c:v>
                  </c:pt>
                  <c:pt idx="9">
                    <c:v>0.22110827267169952</c:v>
                  </c:pt>
                  <c:pt idx="10">
                    <c:v>0.39006918668747126</c:v>
                  </c:pt>
                  <c:pt idx="11">
                    <c:v>0.35051777958869934</c:v>
                  </c:pt>
                  <c:pt idx="12">
                    <c:v>0.31819008290767048</c:v>
                  </c:pt>
                  <c:pt idx="13">
                    <c:v>0.31856447458267922</c:v>
                  </c:pt>
                  <c:pt idx="14">
                    <c:v>0.3531295806169501</c:v>
                  </c:pt>
                </c:numCache>
              </c:numRef>
            </c:plus>
            <c:minus>
              <c:numRef>
                <c:f>PovTrends_a0!$AD$6:$AD$20</c:f>
                <c:numCache>
                  <c:formatCode>General</c:formatCode>
                  <c:ptCount val="15"/>
                  <c:pt idx="0">
                    <c:v>0.18763691186904996</c:v>
                  </c:pt>
                  <c:pt idx="1">
                    <c:v>0.19732080399989904</c:v>
                  </c:pt>
                  <c:pt idx="2">
                    <c:v>0.20251311361788993</c:v>
                  </c:pt>
                  <c:pt idx="3">
                    <c:v>0.21032541990280063</c:v>
                  </c:pt>
                  <c:pt idx="4">
                    <c:v>0.22073648869991036</c:v>
                  </c:pt>
                  <c:pt idx="5">
                    <c:v>0.21950304508210028</c:v>
                  </c:pt>
                  <c:pt idx="6">
                    <c:v>0.22852867841719959</c:v>
                  </c:pt>
                  <c:pt idx="7">
                    <c:v>0.23556612432002932</c:v>
                  </c:pt>
                  <c:pt idx="8">
                    <c:v>0.21169967949390944</c:v>
                  </c:pt>
                  <c:pt idx="9">
                    <c:v>0.22110827267169952</c:v>
                  </c:pt>
                  <c:pt idx="10">
                    <c:v>0.39006918668747126</c:v>
                  </c:pt>
                  <c:pt idx="11">
                    <c:v>0.35051777958869934</c:v>
                  </c:pt>
                  <c:pt idx="12">
                    <c:v>0.31819008290767048</c:v>
                  </c:pt>
                  <c:pt idx="13">
                    <c:v>0.31856447458267922</c:v>
                  </c:pt>
                  <c:pt idx="14">
                    <c:v>0.3531295806169501</c:v>
                  </c:pt>
                </c:numCache>
              </c:numRef>
            </c:minus>
          </c:errBars>
          <c:cat>
            <c:multiLvlStrRef>
              <c:f>PovTrends_a0!$S$29:$U$43</c:f>
              <c:multiLvlStrCache>
                <c:ptCount val="15"/>
                <c:lvl>
                  <c:pt idx="0">
                    <c:v>2005</c:v>
                  </c:pt>
                  <c:pt idx="1">
                    <c:v>2007</c:v>
                  </c:pt>
                  <c:pt idx="2">
                    <c:v>2009</c:v>
                  </c:pt>
                  <c:pt idx="3">
                    <c:v>2011</c:v>
                  </c:pt>
                  <c:pt idx="4">
                    <c:v>2013</c:v>
                  </c:pt>
                  <c:pt idx="5">
                    <c:v>2005</c:v>
                  </c:pt>
                  <c:pt idx="6">
                    <c:v>2007</c:v>
                  </c:pt>
                  <c:pt idx="7">
                    <c:v>2009</c:v>
                  </c:pt>
                  <c:pt idx="8">
                    <c:v>2011</c:v>
                  </c:pt>
                  <c:pt idx="9">
                    <c:v>2013</c:v>
                  </c:pt>
                  <c:pt idx="10">
                    <c:v>2005</c:v>
                  </c:pt>
                  <c:pt idx="11">
                    <c:v>2007</c:v>
                  </c:pt>
                  <c:pt idx="12">
                    <c:v>2009</c:v>
                  </c:pt>
                  <c:pt idx="13">
                    <c:v>2011</c:v>
                  </c:pt>
                  <c:pt idx="14">
                    <c:v>2013</c:v>
                  </c:pt>
                </c:lvl>
                <c:lvl>
                  <c:pt idx="0">
                    <c:v>national</c:v>
                  </c:pt>
                  <c:pt idx="5">
                    <c:v>EU-wide</c:v>
                  </c:pt>
                  <c:pt idx="10">
                    <c:v>national</c:v>
                  </c:pt>
                </c:lvl>
                <c:lvl>
                  <c:pt idx="0">
                    <c:v>EU15</c:v>
                  </c:pt>
                  <c:pt idx="10">
                    <c:v>NMS</c:v>
                  </c:pt>
                </c:lvl>
              </c:multiLvlStrCache>
            </c:multiLvlStrRef>
          </c:cat>
          <c:val>
            <c:numRef>
              <c:f>PovTrends_a0!$V$29:$V$43</c:f>
              <c:numCache>
                <c:formatCode>#,##0.000"";\-#,##0.000""</c:formatCode>
                <c:ptCount val="15"/>
                <c:pt idx="0">
                  <c:v>4.8944313079118702</c:v>
                </c:pt>
                <c:pt idx="1">
                  <c:v>5.2567925304174405</c:v>
                </c:pt>
                <c:pt idx="2">
                  <c:v>5.13020716607571</c:v>
                </c:pt>
                <c:pt idx="3">
                  <c:v>5.4808232933282897</c:v>
                </c:pt>
                <c:pt idx="4">
                  <c:v>5.4915402084588996</c:v>
                </c:pt>
                <c:pt idx="5">
                  <c:v>4.6671446412801698</c:v>
                </c:pt>
                <c:pt idx="6">
                  <c:v>4.84215095639229</c:v>
                </c:pt>
                <c:pt idx="7">
                  <c:v>4.8576813191175505</c:v>
                </c:pt>
                <c:pt idx="8">
                  <c:v>5.5540967732667905</c:v>
                </c:pt>
                <c:pt idx="9">
                  <c:v>5.8594182133674604</c:v>
                </c:pt>
                <c:pt idx="10">
                  <c:v>6.9246053695678693</c:v>
                </c:pt>
                <c:pt idx="11">
                  <c:v>5.0146233290433901</c:v>
                </c:pt>
                <c:pt idx="12">
                  <c:v>4.4945668429136294</c:v>
                </c:pt>
                <c:pt idx="13">
                  <c:v>4.9729488790035203</c:v>
                </c:pt>
                <c:pt idx="14">
                  <c:v>5.0053477287292498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D79-4D4F-841A-651648A3EFB3}"/>
            </c:ext>
          </c:extLst>
        </c:ser>
        <c:ser>
          <c:idx val="1"/>
          <c:order val="1"/>
          <c:tx>
            <c:strRef>
              <c:f>PovTrends_a0!$W$28</c:f>
              <c:strCache>
                <c:ptCount val="1"/>
                <c:pt idx="0">
                  <c:v>50 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PovTrends_a0!$AE$6:$AE$20</c:f>
                <c:numCache>
                  <c:formatCode>General</c:formatCode>
                  <c:ptCount val="15"/>
                  <c:pt idx="0">
                    <c:v>0.24234130978583934</c:v>
                  </c:pt>
                  <c:pt idx="1">
                    <c:v>0.25673061609268188</c:v>
                  </c:pt>
                  <c:pt idx="2">
                    <c:v>0.26984959840773826</c:v>
                  </c:pt>
                  <c:pt idx="3">
                    <c:v>0.26404634118079962</c:v>
                  </c:pt>
                  <c:pt idx="4">
                    <c:v>0.27379095554352162</c:v>
                  </c:pt>
                  <c:pt idx="5">
                    <c:v>0.28475597500801086</c:v>
                  </c:pt>
                  <c:pt idx="6">
                    <c:v>0.30707344412803117</c:v>
                  </c:pt>
                  <c:pt idx="7">
                    <c:v>0.31976401805878218</c:v>
                  </c:pt>
                  <c:pt idx="8">
                    <c:v>0.27977451682090937</c:v>
                  </c:pt>
                  <c:pt idx="9">
                    <c:v>0.27382820844650091</c:v>
                  </c:pt>
                  <c:pt idx="10">
                    <c:v>0.52025467157363003</c:v>
                  </c:pt>
                  <c:pt idx="11">
                    <c:v>0.45677572488784968</c:v>
                  </c:pt>
                  <c:pt idx="12">
                    <c:v>0.45210197567940114</c:v>
                  </c:pt>
                  <c:pt idx="13">
                    <c:v>0.44635534286498846</c:v>
                  </c:pt>
                  <c:pt idx="14">
                    <c:v>0.48019960522650962</c:v>
                  </c:pt>
                </c:numCache>
              </c:numRef>
            </c:plus>
            <c:minus>
              <c:numRef>
                <c:f>PovTrends_a0!$AE$6:$AE$20</c:f>
                <c:numCache>
                  <c:formatCode>General</c:formatCode>
                  <c:ptCount val="15"/>
                  <c:pt idx="0">
                    <c:v>0.24234130978583934</c:v>
                  </c:pt>
                  <c:pt idx="1">
                    <c:v>0.25673061609268188</c:v>
                  </c:pt>
                  <c:pt idx="2">
                    <c:v>0.26984959840773826</c:v>
                  </c:pt>
                  <c:pt idx="3">
                    <c:v>0.26404634118079962</c:v>
                  </c:pt>
                  <c:pt idx="4">
                    <c:v>0.27379095554352162</c:v>
                  </c:pt>
                  <c:pt idx="5">
                    <c:v>0.28475597500801086</c:v>
                  </c:pt>
                  <c:pt idx="6">
                    <c:v>0.30707344412803117</c:v>
                  </c:pt>
                  <c:pt idx="7">
                    <c:v>0.31976401805878218</c:v>
                  </c:pt>
                  <c:pt idx="8">
                    <c:v>0.27977451682090937</c:v>
                  </c:pt>
                  <c:pt idx="9">
                    <c:v>0.27382820844650091</c:v>
                  </c:pt>
                  <c:pt idx="10">
                    <c:v>0.52025467157363003</c:v>
                  </c:pt>
                  <c:pt idx="11">
                    <c:v>0.45677572488784968</c:v>
                  </c:pt>
                  <c:pt idx="12">
                    <c:v>0.45210197567940114</c:v>
                  </c:pt>
                  <c:pt idx="13">
                    <c:v>0.44635534286498846</c:v>
                  </c:pt>
                  <c:pt idx="14">
                    <c:v>0.48019960522650962</c:v>
                  </c:pt>
                </c:numCache>
              </c:numRef>
            </c:minus>
          </c:errBars>
          <c:cat>
            <c:multiLvlStrRef>
              <c:f>PovTrends_a0!$S$29:$U$43</c:f>
              <c:multiLvlStrCache>
                <c:ptCount val="15"/>
                <c:lvl>
                  <c:pt idx="0">
                    <c:v>2005</c:v>
                  </c:pt>
                  <c:pt idx="1">
                    <c:v>2007</c:v>
                  </c:pt>
                  <c:pt idx="2">
                    <c:v>2009</c:v>
                  </c:pt>
                  <c:pt idx="3">
                    <c:v>2011</c:v>
                  </c:pt>
                  <c:pt idx="4">
                    <c:v>2013</c:v>
                  </c:pt>
                  <c:pt idx="5">
                    <c:v>2005</c:v>
                  </c:pt>
                  <c:pt idx="6">
                    <c:v>2007</c:v>
                  </c:pt>
                  <c:pt idx="7">
                    <c:v>2009</c:v>
                  </c:pt>
                  <c:pt idx="8">
                    <c:v>2011</c:v>
                  </c:pt>
                  <c:pt idx="9">
                    <c:v>2013</c:v>
                  </c:pt>
                  <c:pt idx="10">
                    <c:v>2005</c:v>
                  </c:pt>
                  <c:pt idx="11">
                    <c:v>2007</c:v>
                  </c:pt>
                  <c:pt idx="12">
                    <c:v>2009</c:v>
                  </c:pt>
                  <c:pt idx="13">
                    <c:v>2011</c:v>
                  </c:pt>
                  <c:pt idx="14">
                    <c:v>2013</c:v>
                  </c:pt>
                </c:lvl>
                <c:lvl>
                  <c:pt idx="0">
                    <c:v>national</c:v>
                  </c:pt>
                  <c:pt idx="5">
                    <c:v>EU-wide</c:v>
                  </c:pt>
                  <c:pt idx="10">
                    <c:v>national</c:v>
                  </c:pt>
                </c:lvl>
                <c:lvl>
                  <c:pt idx="0">
                    <c:v>EU15</c:v>
                  </c:pt>
                  <c:pt idx="10">
                    <c:v>NMS</c:v>
                  </c:pt>
                </c:lvl>
              </c:multiLvlStrCache>
            </c:multiLvlStrRef>
          </c:cat>
          <c:val>
            <c:numRef>
              <c:f>PovTrends_a0!$W$29:$W$43</c:f>
              <c:numCache>
                <c:formatCode>#,##0.000"";\-#,##0.000""</c:formatCode>
                <c:ptCount val="15"/>
                <c:pt idx="0">
                  <c:v>4.3579433113336608</c:v>
                </c:pt>
                <c:pt idx="1">
                  <c:v>4.6386156231164986</c:v>
                </c:pt>
                <c:pt idx="2">
                  <c:v>4.4630479067564011</c:v>
                </c:pt>
                <c:pt idx="3">
                  <c:v>4.5529920607805208</c:v>
                </c:pt>
                <c:pt idx="4">
                  <c:v>4.3486293405294392</c:v>
                </c:pt>
                <c:pt idx="5">
                  <c:v>3.4238930791616502</c:v>
                </c:pt>
                <c:pt idx="6">
                  <c:v>3.6594763398170489</c:v>
                </c:pt>
                <c:pt idx="7">
                  <c:v>3.5526666790246884</c:v>
                </c:pt>
                <c:pt idx="8">
                  <c:v>3.602206334471699</c:v>
                </c:pt>
                <c:pt idx="9">
                  <c:v>3.7117503583431297</c:v>
                </c:pt>
                <c:pt idx="10">
                  <c:v>4.5172952115535807</c:v>
                </c:pt>
                <c:pt idx="11">
                  <c:v>4.3084952980279905</c:v>
                </c:pt>
                <c:pt idx="12">
                  <c:v>4.4258903712034208</c:v>
                </c:pt>
                <c:pt idx="13">
                  <c:v>4.2669489979744002</c:v>
                </c:pt>
                <c:pt idx="14">
                  <c:v>4.4413298368453997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D79-4D4F-841A-651648A3EFB3}"/>
            </c:ext>
          </c:extLst>
        </c:ser>
        <c:ser>
          <c:idx val="2"/>
          <c:order val="2"/>
          <c:tx>
            <c:strRef>
              <c:f>PovTrends_a0!$X$28</c:f>
              <c:strCache>
                <c:ptCount val="1"/>
                <c:pt idx="0">
                  <c:v>60 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PovTrends_a0!$AF$6:$AF$20</c:f>
                <c:numCache>
                  <c:formatCode>General</c:formatCode>
                  <c:ptCount val="15"/>
                  <c:pt idx="0">
                    <c:v>0.29231458902359009</c:v>
                  </c:pt>
                  <c:pt idx="1">
                    <c:v>0.29747337102890015</c:v>
                  </c:pt>
                  <c:pt idx="2">
                    <c:v>0.31517148017882946</c:v>
                  </c:pt>
                  <c:pt idx="3">
                    <c:v>0.32635331153869984</c:v>
                  </c:pt>
                  <c:pt idx="4">
                    <c:v>0.31900703907013295</c:v>
                  </c:pt>
                  <c:pt idx="5">
                    <c:v>0.35129636526108143</c:v>
                  </c:pt>
                  <c:pt idx="6">
                    <c:v>0.36414116621018167</c:v>
                  </c:pt>
                  <c:pt idx="7">
                    <c:v>0.39948970079421997</c:v>
                  </c:pt>
                  <c:pt idx="8">
                    <c:v>0.33184438943863093</c:v>
                  </c:pt>
                  <c:pt idx="9">
                    <c:v>0.31526684761047008</c:v>
                  </c:pt>
                  <c:pt idx="10">
                    <c:v>0.60607045888899691</c:v>
                  </c:pt>
                  <c:pt idx="11">
                    <c:v>0.54775923490524114</c:v>
                  </c:pt>
                  <c:pt idx="12">
                    <c:v>0.59113353490830178</c:v>
                  </c:pt>
                  <c:pt idx="13">
                    <c:v>0.5903020501136691</c:v>
                  </c:pt>
                  <c:pt idx="14">
                    <c:v>0.59578865766524913</c:v>
                  </c:pt>
                </c:numCache>
              </c:numRef>
            </c:plus>
            <c:minus>
              <c:numRef>
                <c:f>PovTrends_a0!$AF$6:$AF$20</c:f>
                <c:numCache>
                  <c:formatCode>General</c:formatCode>
                  <c:ptCount val="15"/>
                  <c:pt idx="0">
                    <c:v>0.29231458902359009</c:v>
                  </c:pt>
                  <c:pt idx="1">
                    <c:v>0.29747337102890015</c:v>
                  </c:pt>
                  <c:pt idx="2">
                    <c:v>0.31517148017882946</c:v>
                  </c:pt>
                  <c:pt idx="3">
                    <c:v>0.32635331153869984</c:v>
                  </c:pt>
                  <c:pt idx="4">
                    <c:v>0.31900703907013295</c:v>
                  </c:pt>
                  <c:pt idx="5">
                    <c:v>0.35129636526108143</c:v>
                  </c:pt>
                  <c:pt idx="6">
                    <c:v>0.36414116621018167</c:v>
                  </c:pt>
                  <c:pt idx="7">
                    <c:v>0.39948970079421997</c:v>
                  </c:pt>
                  <c:pt idx="8">
                    <c:v>0.33184438943863093</c:v>
                  </c:pt>
                  <c:pt idx="9">
                    <c:v>0.31526684761047008</c:v>
                  </c:pt>
                  <c:pt idx="10">
                    <c:v>0.60607045888899691</c:v>
                  </c:pt>
                  <c:pt idx="11">
                    <c:v>0.54775923490524114</c:v>
                  </c:pt>
                  <c:pt idx="12">
                    <c:v>0.59113353490830178</c:v>
                  </c:pt>
                  <c:pt idx="13">
                    <c:v>0.5903020501136691</c:v>
                  </c:pt>
                  <c:pt idx="14">
                    <c:v>0.59578865766524913</c:v>
                  </c:pt>
                </c:numCache>
              </c:numRef>
            </c:minus>
          </c:errBars>
          <c:cat>
            <c:multiLvlStrRef>
              <c:f>PovTrends_a0!$S$29:$U$43</c:f>
              <c:multiLvlStrCache>
                <c:ptCount val="15"/>
                <c:lvl>
                  <c:pt idx="0">
                    <c:v>2005</c:v>
                  </c:pt>
                  <c:pt idx="1">
                    <c:v>2007</c:v>
                  </c:pt>
                  <c:pt idx="2">
                    <c:v>2009</c:v>
                  </c:pt>
                  <c:pt idx="3">
                    <c:v>2011</c:v>
                  </c:pt>
                  <c:pt idx="4">
                    <c:v>2013</c:v>
                  </c:pt>
                  <c:pt idx="5">
                    <c:v>2005</c:v>
                  </c:pt>
                  <c:pt idx="6">
                    <c:v>2007</c:v>
                  </c:pt>
                  <c:pt idx="7">
                    <c:v>2009</c:v>
                  </c:pt>
                  <c:pt idx="8">
                    <c:v>2011</c:v>
                  </c:pt>
                  <c:pt idx="9">
                    <c:v>2013</c:v>
                  </c:pt>
                  <c:pt idx="10">
                    <c:v>2005</c:v>
                  </c:pt>
                  <c:pt idx="11">
                    <c:v>2007</c:v>
                  </c:pt>
                  <c:pt idx="12">
                    <c:v>2009</c:v>
                  </c:pt>
                  <c:pt idx="13">
                    <c:v>2011</c:v>
                  </c:pt>
                  <c:pt idx="14">
                    <c:v>2013</c:v>
                  </c:pt>
                </c:lvl>
                <c:lvl>
                  <c:pt idx="0">
                    <c:v>national</c:v>
                  </c:pt>
                  <c:pt idx="5">
                    <c:v>EU-wide</c:v>
                  </c:pt>
                  <c:pt idx="10">
                    <c:v>national</c:v>
                  </c:pt>
                </c:lvl>
                <c:lvl>
                  <c:pt idx="0">
                    <c:v>EU15</c:v>
                  </c:pt>
                  <c:pt idx="10">
                    <c:v>NMS</c:v>
                  </c:pt>
                </c:lvl>
              </c:multiLvlStrCache>
            </c:multiLvlStrRef>
          </c:cat>
          <c:val>
            <c:numRef>
              <c:f>PovTrends_a0!$X$29:$X$43</c:f>
              <c:numCache>
                <c:formatCode>#,##0.000"";\-#,##0.000""</c:formatCode>
                <c:ptCount val="15"/>
                <c:pt idx="0">
                  <c:v>6.4206443727016396</c:v>
                </c:pt>
                <c:pt idx="1">
                  <c:v>6.565648317337029</c:v>
                </c:pt>
                <c:pt idx="2">
                  <c:v>6.4858503639697993</c:v>
                </c:pt>
                <c:pt idx="3">
                  <c:v>6.6608227789402008</c:v>
                </c:pt>
                <c:pt idx="4">
                  <c:v>6.6125005483627284</c:v>
                </c:pt>
                <c:pt idx="5">
                  <c:v>4.8888348042964882</c:v>
                </c:pt>
                <c:pt idx="6">
                  <c:v>5.2683793008327413</c:v>
                </c:pt>
                <c:pt idx="7">
                  <c:v>5.3254589438438416</c:v>
                </c:pt>
                <c:pt idx="8">
                  <c:v>5.3455621004104703</c:v>
                </c:pt>
                <c:pt idx="9">
                  <c:v>5.5783458054065704</c:v>
                </c:pt>
                <c:pt idx="10">
                  <c:v>5.8469690382480604</c:v>
                </c:pt>
                <c:pt idx="11">
                  <c:v>5.8169066905975395</c:v>
                </c:pt>
                <c:pt idx="12">
                  <c:v>6.1931259930133784</c:v>
                </c:pt>
                <c:pt idx="13">
                  <c:v>6.4381085336208397</c:v>
                </c:pt>
                <c:pt idx="14">
                  <c:v>5.9720903635025024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D79-4D4F-841A-651648A3EFB3}"/>
            </c:ext>
          </c:extLst>
        </c:ser>
        <c:ser>
          <c:idx val="3"/>
          <c:order val="3"/>
          <c:tx>
            <c:strRef>
              <c:f>PovTrends_a0!$Y$28</c:f>
              <c:strCache>
                <c:ptCount val="1"/>
                <c:pt idx="0">
                  <c:v>70 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PovTrends_a0!$AG$6:$AG$20</c:f>
                <c:numCache>
                  <c:formatCode>General</c:formatCode>
                  <c:ptCount val="15"/>
                  <c:pt idx="0">
                    <c:v>0.31611472368241422</c:v>
                  </c:pt>
                  <c:pt idx="1">
                    <c:v>0.31461417675017955</c:v>
                  </c:pt>
                  <c:pt idx="2">
                    <c:v>0.3347203135490382</c:v>
                  </c:pt>
                  <c:pt idx="3">
                    <c:v>0.34558922052383068</c:v>
                  </c:pt>
                  <c:pt idx="4">
                    <c:v>0.33539533615111949</c:v>
                  </c:pt>
                  <c:pt idx="5">
                    <c:v>0.40844678878783824</c:v>
                  </c:pt>
                  <c:pt idx="6">
                    <c:v>0.4037231206893992</c:v>
                  </c:pt>
                  <c:pt idx="7">
                    <c:v>0.44862926006318204</c:v>
                  </c:pt>
                  <c:pt idx="8">
                    <c:v>0.39624273777008057</c:v>
                  </c:pt>
                  <c:pt idx="9">
                    <c:v>0.32879263162612915</c:v>
                  </c:pt>
                  <c:pt idx="10">
                    <c:v>0.69195032119750977</c:v>
                  </c:pt>
                  <c:pt idx="11">
                    <c:v>0.64281821250916238</c:v>
                  </c:pt>
                  <c:pt idx="12">
                    <c:v>0.73603689670563099</c:v>
                  </c:pt>
                  <c:pt idx="13">
                    <c:v>0.70632696151732688</c:v>
                  </c:pt>
                  <c:pt idx="14">
                    <c:v>0.68378746509552002</c:v>
                  </c:pt>
                </c:numCache>
              </c:numRef>
            </c:plus>
            <c:minus>
              <c:numRef>
                <c:f>PovTrends_a0!$AG$6:$AG$20</c:f>
                <c:numCache>
                  <c:formatCode>General</c:formatCode>
                  <c:ptCount val="15"/>
                  <c:pt idx="0">
                    <c:v>0.31611472368241422</c:v>
                  </c:pt>
                  <c:pt idx="1">
                    <c:v>0.31461417675017955</c:v>
                  </c:pt>
                  <c:pt idx="2">
                    <c:v>0.3347203135490382</c:v>
                  </c:pt>
                  <c:pt idx="3">
                    <c:v>0.34558922052383068</c:v>
                  </c:pt>
                  <c:pt idx="4">
                    <c:v>0.33539533615111949</c:v>
                  </c:pt>
                  <c:pt idx="5">
                    <c:v>0.40844678878783824</c:v>
                  </c:pt>
                  <c:pt idx="6">
                    <c:v>0.4037231206893992</c:v>
                  </c:pt>
                  <c:pt idx="7">
                    <c:v>0.44862926006318204</c:v>
                  </c:pt>
                  <c:pt idx="8">
                    <c:v>0.39624273777008057</c:v>
                  </c:pt>
                  <c:pt idx="9">
                    <c:v>0.32879263162612915</c:v>
                  </c:pt>
                  <c:pt idx="10">
                    <c:v>0.69195032119750977</c:v>
                  </c:pt>
                  <c:pt idx="11">
                    <c:v>0.64281821250916238</c:v>
                  </c:pt>
                  <c:pt idx="12">
                    <c:v>0.73603689670563099</c:v>
                  </c:pt>
                  <c:pt idx="13">
                    <c:v>0.70632696151732688</c:v>
                  </c:pt>
                  <c:pt idx="14">
                    <c:v>0.68378746509552002</c:v>
                  </c:pt>
                </c:numCache>
              </c:numRef>
            </c:minus>
          </c:errBars>
          <c:cat>
            <c:multiLvlStrRef>
              <c:f>PovTrends_a0!$S$29:$U$43</c:f>
              <c:multiLvlStrCache>
                <c:ptCount val="15"/>
                <c:lvl>
                  <c:pt idx="0">
                    <c:v>2005</c:v>
                  </c:pt>
                  <c:pt idx="1">
                    <c:v>2007</c:v>
                  </c:pt>
                  <c:pt idx="2">
                    <c:v>2009</c:v>
                  </c:pt>
                  <c:pt idx="3">
                    <c:v>2011</c:v>
                  </c:pt>
                  <c:pt idx="4">
                    <c:v>2013</c:v>
                  </c:pt>
                  <c:pt idx="5">
                    <c:v>2005</c:v>
                  </c:pt>
                  <c:pt idx="6">
                    <c:v>2007</c:v>
                  </c:pt>
                  <c:pt idx="7">
                    <c:v>2009</c:v>
                  </c:pt>
                  <c:pt idx="8">
                    <c:v>2011</c:v>
                  </c:pt>
                  <c:pt idx="9">
                    <c:v>2013</c:v>
                  </c:pt>
                  <c:pt idx="10">
                    <c:v>2005</c:v>
                  </c:pt>
                  <c:pt idx="11">
                    <c:v>2007</c:v>
                  </c:pt>
                  <c:pt idx="12">
                    <c:v>2009</c:v>
                  </c:pt>
                  <c:pt idx="13">
                    <c:v>2011</c:v>
                  </c:pt>
                  <c:pt idx="14">
                    <c:v>2013</c:v>
                  </c:pt>
                </c:lvl>
                <c:lvl>
                  <c:pt idx="0">
                    <c:v>national</c:v>
                  </c:pt>
                  <c:pt idx="5">
                    <c:v>EU-wide</c:v>
                  </c:pt>
                  <c:pt idx="10">
                    <c:v>national</c:v>
                  </c:pt>
                </c:lvl>
                <c:lvl>
                  <c:pt idx="0">
                    <c:v>EU15</c:v>
                  </c:pt>
                  <c:pt idx="10">
                    <c:v>NMS</c:v>
                  </c:pt>
                </c:lvl>
              </c:multiLvlStrCache>
            </c:multiLvlStrRef>
          </c:cat>
          <c:val>
            <c:numRef>
              <c:f>PovTrends_a0!$Y$29:$Y$43</c:f>
              <c:numCache>
                <c:formatCode>#,##0.000"";\-#,##0.000""</c:formatCode>
                <c:ptCount val="15"/>
                <c:pt idx="0">
                  <c:v>7.9517722129821777</c:v>
                </c:pt>
                <c:pt idx="1">
                  <c:v>7.8007832169532811</c:v>
                </c:pt>
                <c:pt idx="2">
                  <c:v>7.9284742474556005</c:v>
                </c:pt>
                <c:pt idx="3">
                  <c:v>7.682393491268158</c:v>
                </c:pt>
                <c:pt idx="4">
                  <c:v>8.0644026398658823</c:v>
                </c:pt>
                <c:pt idx="5">
                  <c:v>6.3364714384079015</c:v>
                </c:pt>
                <c:pt idx="6">
                  <c:v>6.3093632459640503</c:v>
                </c:pt>
                <c:pt idx="7">
                  <c:v>6.5362125635147095</c:v>
                </c:pt>
                <c:pt idx="8">
                  <c:v>6.4917057752609182</c:v>
                </c:pt>
                <c:pt idx="9">
                  <c:v>6.8574726581573522</c:v>
                </c:pt>
                <c:pt idx="10">
                  <c:v>7.3264658451080287</c:v>
                </c:pt>
                <c:pt idx="11">
                  <c:v>7.689389586448657</c:v>
                </c:pt>
                <c:pt idx="12">
                  <c:v>7.3601484298706126</c:v>
                </c:pt>
                <c:pt idx="13">
                  <c:v>7.6482608914375323</c:v>
                </c:pt>
                <c:pt idx="14">
                  <c:v>7.4529707431793177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D79-4D4F-841A-651648A3EF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4831872"/>
        <c:axId val="174845952"/>
      </c:barChart>
      <c:catAx>
        <c:axId val="1748318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sz="1100"/>
            </a:pPr>
            <a:endParaRPr lang="en-US"/>
          </a:p>
        </c:txPr>
        <c:crossAx val="174845952"/>
        <c:crosses val="autoZero"/>
        <c:auto val="1"/>
        <c:lblAlgn val="ctr"/>
        <c:lblOffset val="100"/>
        <c:noMultiLvlLbl val="0"/>
      </c:catAx>
      <c:valAx>
        <c:axId val="17484595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FGT</a:t>
                </a:r>
                <a:r>
                  <a:rPr lang="en-US" baseline="0" dirty="0" smtClean="0"/>
                  <a:t>  (0)</a:t>
                </a:r>
                <a:endParaRPr lang="en-US" dirty="0"/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crossAx val="174831872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solidFill>
      <a:sysClr val="window" lastClr="FFFFFF"/>
    </a:solidFill>
    <a:ln>
      <a:noFill/>
    </a:ln>
  </c:spPr>
  <c:txPr>
    <a:bodyPr/>
    <a:lstStyle/>
    <a:p>
      <a:pPr>
        <a:defRPr sz="1050"/>
      </a:pPr>
      <a:endParaRPr lang="en-US"/>
    </a:p>
  </c:tx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1186901507181644"/>
          <c:y val="6.6942593714247253E-2"/>
          <c:w val="0.71291726921987708"/>
          <c:h val="0.6032679408663659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PovTrends_a0!$V$44</c:f>
              <c:strCache>
                <c:ptCount val="1"/>
                <c:pt idx="0">
                  <c:v>40 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PovTrends_a0!$AD$45:$AD$49</c:f>
                <c:numCache>
                  <c:formatCode>General</c:formatCode>
                  <c:ptCount val="5"/>
                  <c:pt idx="0">
                    <c:v>0.83485841751098633</c:v>
                  </c:pt>
                  <c:pt idx="1">
                    <c:v>0.90364813804625754</c:v>
                  </c:pt>
                  <c:pt idx="2">
                    <c:v>0.81476569175719504</c:v>
                  </c:pt>
                  <c:pt idx="3">
                    <c:v>0.69665312767029519</c:v>
                  </c:pt>
                  <c:pt idx="4">
                    <c:v>0.68951547145842795</c:v>
                  </c:pt>
                </c:numCache>
              </c:numRef>
            </c:plus>
            <c:minus>
              <c:numRef>
                <c:f>PovTrends_a0!$AD$45:$AD$49</c:f>
                <c:numCache>
                  <c:formatCode>General</c:formatCode>
                  <c:ptCount val="5"/>
                  <c:pt idx="0">
                    <c:v>0.83485841751098633</c:v>
                  </c:pt>
                  <c:pt idx="1">
                    <c:v>0.90364813804625754</c:v>
                  </c:pt>
                  <c:pt idx="2">
                    <c:v>0.81476569175719504</c:v>
                  </c:pt>
                  <c:pt idx="3">
                    <c:v>0.69665312767029519</c:v>
                  </c:pt>
                  <c:pt idx="4">
                    <c:v>0.68951547145842795</c:v>
                  </c:pt>
                </c:numCache>
              </c:numRef>
            </c:minus>
          </c:errBars>
          <c:cat>
            <c:multiLvlStrRef>
              <c:f>PovTrends_a0!$T$45:$U$49</c:f>
              <c:multiLvlStrCache>
                <c:ptCount val="5"/>
                <c:lvl>
                  <c:pt idx="0">
                    <c:v>2005</c:v>
                  </c:pt>
                  <c:pt idx="1">
                    <c:v>2007</c:v>
                  </c:pt>
                  <c:pt idx="2">
                    <c:v>2009</c:v>
                  </c:pt>
                  <c:pt idx="3">
                    <c:v>2011</c:v>
                  </c:pt>
                  <c:pt idx="4">
                    <c:v>2013</c:v>
                  </c:pt>
                </c:lvl>
                <c:lvl>
                  <c:pt idx="0">
                    <c:v>EU-wide</c:v>
                  </c:pt>
                </c:lvl>
              </c:multiLvlStrCache>
            </c:multiLvlStrRef>
          </c:cat>
          <c:val>
            <c:numRef>
              <c:f>PovTrends_a0!$V$45:$V$49</c:f>
              <c:numCache>
                <c:formatCode>#,##0.000"";\-#,##0.000""</c:formatCode>
                <c:ptCount val="5"/>
                <c:pt idx="0">
                  <c:v>50.386005640029907</c:v>
                </c:pt>
                <c:pt idx="1">
                  <c:v>41.870298981666572</c:v>
                </c:pt>
                <c:pt idx="2">
                  <c:v>31.365865468978882</c:v>
                </c:pt>
                <c:pt idx="3">
                  <c:v>27.512547373771667</c:v>
                </c:pt>
                <c:pt idx="4">
                  <c:v>22.338001430034641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393-4E22-84A4-961BD8206D02}"/>
            </c:ext>
          </c:extLst>
        </c:ser>
        <c:ser>
          <c:idx val="1"/>
          <c:order val="1"/>
          <c:tx>
            <c:strRef>
              <c:f>PovTrends_a0!$W$44</c:f>
              <c:strCache>
                <c:ptCount val="1"/>
                <c:pt idx="0">
                  <c:v>50 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PovTrends_a0!$AE$45:$AE$49</c:f>
                <c:numCache>
                  <c:formatCode>General</c:formatCode>
                  <c:ptCount val="5"/>
                  <c:pt idx="0">
                    <c:v>0.73718428611755371</c:v>
                  </c:pt>
                  <c:pt idx="1">
                    <c:v>0.84272027015686035</c:v>
                  </c:pt>
                  <c:pt idx="2">
                    <c:v>0.84438025951384788</c:v>
                  </c:pt>
                  <c:pt idx="3">
                    <c:v>0.81768929958344216</c:v>
                  </c:pt>
                  <c:pt idx="4">
                    <c:v>0.79309344291687012</c:v>
                  </c:pt>
                </c:numCache>
              </c:numRef>
            </c:plus>
            <c:minus>
              <c:numRef>
                <c:f>PovTrends_a0!$AE$45:$AE$49</c:f>
                <c:numCache>
                  <c:formatCode>General</c:formatCode>
                  <c:ptCount val="5"/>
                  <c:pt idx="0">
                    <c:v>0.73718428611755371</c:v>
                  </c:pt>
                  <c:pt idx="1">
                    <c:v>0.84272027015686035</c:v>
                  </c:pt>
                  <c:pt idx="2">
                    <c:v>0.84438025951384788</c:v>
                  </c:pt>
                  <c:pt idx="3">
                    <c:v>0.81768929958344216</c:v>
                  </c:pt>
                  <c:pt idx="4">
                    <c:v>0.79309344291687012</c:v>
                  </c:pt>
                </c:numCache>
              </c:numRef>
            </c:minus>
          </c:errBars>
          <c:cat>
            <c:multiLvlStrRef>
              <c:f>PovTrends_a0!$T$45:$U$49</c:f>
              <c:multiLvlStrCache>
                <c:ptCount val="5"/>
                <c:lvl>
                  <c:pt idx="0">
                    <c:v>2005</c:v>
                  </c:pt>
                  <c:pt idx="1">
                    <c:v>2007</c:v>
                  </c:pt>
                  <c:pt idx="2">
                    <c:v>2009</c:v>
                  </c:pt>
                  <c:pt idx="3">
                    <c:v>2011</c:v>
                  </c:pt>
                  <c:pt idx="4">
                    <c:v>2013</c:v>
                  </c:pt>
                </c:lvl>
                <c:lvl>
                  <c:pt idx="0">
                    <c:v>EU-wide</c:v>
                  </c:pt>
                </c:lvl>
              </c:multiLvlStrCache>
            </c:multiLvlStrRef>
          </c:cat>
          <c:val>
            <c:numRef>
              <c:f>PovTrends_a0!$W$45:$W$49</c:f>
              <c:numCache>
                <c:formatCode>#,##0.000"";\-#,##0.000""</c:formatCode>
                <c:ptCount val="5"/>
                <c:pt idx="0">
                  <c:v>15.020012855529785</c:v>
                </c:pt>
                <c:pt idx="1">
                  <c:v>16.823801398277276</c:v>
                </c:pt>
                <c:pt idx="2">
                  <c:v>16.554200649261482</c:v>
                </c:pt>
                <c:pt idx="3">
                  <c:v>14.979901909828179</c:v>
                </c:pt>
                <c:pt idx="4">
                  <c:v>13.850890100002292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393-4E22-84A4-961BD8206D02}"/>
            </c:ext>
          </c:extLst>
        </c:ser>
        <c:ser>
          <c:idx val="2"/>
          <c:order val="2"/>
          <c:tx>
            <c:strRef>
              <c:f>PovTrends_a0!$X$44</c:f>
              <c:strCache>
                <c:ptCount val="1"/>
                <c:pt idx="0">
                  <c:v>60 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PovTrends_a0!$AF$45:$AF$49</c:f>
                <c:numCache>
                  <c:formatCode>General</c:formatCode>
                  <c:ptCount val="5"/>
                  <c:pt idx="0">
                    <c:v>0.63455700874328613</c:v>
                  </c:pt>
                  <c:pt idx="1">
                    <c:v>0.71389079093933105</c:v>
                  </c:pt>
                  <c:pt idx="2">
                    <c:v>0.80105066299438477</c:v>
                  </c:pt>
                  <c:pt idx="3">
                    <c:v>0.86879730224609375</c:v>
                  </c:pt>
                  <c:pt idx="4">
                    <c:v>0.80838799476623535</c:v>
                  </c:pt>
                </c:numCache>
              </c:numRef>
            </c:plus>
            <c:minus>
              <c:numRef>
                <c:f>PovTrends_a0!$AF$45:$AF$49</c:f>
                <c:numCache>
                  <c:formatCode>General</c:formatCode>
                  <c:ptCount val="5"/>
                  <c:pt idx="0">
                    <c:v>0.63455700874328613</c:v>
                  </c:pt>
                  <c:pt idx="1">
                    <c:v>0.71389079093933105</c:v>
                  </c:pt>
                  <c:pt idx="2">
                    <c:v>0.80105066299438477</c:v>
                  </c:pt>
                  <c:pt idx="3">
                    <c:v>0.86879730224609375</c:v>
                  </c:pt>
                  <c:pt idx="4">
                    <c:v>0.80838799476623535</c:v>
                  </c:pt>
                </c:numCache>
              </c:numRef>
            </c:minus>
          </c:errBars>
          <c:cat>
            <c:multiLvlStrRef>
              <c:f>PovTrends_a0!$T$45:$U$49</c:f>
              <c:multiLvlStrCache>
                <c:ptCount val="5"/>
                <c:lvl>
                  <c:pt idx="0">
                    <c:v>2005</c:v>
                  </c:pt>
                  <c:pt idx="1">
                    <c:v>2007</c:v>
                  </c:pt>
                  <c:pt idx="2">
                    <c:v>2009</c:v>
                  </c:pt>
                  <c:pt idx="3">
                    <c:v>2011</c:v>
                  </c:pt>
                  <c:pt idx="4">
                    <c:v>2013</c:v>
                  </c:pt>
                </c:lvl>
                <c:lvl>
                  <c:pt idx="0">
                    <c:v>EU-wide</c:v>
                  </c:pt>
                </c:lvl>
              </c:multiLvlStrCache>
            </c:multiLvlStrRef>
          </c:cat>
          <c:val>
            <c:numRef>
              <c:f>PovTrends_a0!$X$45:$X$49</c:f>
              <c:numCache>
                <c:formatCode>#,##0.000"";\-#,##0.000""</c:formatCode>
                <c:ptCount val="5"/>
                <c:pt idx="0">
                  <c:v>10.559868812561035</c:v>
                </c:pt>
                <c:pt idx="1">
                  <c:v>12.367790937423706</c:v>
                </c:pt>
                <c:pt idx="2">
                  <c:v>14.570230245590203</c:v>
                </c:pt>
                <c:pt idx="3">
                  <c:v>14.558529853820808</c:v>
                </c:pt>
                <c:pt idx="4">
                  <c:v>14.081922173500054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393-4E22-84A4-961BD8206D02}"/>
            </c:ext>
          </c:extLst>
        </c:ser>
        <c:ser>
          <c:idx val="3"/>
          <c:order val="3"/>
          <c:tx>
            <c:strRef>
              <c:f>PovTrends_a0!$Y$44</c:f>
              <c:strCache>
                <c:ptCount val="1"/>
                <c:pt idx="0">
                  <c:v>70 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PovTrends_a0!$AG$45:$AG$49</c:f>
                <c:numCache>
                  <c:formatCode>General</c:formatCode>
                  <c:ptCount val="5"/>
                  <c:pt idx="0">
                    <c:v>0.54398775100708008</c:v>
                  </c:pt>
                  <c:pt idx="1">
                    <c:v>0.58804750442504883</c:v>
                  </c:pt>
                  <c:pt idx="2">
                    <c:v>0.76283812522888184</c:v>
                  </c:pt>
                  <c:pt idx="3">
                    <c:v>0.86643695831298828</c:v>
                  </c:pt>
                  <c:pt idx="4">
                    <c:v>0.7648169994354248</c:v>
                  </c:pt>
                </c:numCache>
              </c:numRef>
            </c:plus>
            <c:minus>
              <c:numRef>
                <c:f>PovTrends_a0!$AG$45:$AG$49</c:f>
                <c:numCache>
                  <c:formatCode>General</c:formatCode>
                  <c:ptCount val="5"/>
                  <c:pt idx="0">
                    <c:v>0.54398775100708008</c:v>
                  </c:pt>
                  <c:pt idx="1">
                    <c:v>0.58804750442504883</c:v>
                  </c:pt>
                  <c:pt idx="2">
                    <c:v>0.76283812522888184</c:v>
                  </c:pt>
                  <c:pt idx="3">
                    <c:v>0.86643695831298828</c:v>
                  </c:pt>
                  <c:pt idx="4">
                    <c:v>0.7648169994354248</c:v>
                  </c:pt>
                </c:numCache>
              </c:numRef>
            </c:minus>
          </c:errBars>
          <c:cat>
            <c:multiLvlStrRef>
              <c:f>PovTrends_a0!$T$45:$U$49</c:f>
              <c:multiLvlStrCache>
                <c:ptCount val="5"/>
                <c:lvl>
                  <c:pt idx="0">
                    <c:v>2005</c:v>
                  </c:pt>
                  <c:pt idx="1">
                    <c:v>2007</c:v>
                  </c:pt>
                  <c:pt idx="2">
                    <c:v>2009</c:v>
                  </c:pt>
                  <c:pt idx="3">
                    <c:v>2011</c:v>
                  </c:pt>
                  <c:pt idx="4">
                    <c:v>2013</c:v>
                  </c:pt>
                </c:lvl>
                <c:lvl>
                  <c:pt idx="0">
                    <c:v>EU-wide</c:v>
                  </c:pt>
                </c:lvl>
              </c:multiLvlStrCache>
            </c:multiLvlStrRef>
          </c:cat>
          <c:val>
            <c:numRef>
              <c:f>PovTrends_a0!$Y$45:$Y$49</c:f>
              <c:numCache>
                <c:formatCode>#,##0.000"";\-#,##0.000""</c:formatCode>
                <c:ptCount val="5"/>
                <c:pt idx="0">
                  <c:v>7.0800244808197021</c:v>
                </c:pt>
                <c:pt idx="1">
                  <c:v>8.7463974952697754</c:v>
                </c:pt>
                <c:pt idx="2">
                  <c:v>10.754001140594482</c:v>
                </c:pt>
                <c:pt idx="3">
                  <c:v>11.937874555587769</c:v>
                </c:pt>
                <c:pt idx="4">
                  <c:v>12.063634395599365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393-4E22-84A4-961BD8206D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4568192"/>
        <c:axId val="174569728"/>
      </c:barChart>
      <c:catAx>
        <c:axId val="174568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174569728"/>
        <c:crosses val="autoZero"/>
        <c:auto val="1"/>
        <c:lblAlgn val="ctr"/>
        <c:lblOffset val="100"/>
        <c:noMultiLvlLbl val="0"/>
      </c:catAx>
      <c:valAx>
        <c:axId val="174569728"/>
        <c:scaling>
          <c:orientation val="minMax"/>
          <c:max val="100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crossAx val="174568192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solidFill>
      <a:sysClr val="window" lastClr="FFFFFF"/>
    </a:solidFill>
    <a:ln>
      <a:noFill/>
    </a:ln>
  </c:spPr>
  <c:txPr>
    <a:bodyPr/>
    <a:lstStyle/>
    <a:p>
      <a:pPr>
        <a:defRPr sz="1050"/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GB"/>
              <a:t>Change in the EU-wide low income proportion with the threshold set at 60% of the EU-wide median income, EU-SILC 2008-2014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'IFGTEU60_a0 '!$AU$3</c:f>
              <c:strCache>
                <c:ptCount val="1"/>
                <c:pt idx="0">
                  <c:v>2008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'IFGTEU60_a0 '!$BA$4:$BA$31</c:f>
                <c:numCache>
                  <c:formatCode>General</c:formatCode>
                  <c:ptCount val="28"/>
                  <c:pt idx="0">
                    <c:v>0.34716427326202037</c:v>
                  </c:pt>
                  <c:pt idx="1">
                    <c:v>0.70324866101145989</c:v>
                  </c:pt>
                  <c:pt idx="2">
                    <c:v>0.81419795751572011</c:v>
                  </c:pt>
                  <c:pt idx="3">
                    <c:v>0.93455314636230913</c:v>
                  </c:pt>
                  <c:pt idx="4">
                    <c:v>0.91598406434058965</c:v>
                  </c:pt>
                  <c:pt idx="5">
                    <c:v>0.67312419414519997</c:v>
                  </c:pt>
                  <c:pt idx="6">
                    <c:v>1.0433208197355288</c:v>
                  </c:pt>
                  <c:pt idx="7">
                    <c:v>0.75881630182266946</c:v>
                  </c:pt>
                  <c:pt idx="8">
                    <c:v>1.1232689023017901</c:v>
                  </c:pt>
                  <c:pt idx="9">
                    <c:v>0.68378970026970087</c:v>
                  </c:pt>
                  <c:pt idx="10">
                    <c:v>0.89414641261101124</c:v>
                  </c:pt>
                  <c:pt idx="11">
                    <c:v>1.3334609568119102</c:v>
                  </c:pt>
                  <c:pt idx="12">
                    <c:v>1.0154783725738499</c:v>
                  </c:pt>
                  <c:pt idx="13">
                    <c:v>1.6713067889213491</c:v>
                  </c:pt>
                  <c:pt idx="14">
                    <c:v>1.0084509849548393</c:v>
                  </c:pt>
                  <c:pt idx="15">
                    <c:v>1.0678842663764883</c:v>
                  </c:pt>
                  <c:pt idx="16">
                    <c:v>1.2001961469650304</c:v>
                  </c:pt>
                  <c:pt idx="17">
                    <c:v>1.3733565807342529</c:v>
                  </c:pt>
                  <c:pt idx="18">
                    <c:v>2.6742726564407278</c:v>
                  </c:pt>
                  <c:pt idx="19">
                    <c:v>1.3665378093719482</c:v>
                  </c:pt>
                  <c:pt idx="20">
                    <c:v>1.1598706245422363</c:v>
                  </c:pt>
                  <c:pt idx="21">
                    <c:v>1.8098771572113037</c:v>
                  </c:pt>
                  <c:pt idx="22">
                    <c:v>1.7513841390609812</c:v>
                  </c:pt>
                  <c:pt idx="23">
                    <c:v>2.4281442165374756</c:v>
                  </c:pt>
                  <c:pt idx="24">
                    <c:v>2.3452281951904297</c:v>
                  </c:pt>
                  <c:pt idx="25">
                    <c:v>1.3246893882751465</c:v>
                  </c:pt>
                  <c:pt idx="26">
                    <c:v>1.6447544097900391</c:v>
                  </c:pt>
                  <c:pt idx="27">
                    <c:v>0.92936158180236816</c:v>
                  </c:pt>
                </c:numCache>
              </c:numRef>
            </c:plus>
            <c:minus>
              <c:numRef>
                <c:f>'IFGTEU60_a0 '!$BA$4:$BA$31</c:f>
                <c:numCache>
                  <c:formatCode>General</c:formatCode>
                  <c:ptCount val="28"/>
                  <c:pt idx="0">
                    <c:v>0.34716427326202037</c:v>
                  </c:pt>
                  <c:pt idx="1">
                    <c:v>0.70324866101145989</c:v>
                  </c:pt>
                  <c:pt idx="2">
                    <c:v>0.81419795751572011</c:v>
                  </c:pt>
                  <c:pt idx="3">
                    <c:v>0.93455314636230913</c:v>
                  </c:pt>
                  <c:pt idx="4">
                    <c:v>0.91598406434058965</c:v>
                  </c:pt>
                  <c:pt idx="5">
                    <c:v>0.67312419414519997</c:v>
                  </c:pt>
                  <c:pt idx="6">
                    <c:v>1.0433208197355288</c:v>
                  </c:pt>
                  <c:pt idx="7">
                    <c:v>0.75881630182266946</c:v>
                  </c:pt>
                  <c:pt idx="8">
                    <c:v>1.1232689023017901</c:v>
                  </c:pt>
                  <c:pt idx="9">
                    <c:v>0.68378970026970087</c:v>
                  </c:pt>
                  <c:pt idx="10">
                    <c:v>0.89414641261101124</c:v>
                  </c:pt>
                  <c:pt idx="11">
                    <c:v>1.3334609568119102</c:v>
                  </c:pt>
                  <c:pt idx="12">
                    <c:v>1.0154783725738499</c:v>
                  </c:pt>
                  <c:pt idx="13">
                    <c:v>1.6713067889213491</c:v>
                  </c:pt>
                  <c:pt idx="14">
                    <c:v>1.0084509849548393</c:v>
                  </c:pt>
                  <c:pt idx="15">
                    <c:v>1.0678842663764883</c:v>
                  </c:pt>
                  <c:pt idx="16">
                    <c:v>1.2001961469650304</c:v>
                  </c:pt>
                  <c:pt idx="17">
                    <c:v>1.3733565807342529</c:v>
                  </c:pt>
                  <c:pt idx="18">
                    <c:v>2.6742726564407278</c:v>
                  </c:pt>
                  <c:pt idx="19">
                    <c:v>1.3665378093719482</c:v>
                  </c:pt>
                  <c:pt idx="20">
                    <c:v>1.1598706245422363</c:v>
                  </c:pt>
                  <c:pt idx="21">
                    <c:v>1.8098771572113037</c:v>
                  </c:pt>
                  <c:pt idx="22">
                    <c:v>1.7513841390609812</c:v>
                  </c:pt>
                  <c:pt idx="23">
                    <c:v>2.4281442165374756</c:v>
                  </c:pt>
                  <c:pt idx="24">
                    <c:v>2.3452281951904297</c:v>
                  </c:pt>
                  <c:pt idx="25">
                    <c:v>1.3246893882751465</c:v>
                  </c:pt>
                  <c:pt idx="26">
                    <c:v>1.6447544097900391</c:v>
                  </c:pt>
                  <c:pt idx="27">
                    <c:v>0.92936158180236816</c:v>
                  </c:pt>
                </c:numCache>
              </c:numRef>
            </c:minus>
          </c:errBars>
          <c:cat>
            <c:strRef>
              <c:f>'IFGTEU60_a0 '!$AT$4:$AT$31</c:f>
              <c:strCache>
                <c:ptCount val="28"/>
                <c:pt idx="0">
                  <c:v>EU27</c:v>
                </c:pt>
                <c:pt idx="1">
                  <c:v>LU</c:v>
                </c:pt>
                <c:pt idx="2">
                  <c:v>FI</c:v>
                </c:pt>
                <c:pt idx="3">
                  <c:v>AT</c:v>
                </c:pt>
                <c:pt idx="4">
                  <c:v>NL</c:v>
                </c:pt>
                <c:pt idx="5">
                  <c:v>FR</c:v>
                </c:pt>
                <c:pt idx="6">
                  <c:v>DK</c:v>
                </c:pt>
                <c:pt idx="7">
                  <c:v>SE</c:v>
                </c:pt>
                <c:pt idx="8">
                  <c:v>BE</c:v>
                </c:pt>
                <c:pt idx="9">
                  <c:v>DE</c:v>
                </c:pt>
                <c:pt idx="10">
                  <c:v>UK</c:v>
                </c:pt>
                <c:pt idx="11">
                  <c:v>IE</c:v>
                </c:pt>
                <c:pt idx="12">
                  <c:v>CY</c:v>
                </c:pt>
                <c:pt idx="13">
                  <c:v>MT</c:v>
                </c:pt>
                <c:pt idx="14">
                  <c:v>SI</c:v>
                </c:pt>
                <c:pt idx="15">
                  <c:v>IT</c:v>
                </c:pt>
                <c:pt idx="16">
                  <c:v>ES</c:v>
                </c:pt>
                <c:pt idx="17">
                  <c:v>CZ</c:v>
                </c:pt>
                <c:pt idx="18">
                  <c:v>PT</c:v>
                </c:pt>
                <c:pt idx="19">
                  <c:v>SK</c:v>
                </c:pt>
                <c:pt idx="20">
                  <c:v>PL</c:v>
                </c:pt>
                <c:pt idx="21">
                  <c:v>EE</c:v>
                </c:pt>
                <c:pt idx="22">
                  <c:v>EL</c:v>
                </c:pt>
                <c:pt idx="23">
                  <c:v>LT</c:v>
                </c:pt>
                <c:pt idx="24">
                  <c:v>LV</c:v>
                </c:pt>
                <c:pt idx="25">
                  <c:v>HU</c:v>
                </c:pt>
                <c:pt idx="26">
                  <c:v>BG</c:v>
                </c:pt>
                <c:pt idx="27">
                  <c:v>RO</c:v>
                </c:pt>
              </c:strCache>
            </c:strRef>
          </c:cat>
          <c:val>
            <c:numRef>
              <c:f>'IFGTEU60_a0 '!$AU$4:$AU$31</c:f>
              <c:numCache>
                <c:formatCode>#,#00</c:formatCode>
                <c:ptCount val="28"/>
                <c:pt idx="0">
                  <c:v>24.5990663766861</c:v>
                </c:pt>
                <c:pt idx="1">
                  <c:v>1.4315565116703499</c:v>
                </c:pt>
                <c:pt idx="2">
                  <c:v>8.3452902734279597</c:v>
                </c:pt>
                <c:pt idx="3">
                  <c:v>6.7475497722625706</c:v>
                </c:pt>
                <c:pt idx="4">
                  <c:v>3.7206090986728704</c:v>
                </c:pt>
                <c:pt idx="5">
                  <c:v>5.7646326720714596</c:v>
                </c:pt>
                <c:pt idx="6">
                  <c:v>6.1976540833711606</c:v>
                </c:pt>
                <c:pt idx="7">
                  <c:v>6.28825724124908</c:v>
                </c:pt>
                <c:pt idx="8">
                  <c:v>9.1500855982303602</c:v>
                </c:pt>
                <c:pt idx="9">
                  <c:v>8.6656533181667292</c:v>
                </c:pt>
                <c:pt idx="10">
                  <c:v>9.5584623515605891</c:v>
                </c:pt>
                <c:pt idx="11">
                  <c:v>7.3739409446716291</c:v>
                </c:pt>
                <c:pt idx="12">
                  <c:v>6.5301075577735901</c:v>
                </c:pt>
                <c:pt idx="13">
                  <c:v>21.632197499275211</c:v>
                </c:pt>
                <c:pt idx="14">
                  <c:v>14.314946532249451</c:v>
                </c:pt>
                <c:pt idx="15">
                  <c:v>17.026905715465553</c:v>
                </c:pt>
                <c:pt idx="16">
                  <c:v>19.342835247516629</c:v>
                </c:pt>
                <c:pt idx="17">
                  <c:v>39.647641777992249</c:v>
                </c:pt>
                <c:pt idx="18">
                  <c:v>44.253093004226692</c:v>
                </c:pt>
                <c:pt idx="19">
                  <c:v>75.718313455581665</c:v>
                </c:pt>
                <c:pt idx="20">
                  <c:v>69.340866804122925</c:v>
                </c:pt>
                <c:pt idx="21">
                  <c:v>61.816471815109253</c:v>
                </c:pt>
                <c:pt idx="22">
                  <c:v>29.107388854026787</c:v>
                </c:pt>
                <c:pt idx="23">
                  <c:v>68.103647232055664</c:v>
                </c:pt>
                <c:pt idx="24">
                  <c:v>61.75726056098938</c:v>
                </c:pt>
                <c:pt idx="25">
                  <c:v>77.17251181602478</c:v>
                </c:pt>
                <c:pt idx="26">
                  <c:v>85.40339469909668</c:v>
                </c:pt>
                <c:pt idx="27">
                  <c:v>95.653152465820313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4682496"/>
        <c:axId val="174684032"/>
      </c:barChart>
      <c:lineChart>
        <c:grouping val="stacked"/>
        <c:varyColors val="0"/>
        <c:ser>
          <c:idx val="4"/>
          <c:order val="1"/>
          <c:tx>
            <c:strRef>
              <c:f>'IFGTEU60_a0 '!$AY$3</c:f>
              <c:strCache>
                <c:ptCount val="1"/>
                <c:pt idx="0">
                  <c:v>2014</c:v>
                </c:pt>
              </c:strCache>
            </c:strRef>
          </c:tx>
          <c:spPr>
            <a:ln>
              <a:noFill/>
            </a:ln>
          </c:spPr>
          <c:marker>
            <c:symbol val="diamond"/>
            <c:size val="5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'IFGTEU60_a0 '!$BE$4:$BE$31</c:f>
                <c:numCache>
                  <c:formatCode>General</c:formatCode>
                  <c:ptCount val="28"/>
                  <c:pt idx="0">
                    <c:v>0.27134567499161122</c:v>
                  </c:pt>
                  <c:pt idx="1">
                    <c:v>0.83790477365255001</c:v>
                  </c:pt>
                  <c:pt idx="2">
                    <c:v>0.60302391648293074</c:v>
                  </c:pt>
                  <c:pt idx="3">
                    <c:v>0.79315975308418096</c:v>
                  </c:pt>
                  <c:pt idx="4">
                    <c:v>0.93619823455810103</c:v>
                  </c:pt>
                  <c:pt idx="5">
                    <c:v>0.5973245948553112</c:v>
                  </c:pt>
                  <c:pt idx="6">
                    <c:v>1.1969920247793198</c:v>
                  </c:pt>
                  <c:pt idx="7">
                    <c:v>0.75867846608162104</c:v>
                  </c:pt>
                  <c:pt idx="8">
                    <c:v>0.97833126783371149</c:v>
                  </c:pt>
                  <c:pt idx="9">
                    <c:v>0.5957476794719696</c:v>
                  </c:pt>
                  <c:pt idx="10">
                    <c:v>0.87486281991004944</c:v>
                  </c:pt>
                  <c:pt idx="11">
                    <c:v>1.2080386281013489</c:v>
                  </c:pt>
                  <c:pt idx="12">
                    <c:v>1.2385591864585912</c:v>
                  </c:pt>
                  <c:pt idx="13">
                    <c:v>1.3537243008613604</c:v>
                  </c:pt>
                  <c:pt idx="14">
                    <c:v>0.95824003219605203</c:v>
                  </c:pt>
                  <c:pt idx="15">
                    <c:v>0.85553526878356934</c:v>
                  </c:pt>
                  <c:pt idx="16">
                    <c:v>1.1130973696708679</c:v>
                  </c:pt>
                  <c:pt idx="17">
                    <c:v>1.3609737157821726</c:v>
                  </c:pt>
                  <c:pt idx="18">
                    <c:v>1.5508204698562622</c:v>
                  </c:pt>
                  <c:pt idx="19">
                    <c:v>1.8111646175384593</c:v>
                  </c:pt>
                  <c:pt idx="20">
                    <c:v>1.272258162498467</c:v>
                  </c:pt>
                  <c:pt idx="21">
                    <c:v>1.6481786966323924</c:v>
                  </c:pt>
                  <c:pt idx="22">
                    <c:v>1.5610039234161377</c:v>
                  </c:pt>
                  <c:pt idx="23">
                    <c:v>2.2515535354614258</c:v>
                  </c:pt>
                  <c:pt idx="24">
                    <c:v>1.6514718532562256</c:v>
                  </c:pt>
                  <c:pt idx="25">
                    <c:v>1.4289140701293945</c:v>
                  </c:pt>
                  <c:pt idx="26">
                    <c:v>1.7124652862548828</c:v>
                  </c:pt>
                  <c:pt idx="27">
                    <c:v>0.94171762466430664</c:v>
                  </c:pt>
                </c:numCache>
              </c:numRef>
            </c:plus>
            <c:minus>
              <c:numRef>
                <c:f>'IFGTEU60_a0 '!$BE$4:$BE$31</c:f>
                <c:numCache>
                  <c:formatCode>General</c:formatCode>
                  <c:ptCount val="28"/>
                  <c:pt idx="0">
                    <c:v>0.27134567499161122</c:v>
                  </c:pt>
                  <c:pt idx="1">
                    <c:v>0.83790477365255001</c:v>
                  </c:pt>
                  <c:pt idx="2">
                    <c:v>0.60302391648293074</c:v>
                  </c:pt>
                  <c:pt idx="3">
                    <c:v>0.79315975308418096</c:v>
                  </c:pt>
                  <c:pt idx="4">
                    <c:v>0.93619823455810103</c:v>
                  </c:pt>
                  <c:pt idx="5">
                    <c:v>0.5973245948553112</c:v>
                  </c:pt>
                  <c:pt idx="6">
                    <c:v>1.1969920247793198</c:v>
                  </c:pt>
                  <c:pt idx="7">
                    <c:v>0.75867846608162104</c:v>
                  </c:pt>
                  <c:pt idx="8">
                    <c:v>0.97833126783371149</c:v>
                  </c:pt>
                  <c:pt idx="9">
                    <c:v>0.5957476794719696</c:v>
                  </c:pt>
                  <c:pt idx="10">
                    <c:v>0.87486281991004944</c:v>
                  </c:pt>
                  <c:pt idx="11">
                    <c:v>1.2080386281013489</c:v>
                  </c:pt>
                  <c:pt idx="12">
                    <c:v>1.2385591864585912</c:v>
                  </c:pt>
                  <c:pt idx="13">
                    <c:v>1.3537243008613604</c:v>
                  </c:pt>
                  <c:pt idx="14">
                    <c:v>0.95824003219605203</c:v>
                  </c:pt>
                  <c:pt idx="15">
                    <c:v>0.85553526878356934</c:v>
                  </c:pt>
                  <c:pt idx="16">
                    <c:v>1.1130973696708679</c:v>
                  </c:pt>
                  <c:pt idx="17">
                    <c:v>1.3609737157821726</c:v>
                  </c:pt>
                  <c:pt idx="18">
                    <c:v>1.5508204698562622</c:v>
                  </c:pt>
                  <c:pt idx="19">
                    <c:v>1.8111646175384593</c:v>
                  </c:pt>
                  <c:pt idx="20">
                    <c:v>1.272258162498467</c:v>
                  </c:pt>
                  <c:pt idx="21">
                    <c:v>1.6481786966323924</c:v>
                  </c:pt>
                  <c:pt idx="22">
                    <c:v>1.5610039234161377</c:v>
                  </c:pt>
                  <c:pt idx="23">
                    <c:v>2.2515535354614258</c:v>
                  </c:pt>
                  <c:pt idx="24">
                    <c:v>1.6514718532562256</c:v>
                  </c:pt>
                  <c:pt idx="25">
                    <c:v>1.4289140701293945</c:v>
                  </c:pt>
                  <c:pt idx="26">
                    <c:v>1.7124652862548828</c:v>
                  </c:pt>
                  <c:pt idx="27">
                    <c:v>0.94171762466430664</c:v>
                  </c:pt>
                </c:numCache>
              </c:numRef>
            </c:minus>
          </c:errBars>
          <c:cat>
            <c:strRef>
              <c:f>'IFGTEU60_a0 '!$AT$4:$AT$31</c:f>
              <c:strCache>
                <c:ptCount val="28"/>
                <c:pt idx="0">
                  <c:v>EU27</c:v>
                </c:pt>
                <c:pt idx="1">
                  <c:v>LU</c:v>
                </c:pt>
                <c:pt idx="2">
                  <c:v>FI</c:v>
                </c:pt>
                <c:pt idx="3">
                  <c:v>AT</c:v>
                </c:pt>
                <c:pt idx="4">
                  <c:v>NL</c:v>
                </c:pt>
                <c:pt idx="5">
                  <c:v>FR</c:v>
                </c:pt>
                <c:pt idx="6">
                  <c:v>DK</c:v>
                </c:pt>
                <c:pt idx="7">
                  <c:v>SE</c:v>
                </c:pt>
                <c:pt idx="8">
                  <c:v>BE</c:v>
                </c:pt>
                <c:pt idx="9">
                  <c:v>DE</c:v>
                </c:pt>
                <c:pt idx="10">
                  <c:v>UK</c:v>
                </c:pt>
                <c:pt idx="11">
                  <c:v>IE</c:v>
                </c:pt>
                <c:pt idx="12">
                  <c:v>CY</c:v>
                </c:pt>
                <c:pt idx="13">
                  <c:v>MT</c:v>
                </c:pt>
                <c:pt idx="14">
                  <c:v>SI</c:v>
                </c:pt>
                <c:pt idx="15">
                  <c:v>IT</c:v>
                </c:pt>
                <c:pt idx="16">
                  <c:v>ES</c:v>
                </c:pt>
                <c:pt idx="17">
                  <c:v>CZ</c:v>
                </c:pt>
                <c:pt idx="18">
                  <c:v>PT</c:v>
                </c:pt>
                <c:pt idx="19">
                  <c:v>SK</c:v>
                </c:pt>
                <c:pt idx="20">
                  <c:v>PL</c:v>
                </c:pt>
                <c:pt idx="21">
                  <c:v>EE</c:v>
                </c:pt>
                <c:pt idx="22">
                  <c:v>EL</c:v>
                </c:pt>
                <c:pt idx="23">
                  <c:v>LT</c:v>
                </c:pt>
                <c:pt idx="24">
                  <c:v>LV</c:v>
                </c:pt>
                <c:pt idx="25">
                  <c:v>HU</c:v>
                </c:pt>
                <c:pt idx="26">
                  <c:v>BG</c:v>
                </c:pt>
                <c:pt idx="27">
                  <c:v>RO</c:v>
                </c:pt>
              </c:strCache>
            </c:strRef>
          </c:cat>
          <c:val>
            <c:numRef>
              <c:f>'IFGTEU60_a0 '!$AY$4:$AY$31</c:f>
              <c:numCache>
                <c:formatCode>#,#00</c:formatCode>
                <c:ptCount val="28"/>
                <c:pt idx="0">
                  <c:v>22.859065234661099</c:v>
                </c:pt>
                <c:pt idx="1">
                  <c:v>2.14711856096983</c:v>
                </c:pt>
                <c:pt idx="2">
                  <c:v>4.4736508280038798</c:v>
                </c:pt>
                <c:pt idx="3">
                  <c:v>4.5986123383045197</c:v>
                </c:pt>
                <c:pt idx="4">
                  <c:v>5.0781324505805996</c:v>
                </c:pt>
                <c:pt idx="5">
                  <c:v>5.2267707884311694</c:v>
                </c:pt>
                <c:pt idx="6">
                  <c:v>5.5553551763296101</c:v>
                </c:pt>
                <c:pt idx="7">
                  <c:v>6.1272419989108995</c:v>
                </c:pt>
                <c:pt idx="8">
                  <c:v>6.695821136236189</c:v>
                </c:pt>
                <c:pt idx="9">
                  <c:v>9.025029838085171</c:v>
                </c:pt>
                <c:pt idx="10">
                  <c:v>11.58303916454315</c:v>
                </c:pt>
                <c:pt idx="11">
                  <c:v>11.741821467876431</c:v>
                </c:pt>
                <c:pt idx="12">
                  <c:v>12.835082411766049</c:v>
                </c:pt>
                <c:pt idx="13">
                  <c:v>14.346787333488459</c:v>
                </c:pt>
                <c:pt idx="14">
                  <c:v>17.093712091445919</c:v>
                </c:pt>
                <c:pt idx="15">
                  <c:v>19.122947752475742</c:v>
                </c:pt>
                <c:pt idx="16">
                  <c:v>24.965657293796539</c:v>
                </c:pt>
                <c:pt idx="17">
                  <c:v>29.007482528686516</c:v>
                </c:pt>
                <c:pt idx="18">
                  <c:v>42.121142148971558</c:v>
                </c:pt>
                <c:pt idx="19">
                  <c:v>43.135815858840942</c:v>
                </c:pt>
                <c:pt idx="20">
                  <c:v>46.843007206916809</c:v>
                </c:pt>
                <c:pt idx="21">
                  <c:v>49.412187933921807</c:v>
                </c:pt>
                <c:pt idx="22">
                  <c:v>54.223865270614624</c:v>
                </c:pt>
                <c:pt idx="23">
                  <c:v>61.244595050811768</c:v>
                </c:pt>
                <c:pt idx="24">
                  <c:v>63.86568546295166</c:v>
                </c:pt>
                <c:pt idx="25">
                  <c:v>66.068756580352783</c:v>
                </c:pt>
                <c:pt idx="26">
                  <c:v>71.358108520507813</c:v>
                </c:pt>
                <c:pt idx="27">
                  <c:v>93.233269453048706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4682496"/>
        <c:axId val="174684032"/>
      </c:lineChart>
      <c:catAx>
        <c:axId val="174682496"/>
        <c:scaling>
          <c:orientation val="minMax"/>
        </c:scaling>
        <c:delete val="0"/>
        <c:axPos val="b"/>
        <c:majorTickMark val="out"/>
        <c:minorTickMark val="none"/>
        <c:tickLblPos val="low"/>
        <c:txPr>
          <a:bodyPr rot="0"/>
          <a:lstStyle/>
          <a:p>
            <a:pPr>
              <a:defRPr/>
            </a:pPr>
            <a:endParaRPr lang="en-US"/>
          </a:p>
        </c:txPr>
        <c:crossAx val="174684032"/>
        <c:crosses val="autoZero"/>
        <c:auto val="1"/>
        <c:lblAlgn val="ctr"/>
        <c:lblOffset val="100"/>
        <c:tickLblSkip val="1"/>
        <c:noMultiLvlLbl val="0"/>
      </c:catAx>
      <c:valAx>
        <c:axId val="174684032"/>
        <c:scaling>
          <c:orientation val="minMax"/>
          <c:max val="100"/>
          <c:min val="-40"/>
        </c:scaling>
        <c:delete val="0"/>
        <c:axPos val="l"/>
        <c:majorGridlines/>
        <c:numFmt formatCode="#,#00" sourceLinked="1"/>
        <c:majorTickMark val="out"/>
        <c:minorTickMark val="none"/>
        <c:tickLblPos val="nextTo"/>
        <c:crossAx val="174682496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solidFill>
      <a:schemeClr val="bg1"/>
    </a:solidFill>
    <a:ln>
      <a:noFill/>
    </a:ln>
  </c:spPr>
  <c:txPr>
    <a:bodyPr/>
    <a:lstStyle/>
    <a:p>
      <a:pPr>
        <a:defRPr sz="15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 sz="1400"/>
            </a:pPr>
            <a:r>
              <a:rPr lang="en-US" sz="1400" dirty="0"/>
              <a:t>Relative frequency curve of equivalent disposable household </a:t>
            </a:r>
            <a:r>
              <a:rPr lang="en-US" sz="1400" dirty="0" smtClean="0"/>
              <a:t>incomes expressed </a:t>
            </a:r>
            <a:r>
              <a:rPr lang="en-US" sz="1400" dirty="0"/>
              <a:t>as percentage of </a:t>
            </a:r>
            <a:r>
              <a:rPr lang="en-US" sz="1400" dirty="0" smtClean="0"/>
              <a:t>the </a:t>
            </a:r>
            <a:r>
              <a:rPr lang="en-US" sz="1400" dirty="0"/>
              <a:t>EU-WIDE median income, EU‐SILC </a:t>
            </a:r>
            <a:r>
              <a:rPr lang="en-US" sz="1400" dirty="0" smtClean="0"/>
              <a:t>2005‐2013: Greece</a:t>
            </a:r>
            <a:endParaRPr lang="en-US" sz="1400" dirty="0"/>
          </a:p>
        </c:rich>
      </c:tx>
      <c:layout>
        <c:manualLayout>
          <c:xMode val="edge"/>
          <c:yMode val="edge"/>
          <c:x val="0.11540542182712409"/>
          <c:y val="1.6836199685282379E-2"/>
        </c:manualLayout>
      </c:layout>
      <c:overlay val="0"/>
    </c:title>
    <c:autoTitleDeleted val="0"/>
    <c:plotArea>
      <c:layout/>
      <c:areaChart>
        <c:grouping val="standard"/>
        <c:varyColors val="0"/>
        <c:ser>
          <c:idx val="1"/>
          <c:order val="0"/>
          <c:tx>
            <c:v>2005</c:v>
          </c:tx>
          <c:spPr>
            <a:solidFill>
              <a:schemeClr val="bg1"/>
            </a:solidFill>
            <a:ln w="19050" cap="sq">
              <a:solidFill>
                <a:schemeClr val="tx1"/>
              </a:solidFill>
              <a:prstDash val="sysDot"/>
            </a:ln>
          </c:spPr>
          <c:cat>
            <c:numRef>
              <c:f>Extra_Greece!$M$5:$M$75</c:f>
              <c:numCache>
                <c:formatCode>General</c:formatCode>
                <c:ptCount val="71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  <c:pt idx="18">
                  <c:v>90</c:v>
                </c:pt>
                <c:pt idx="19">
                  <c:v>95</c:v>
                </c:pt>
                <c:pt idx="20">
                  <c:v>100</c:v>
                </c:pt>
                <c:pt idx="21">
                  <c:v>105</c:v>
                </c:pt>
                <c:pt idx="22">
                  <c:v>110</c:v>
                </c:pt>
                <c:pt idx="23">
                  <c:v>115</c:v>
                </c:pt>
                <c:pt idx="24">
                  <c:v>120</c:v>
                </c:pt>
                <c:pt idx="25">
                  <c:v>125</c:v>
                </c:pt>
                <c:pt idx="26">
                  <c:v>130</c:v>
                </c:pt>
                <c:pt idx="27">
                  <c:v>135</c:v>
                </c:pt>
                <c:pt idx="28">
                  <c:v>140</c:v>
                </c:pt>
                <c:pt idx="29">
                  <c:v>145</c:v>
                </c:pt>
                <c:pt idx="30">
                  <c:v>150</c:v>
                </c:pt>
                <c:pt idx="31">
                  <c:v>155</c:v>
                </c:pt>
                <c:pt idx="32">
                  <c:v>160</c:v>
                </c:pt>
                <c:pt idx="33">
                  <c:v>165</c:v>
                </c:pt>
                <c:pt idx="34">
                  <c:v>170</c:v>
                </c:pt>
                <c:pt idx="35">
                  <c:v>175</c:v>
                </c:pt>
                <c:pt idx="36">
                  <c:v>180</c:v>
                </c:pt>
                <c:pt idx="37">
                  <c:v>185</c:v>
                </c:pt>
                <c:pt idx="38">
                  <c:v>190</c:v>
                </c:pt>
                <c:pt idx="39">
                  <c:v>195</c:v>
                </c:pt>
                <c:pt idx="40">
                  <c:v>200</c:v>
                </c:pt>
                <c:pt idx="41">
                  <c:v>205</c:v>
                </c:pt>
                <c:pt idx="42">
                  <c:v>210</c:v>
                </c:pt>
                <c:pt idx="43">
                  <c:v>215</c:v>
                </c:pt>
                <c:pt idx="44">
                  <c:v>220</c:v>
                </c:pt>
                <c:pt idx="45">
                  <c:v>225</c:v>
                </c:pt>
                <c:pt idx="46">
                  <c:v>230</c:v>
                </c:pt>
                <c:pt idx="47">
                  <c:v>235</c:v>
                </c:pt>
                <c:pt idx="48">
                  <c:v>240</c:v>
                </c:pt>
                <c:pt idx="49">
                  <c:v>245</c:v>
                </c:pt>
                <c:pt idx="50">
                  <c:v>250</c:v>
                </c:pt>
                <c:pt idx="51">
                  <c:v>255</c:v>
                </c:pt>
                <c:pt idx="52">
                  <c:v>260</c:v>
                </c:pt>
                <c:pt idx="53">
                  <c:v>265</c:v>
                </c:pt>
                <c:pt idx="54">
                  <c:v>270</c:v>
                </c:pt>
                <c:pt idx="55">
                  <c:v>275</c:v>
                </c:pt>
                <c:pt idx="56">
                  <c:v>280</c:v>
                </c:pt>
                <c:pt idx="57">
                  <c:v>285</c:v>
                </c:pt>
                <c:pt idx="58">
                  <c:v>290</c:v>
                </c:pt>
                <c:pt idx="59">
                  <c:v>295</c:v>
                </c:pt>
                <c:pt idx="60">
                  <c:v>300</c:v>
                </c:pt>
                <c:pt idx="61">
                  <c:v>305</c:v>
                </c:pt>
                <c:pt idx="62">
                  <c:v>310</c:v>
                </c:pt>
                <c:pt idx="63">
                  <c:v>315</c:v>
                </c:pt>
                <c:pt idx="64">
                  <c:v>320</c:v>
                </c:pt>
                <c:pt idx="65">
                  <c:v>325</c:v>
                </c:pt>
                <c:pt idx="66">
                  <c:v>330</c:v>
                </c:pt>
                <c:pt idx="67">
                  <c:v>335</c:v>
                </c:pt>
                <c:pt idx="68">
                  <c:v>340</c:v>
                </c:pt>
                <c:pt idx="69">
                  <c:v>345</c:v>
                </c:pt>
                <c:pt idx="70">
                  <c:v>350</c:v>
                </c:pt>
              </c:numCache>
            </c:numRef>
          </c:cat>
          <c:val>
            <c:numRef>
              <c:f>Extra_Greece!$N$5:$N$75</c:f>
              <c:numCache>
                <c:formatCode>General</c:formatCode>
                <c:ptCount val="71"/>
                <c:pt idx="0">
                  <c:v>0.95</c:v>
                </c:pt>
                <c:pt idx="1">
                  <c:v>0.49</c:v>
                </c:pt>
                <c:pt idx="2">
                  <c:v>0.39</c:v>
                </c:pt>
                <c:pt idx="3">
                  <c:v>0.63</c:v>
                </c:pt>
                <c:pt idx="4">
                  <c:v>1.6</c:v>
                </c:pt>
                <c:pt idx="5">
                  <c:v>1.68</c:v>
                </c:pt>
                <c:pt idx="6">
                  <c:v>2.68</c:v>
                </c:pt>
                <c:pt idx="7">
                  <c:v>3.3</c:v>
                </c:pt>
                <c:pt idx="8">
                  <c:v>4.4000000000000004</c:v>
                </c:pt>
                <c:pt idx="9">
                  <c:v>4.24</c:v>
                </c:pt>
                <c:pt idx="10">
                  <c:v>4.01</c:v>
                </c:pt>
                <c:pt idx="11">
                  <c:v>4.34</c:v>
                </c:pt>
                <c:pt idx="12">
                  <c:v>5.0999999999999996</c:v>
                </c:pt>
                <c:pt idx="13">
                  <c:v>5.13</c:v>
                </c:pt>
                <c:pt idx="14">
                  <c:v>5.01</c:v>
                </c:pt>
                <c:pt idx="15">
                  <c:v>4.76</c:v>
                </c:pt>
                <c:pt idx="16">
                  <c:v>4.1100000000000003</c:v>
                </c:pt>
                <c:pt idx="17">
                  <c:v>3.54</c:v>
                </c:pt>
                <c:pt idx="18">
                  <c:v>4.26</c:v>
                </c:pt>
                <c:pt idx="19">
                  <c:v>2.96</c:v>
                </c:pt>
                <c:pt idx="20">
                  <c:v>2.83</c:v>
                </c:pt>
                <c:pt idx="21">
                  <c:v>2.68</c:v>
                </c:pt>
                <c:pt idx="22">
                  <c:v>2.98</c:v>
                </c:pt>
                <c:pt idx="23">
                  <c:v>2.63</c:v>
                </c:pt>
                <c:pt idx="24">
                  <c:v>1.93</c:v>
                </c:pt>
                <c:pt idx="25">
                  <c:v>2.17</c:v>
                </c:pt>
                <c:pt idx="26">
                  <c:v>1.79</c:v>
                </c:pt>
                <c:pt idx="27">
                  <c:v>1.97</c:v>
                </c:pt>
                <c:pt idx="28">
                  <c:v>1.7</c:v>
                </c:pt>
                <c:pt idx="29">
                  <c:v>1.7</c:v>
                </c:pt>
                <c:pt idx="30">
                  <c:v>1.28</c:v>
                </c:pt>
                <c:pt idx="31">
                  <c:v>1.07</c:v>
                </c:pt>
                <c:pt idx="32">
                  <c:v>0.9</c:v>
                </c:pt>
                <c:pt idx="33">
                  <c:v>0.71</c:v>
                </c:pt>
                <c:pt idx="34">
                  <c:v>0.9</c:v>
                </c:pt>
                <c:pt idx="35">
                  <c:v>0.94</c:v>
                </c:pt>
                <c:pt idx="36">
                  <c:v>0.6</c:v>
                </c:pt>
                <c:pt idx="37">
                  <c:v>0.74</c:v>
                </c:pt>
                <c:pt idx="38">
                  <c:v>0.47</c:v>
                </c:pt>
                <c:pt idx="39">
                  <c:v>0.56000000000000005</c:v>
                </c:pt>
                <c:pt idx="40">
                  <c:v>0.5</c:v>
                </c:pt>
                <c:pt idx="41">
                  <c:v>0.34</c:v>
                </c:pt>
                <c:pt idx="42">
                  <c:v>0.43</c:v>
                </c:pt>
                <c:pt idx="43">
                  <c:v>0.28999999999999998</c:v>
                </c:pt>
                <c:pt idx="44">
                  <c:v>0.31</c:v>
                </c:pt>
                <c:pt idx="45">
                  <c:v>0.3</c:v>
                </c:pt>
                <c:pt idx="46">
                  <c:v>0.26</c:v>
                </c:pt>
                <c:pt idx="47">
                  <c:v>0.3</c:v>
                </c:pt>
                <c:pt idx="48">
                  <c:v>0.18</c:v>
                </c:pt>
                <c:pt idx="49">
                  <c:v>0.05</c:v>
                </c:pt>
                <c:pt idx="50">
                  <c:v>0.09</c:v>
                </c:pt>
                <c:pt idx="51">
                  <c:v>0.13</c:v>
                </c:pt>
                <c:pt idx="52">
                  <c:v>0.19</c:v>
                </c:pt>
                <c:pt idx="53">
                  <c:v>0.16</c:v>
                </c:pt>
                <c:pt idx="54">
                  <c:v>0.08</c:v>
                </c:pt>
                <c:pt idx="55">
                  <c:v>0.15</c:v>
                </c:pt>
                <c:pt idx="56">
                  <c:v>0.12</c:v>
                </c:pt>
                <c:pt idx="57">
                  <c:v>0.12</c:v>
                </c:pt>
                <c:pt idx="58">
                  <c:v>0.1</c:v>
                </c:pt>
                <c:pt idx="59">
                  <c:v>0.09</c:v>
                </c:pt>
                <c:pt idx="60">
                  <c:v>0.04</c:v>
                </c:pt>
                <c:pt idx="61">
                  <c:v>0.1</c:v>
                </c:pt>
                <c:pt idx="62">
                  <c:v>0.2</c:v>
                </c:pt>
                <c:pt idx="63">
                  <c:v>0.1</c:v>
                </c:pt>
                <c:pt idx="64">
                  <c:v>0.19</c:v>
                </c:pt>
                <c:pt idx="65">
                  <c:v>0</c:v>
                </c:pt>
                <c:pt idx="66">
                  <c:v>0.05</c:v>
                </c:pt>
                <c:pt idx="67">
                  <c:v>0.01</c:v>
                </c:pt>
                <c:pt idx="68">
                  <c:v>0</c:v>
                </c:pt>
                <c:pt idx="69">
                  <c:v>0.03</c:v>
                </c:pt>
                <c:pt idx="70">
                  <c:v>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B2F-4D19-9031-6522929AA39F}"/>
            </c:ext>
          </c:extLst>
        </c:ser>
        <c:ser>
          <c:idx val="2"/>
          <c:order val="1"/>
          <c:tx>
            <c:v>2007</c:v>
          </c:tx>
          <c:spPr>
            <a:noFill/>
            <a:ln w="25400">
              <a:solidFill>
                <a:schemeClr val="tx1"/>
              </a:solidFill>
              <a:prstDash val="lgDashDot"/>
            </a:ln>
          </c:spPr>
          <c:cat>
            <c:numRef>
              <c:f>Extra_Greece!$M$5:$M$75</c:f>
              <c:numCache>
                <c:formatCode>General</c:formatCode>
                <c:ptCount val="71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  <c:pt idx="18">
                  <c:v>90</c:v>
                </c:pt>
                <c:pt idx="19">
                  <c:v>95</c:v>
                </c:pt>
                <c:pt idx="20">
                  <c:v>100</c:v>
                </c:pt>
                <c:pt idx="21">
                  <c:v>105</c:v>
                </c:pt>
                <c:pt idx="22">
                  <c:v>110</c:v>
                </c:pt>
                <c:pt idx="23">
                  <c:v>115</c:v>
                </c:pt>
                <c:pt idx="24">
                  <c:v>120</c:v>
                </c:pt>
                <c:pt idx="25">
                  <c:v>125</c:v>
                </c:pt>
                <c:pt idx="26">
                  <c:v>130</c:v>
                </c:pt>
                <c:pt idx="27">
                  <c:v>135</c:v>
                </c:pt>
                <c:pt idx="28">
                  <c:v>140</c:v>
                </c:pt>
                <c:pt idx="29">
                  <c:v>145</c:v>
                </c:pt>
                <c:pt idx="30">
                  <c:v>150</c:v>
                </c:pt>
                <c:pt idx="31">
                  <c:v>155</c:v>
                </c:pt>
                <c:pt idx="32">
                  <c:v>160</c:v>
                </c:pt>
                <c:pt idx="33">
                  <c:v>165</c:v>
                </c:pt>
                <c:pt idx="34">
                  <c:v>170</c:v>
                </c:pt>
                <c:pt idx="35">
                  <c:v>175</c:v>
                </c:pt>
                <c:pt idx="36">
                  <c:v>180</c:v>
                </c:pt>
                <c:pt idx="37">
                  <c:v>185</c:v>
                </c:pt>
                <c:pt idx="38">
                  <c:v>190</c:v>
                </c:pt>
                <c:pt idx="39">
                  <c:v>195</c:v>
                </c:pt>
                <c:pt idx="40">
                  <c:v>200</c:v>
                </c:pt>
                <c:pt idx="41">
                  <c:v>205</c:v>
                </c:pt>
                <c:pt idx="42">
                  <c:v>210</c:v>
                </c:pt>
                <c:pt idx="43">
                  <c:v>215</c:v>
                </c:pt>
                <c:pt idx="44">
                  <c:v>220</c:v>
                </c:pt>
                <c:pt idx="45">
                  <c:v>225</c:v>
                </c:pt>
                <c:pt idx="46">
                  <c:v>230</c:v>
                </c:pt>
                <c:pt idx="47">
                  <c:v>235</c:v>
                </c:pt>
                <c:pt idx="48">
                  <c:v>240</c:v>
                </c:pt>
                <c:pt idx="49">
                  <c:v>245</c:v>
                </c:pt>
                <c:pt idx="50">
                  <c:v>250</c:v>
                </c:pt>
                <c:pt idx="51">
                  <c:v>255</c:v>
                </c:pt>
                <c:pt idx="52">
                  <c:v>260</c:v>
                </c:pt>
                <c:pt idx="53">
                  <c:v>265</c:v>
                </c:pt>
                <c:pt idx="54">
                  <c:v>270</c:v>
                </c:pt>
                <c:pt idx="55">
                  <c:v>275</c:v>
                </c:pt>
                <c:pt idx="56">
                  <c:v>280</c:v>
                </c:pt>
                <c:pt idx="57">
                  <c:v>285</c:v>
                </c:pt>
                <c:pt idx="58">
                  <c:v>290</c:v>
                </c:pt>
                <c:pt idx="59">
                  <c:v>295</c:v>
                </c:pt>
                <c:pt idx="60">
                  <c:v>300</c:v>
                </c:pt>
                <c:pt idx="61">
                  <c:v>305</c:v>
                </c:pt>
                <c:pt idx="62">
                  <c:v>310</c:v>
                </c:pt>
                <c:pt idx="63">
                  <c:v>315</c:v>
                </c:pt>
                <c:pt idx="64">
                  <c:v>320</c:v>
                </c:pt>
                <c:pt idx="65">
                  <c:v>325</c:v>
                </c:pt>
                <c:pt idx="66">
                  <c:v>330</c:v>
                </c:pt>
                <c:pt idx="67">
                  <c:v>335</c:v>
                </c:pt>
                <c:pt idx="68">
                  <c:v>340</c:v>
                </c:pt>
                <c:pt idx="69">
                  <c:v>345</c:v>
                </c:pt>
                <c:pt idx="70">
                  <c:v>350</c:v>
                </c:pt>
              </c:numCache>
            </c:numRef>
          </c:cat>
          <c:val>
            <c:numRef>
              <c:f>Extra_Greece!$O$5:$O$75</c:f>
              <c:numCache>
                <c:formatCode>General</c:formatCode>
                <c:ptCount val="71"/>
                <c:pt idx="0">
                  <c:v>0.79</c:v>
                </c:pt>
                <c:pt idx="1">
                  <c:v>0.36</c:v>
                </c:pt>
                <c:pt idx="2">
                  <c:v>0.59</c:v>
                </c:pt>
                <c:pt idx="3">
                  <c:v>1.04</c:v>
                </c:pt>
                <c:pt idx="4">
                  <c:v>1.5</c:v>
                </c:pt>
                <c:pt idx="5">
                  <c:v>2.2400000000000002</c:v>
                </c:pt>
                <c:pt idx="6">
                  <c:v>3.25</c:v>
                </c:pt>
                <c:pt idx="7">
                  <c:v>3.27</c:v>
                </c:pt>
                <c:pt idx="8">
                  <c:v>3.88</c:v>
                </c:pt>
                <c:pt idx="9">
                  <c:v>5.14</c:v>
                </c:pt>
                <c:pt idx="10">
                  <c:v>4.6500000000000004</c:v>
                </c:pt>
                <c:pt idx="11">
                  <c:v>4.8499999999999996</c:v>
                </c:pt>
                <c:pt idx="12">
                  <c:v>4.83</c:v>
                </c:pt>
                <c:pt idx="13">
                  <c:v>4.8600000000000003</c:v>
                </c:pt>
                <c:pt idx="14">
                  <c:v>4.3899999999999997</c:v>
                </c:pt>
                <c:pt idx="15">
                  <c:v>4.32</c:v>
                </c:pt>
                <c:pt idx="16">
                  <c:v>4</c:v>
                </c:pt>
                <c:pt idx="17">
                  <c:v>4.24</c:v>
                </c:pt>
                <c:pt idx="18">
                  <c:v>3.77</c:v>
                </c:pt>
                <c:pt idx="19">
                  <c:v>3.08</c:v>
                </c:pt>
                <c:pt idx="20">
                  <c:v>3.35</c:v>
                </c:pt>
                <c:pt idx="21">
                  <c:v>2.64</c:v>
                </c:pt>
                <c:pt idx="22">
                  <c:v>2.42</c:v>
                </c:pt>
                <c:pt idx="23">
                  <c:v>2.33</c:v>
                </c:pt>
                <c:pt idx="24">
                  <c:v>1.92</c:v>
                </c:pt>
                <c:pt idx="25">
                  <c:v>1.92</c:v>
                </c:pt>
                <c:pt idx="26">
                  <c:v>1.96</c:v>
                </c:pt>
                <c:pt idx="27">
                  <c:v>1.86</c:v>
                </c:pt>
                <c:pt idx="28">
                  <c:v>1.65</c:v>
                </c:pt>
                <c:pt idx="29">
                  <c:v>1.04</c:v>
                </c:pt>
                <c:pt idx="30">
                  <c:v>1.37</c:v>
                </c:pt>
                <c:pt idx="31">
                  <c:v>1.18</c:v>
                </c:pt>
                <c:pt idx="32">
                  <c:v>1.24</c:v>
                </c:pt>
                <c:pt idx="33">
                  <c:v>0.98</c:v>
                </c:pt>
                <c:pt idx="34">
                  <c:v>0.87</c:v>
                </c:pt>
                <c:pt idx="35">
                  <c:v>0.64</c:v>
                </c:pt>
                <c:pt idx="36">
                  <c:v>0.65</c:v>
                </c:pt>
                <c:pt idx="37">
                  <c:v>0.62</c:v>
                </c:pt>
                <c:pt idx="38">
                  <c:v>0.49</c:v>
                </c:pt>
                <c:pt idx="39">
                  <c:v>0.4</c:v>
                </c:pt>
                <c:pt idx="40">
                  <c:v>0.33</c:v>
                </c:pt>
                <c:pt idx="41">
                  <c:v>0.46</c:v>
                </c:pt>
                <c:pt idx="42">
                  <c:v>0.44</c:v>
                </c:pt>
                <c:pt idx="43">
                  <c:v>0.27</c:v>
                </c:pt>
                <c:pt idx="44">
                  <c:v>0.2</c:v>
                </c:pt>
                <c:pt idx="45">
                  <c:v>0.25</c:v>
                </c:pt>
                <c:pt idx="46">
                  <c:v>0.21</c:v>
                </c:pt>
                <c:pt idx="47">
                  <c:v>0.18</c:v>
                </c:pt>
                <c:pt idx="48">
                  <c:v>0.08</c:v>
                </c:pt>
                <c:pt idx="49">
                  <c:v>0.12</c:v>
                </c:pt>
                <c:pt idx="50">
                  <c:v>0.09</c:v>
                </c:pt>
                <c:pt idx="51">
                  <c:v>0.03</c:v>
                </c:pt>
                <c:pt idx="52">
                  <c:v>0.19</c:v>
                </c:pt>
                <c:pt idx="53">
                  <c:v>0.08</c:v>
                </c:pt>
                <c:pt idx="54">
                  <c:v>0.09</c:v>
                </c:pt>
                <c:pt idx="55">
                  <c:v>0.04</c:v>
                </c:pt>
                <c:pt idx="56">
                  <c:v>0.16</c:v>
                </c:pt>
                <c:pt idx="57">
                  <c:v>0.04</c:v>
                </c:pt>
                <c:pt idx="58">
                  <c:v>0.12</c:v>
                </c:pt>
                <c:pt idx="59">
                  <c:v>0.04</c:v>
                </c:pt>
                <c:pt idx="60">
                  <c:v>0.1</c:v>
                </c:pt>
                <c:pt idx="61">
                  <c:v>0.11</c:v>
                </c:pt>
                <c:pt idx="62">
                  <c:v>7.0000000000000007E-2</c:v>
                </c:pt>
                <c:pt idx="63">
                  <c:v>0.05</c:v>
                </c:pt>
                <c:pt idx="64">
                  <c:v>0.18</c:v>
                </c:pt>
                <c:pt idx="65">
                  <c:v>0.09</c:v>
                </c:pt>
                <c:pt idx="66">
                  <c:v>0</c:v>
                </c:pt>
                <c:pt idx="67">
                  <c:v>0.05</c:v>
                </c:pt>
                <c:pt idx="68">
                  <c:v>0.08</c:v>
                </c:pt>
                <c:pt idx="69">
                  <c:v>0.11</c:v>
                </c:pt>
                <c:pt idx="70">
                  <c:v>7.0000000000000007E-2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B2F-4D19-9031-6522929AA39F}"/>
            </c:ext>
          </c:extLst>
        </c:ser>
        <c:ser>
          <c:idx val="3"/>
          <c:order val="2"/>
          <c:tx>
            <c:v>2009</c:v>
          </c:tx>
          <c:spPr>
            <a:noFill/>
            <a:ln w="25400">
              <a:solidFill>
                <a:schemeClr val="tx1"/>
              </a:solidFill>
              <a:prstDash val="dash"/>
            </a:ln>
          </c:spPr>
          <c:cat>
            <c:numRef>
              <c:f>Extra_Greece!$M$5:$M$75</c:f>
              <c:numCache>
                <c:formatCode>General</c:formatCode>
                <c:ptCount val="71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  <c:pt idx="18">
                  <c:v>90</c:v>
                </c:pt>
                <c:pt idx="19">
                  <c:v>95</c:v>
                </c:pt>
                <c:pt idx="20">
                  <c:v>100</c:v>
                </c:pt>
                <c:pt idx="21">
                  <c:v>105</c:v>
                </c:pt>
                <c:pt idx="22">
                  <c:v>110</c:v>
                </c:pt>
                <c:pt idx="23">
                  <c:v>115</c:v>
                </c:pt>
                <c:pt idx="24">
                  <c:v>120</c:v>
                </c:pt>
                <c:pt idx="25">
                  <c:v>125</c:v>
                </c:pt>
                <c:pt idx="26">
                  <c:v>130</c:v>
                </c:pt>
                <c:pt idx="27">
                  <c:v>135</c:v>
                </c:pt>
                <c:pt idx="28">
                  <c:v>140</c:v>
                </c:pt>
                <c:pt idx="29">
                  <c:v>145</c:v>
                </c:pt>
                <c:pt idx="30">
                  <c:v>150</c:v>
                </c:pt>
                <c:pt idx="31">
                  <c:v>155</c:v>
                </c:pt>
                <c:pt idx="32">
                  <c:v>160</c:v>
                </c:pt>
                <c:pt idx="33">
                  <c:v>165</c:v>
                </c:pt>
                <c:pt idx="34">
                  <c:v>170</c:v>
                </c:pt>
                <c:pt idx="35">
                  <c:v>175</c:v>
                </c:pt>
                <c:pt idx="36">
                  <c:v>180</c:v>
                </c:pt>
                <c:pt idx="37">
                  <c:v>185</c:v>
                </c:pt>
                <c:pt idx="38">
                  <c:v>190</c:v>
                </c:pt>
                <c:pt idx="39">
                  <c:v>195</c:v>
                </c:pt>
                <c:pt idx="40">
                  <c:v>200</c:v>
                </c:pt>
                <c:pt idx="41">
                  <c:v>205</c:v>
                </c:pt>
                <c:pt idx="42">
                  <c:v>210</c:v>
                </c:pt>
                <c:pt idx="43">
                  <c:v>215</c:v>
                </c:pt>
                <c:pt idx="44">
                  <c:v>220</c:v>
                </c:pt>
                <c:pt idx="45">
                  <c:v>225</c:v>
                </c:pt>
                <c:pt idx="46">
                  <c:v>230</c:v>
                </c:pt>
                <c:pt idx="47">
                  <c:v>235</c:v>
                </c:pt>
                <c:pt idx="48">
                  <c:v>240</c:v>
                </c:pt>
                <c:pt idx="49">
                  <c:v>245</c:v>
                </c:pt>
                <c:pt idx="50">
                  <c:v>250</c:v>
                </c:pt>
                <c:pt idx="51">
                  <c:v>255</c:v>
                </c:pt>
                <c:pt idx="52">
                  <c:v>260</c:v>
                </c:pt>
                <c:pt idx="53">
                  <c:v>265</c:v>
                </c:pt>
                <c:pt idx="54">
                  <c:v>270</c:v>
                </c:pt>
                <c:pt idx="55">
                  <c:v>275</c:v>
                </c:pt>
                <c:pt idx="56">
                  <c:v>280</c:v>
                </c:pt>
                <c:pt idx="57">
                  <c:v>285</c:v>
                </c:pt>
                <c:pt idx="58">
                  <c:v>290</c:v>
                </c:pt>
                <c:pt idx="59">
                  <c:v>295</c:v>
                </c:pt>
                <c:pt idx="60">
                  <c:v>300</c:v>
                </c:pt>
                <c:pt idx="61">
                  <c:v>305</c:v>
                </c:pt>
                <c:pt idx="62">
                  <c:v>310</c:v>
                </c:pt>
                <c:pt idx="63">
                  <c:v>315</c:v>
                </c:pt>
                <c:pt idx="64">
                  <c:v>320</c:v>
                </c:pt>
                <c:pt idx="65">
                  <c:v>325</c:v>
                </c:pt>
                <c:pt idx="66">
                  <c:v>330</c:v>
                </c:pt>
                <c:pt idx="67">
                  <c:v>335</c:v>
                </c:pt>
                <c:pt idx="68">
                  <c:v>340</c:v>
                </c:pt>
                <c:pt idx="69">
                  <c:v>345</c:v>
                </c:pt>
                <c:pt idx="70">
                  <c:v>350</c:v>
                </c:pt>
              </c:numCache>
            </c:numRef>
          </c:cat>
          <c:val>
            <c:numRef>
              <c:f>Extra_Greece!$P$5:$P$75</c:f>
              <c:numCache>
                <c:formatCode>General</c:formatCode>
                <c:ptCount val="71"/>
                <c:pt idx="0">
                  <c:v>0.89</c:v>
                </c:pt>
                <c:pt idx="1">
                  <c:v>0.19</c:v>
                </c:pt>
                <c:pt idx="2">
                  <c:v>0.41</c:v>
                </c:pt>
                <c:pt idx="3">
                  <c:v>0.81</c:v>
                </c:pt>
                <c:pt idx="4">
                  <c:v>1.1200000000000001</c:v>
                </c:pt>
                <c:pt idx="5">
                  <c:v>2.12</c:v>
                </c:pt>
                <c:pt idx="6">
                  <c:v>2.84</c:v>
                </c:pt>
                <c:pt idx="7">
                  <c:v>2.85</c:v>
                </c:pt>
                <c:pt idx="8">
                  <c:v>4.66</c:v>
                </c:pt>
                <c:pt idx="9">
                  <c:v>4.0199999999999996</c:v>
                </c:pt>
                <c:pt idx="10">
                  <c:v>3.31</c:v>
                </c:pt>
                <c:pt idx="11">
                  <c:v>4.66</c:v>
                </c:pt>
                <c:pt idx="12">
                  <c:v>5.1100000000000003</c:v>
                </c:pt>
                <c:pt idx="13">
                  <c:v>4.54</c:v>
                </c:pt>
                <c:pt idx="14">
                  <c:v>6.3</c:v>
                </c:pt>
                <c:pt idx="15">
                  <c:v>4.37</c:v>
                </c:pt>
                <c:pt idx="16">
                  <c:v>4.5999999999999996</c:v>
                </c:pt>
                <c:pt idx="17">
                  <c:v>3.42</c:v>
                </c:pt>
                <c:pt idx="18">
                  <c:v>4.5599999999999996</c:v>
                </c:pt>
                <c:pt idx="19">
                  <c:v>3.3</c:v>
                </c:pt>
                <c:pt idx="20">
                  <c:v>3.92</c:v>
                </c:pt>
                <c:pt idx="21">
                  <c:v>2.85</c:v>
                </c:pt>
                <c:pt idx="22">
                  <c:v>2.65</c:v>
                </c:pt>
                <c:pt idx="23">
                  <c:v>1.87</c:v>
                </c:pt>
                <c:pt idx="24">
                  <c:v>2.4700000000000002</c:v>
                </c:pt>
                <c:pt idx="25">
                  <c:v>2.19</c:v>
                </c:pt>
                <c:pt idx="26">
                  <c:v>1.91</c:v>
                </c:pt>
                <c:pt idx="27">
                  <c:v>1.71</c:v>
                </c:pt>
                <c:pt idx="28">
                  <c:v>1.75</c:v>
                </c:pt>
                <c:pt idx="29">
                  <c:v>1.42</c:v>
                </c:pt>
                <c:pt idx="30">
                  <c:v>1.71</c:v>
                </c:pt>
                <c:pt idx="31">
                  <c:v>1.1200000000000001</c:v>
                </c:pt>
                <c:pt idx="32">
                  <c:v>1.34</c:v>
                </c:pt>
                <c:pt idx="33">
                  <c:v>0.69</c:v>
                </c:pt>
                <c:pt idx="34">
                  <c:v>0.43</c:v>
                </c:pt>
                <c:pt idx="35">
                  <c:v>0.63</c:v>
                </c:pt>
                <c:pt idx="36">
                  <c:v>0.8</c:v>
                </c:pt>
                <c:pt idx="37">
                  <c:v>0.48</c:v>
                </c:pt>
                <c:pt idx="38">
                  <c:v>0.76</c:v>
                </c:pt>
                <c:pt idx="39">
                  <c:v>0.43</c:v>
                </c:pt>
                <c:pt idx="40">
                  <c:v>0.25</c:v>
                </c:pt>
                <c:pt idx="41">
                  <c:v>0.28999999999999998</c:v>
                </c:pt>
                <c:pt idx="42">
                  <c:v>0.35</c:v>
                </c:pt>
                <c:pt idx="43">
                  <c:v>0.28000000000000003</c:v>
                </c:pt>
                <c:pt idx="44">
                  <c:v>0.23</c:v>
                </c:pt>
                <c:pt idx="45">
                  <c:v>0.25</c:v>
                </c:pt>
                <c:pt idx="46">
                  <c:v>0.31</c:v>
                </c:pt>
                <c:pt idx="47">
                  <c:v>0.23</c:v>
                </c:pt>
                <c:pt idx="48">
                  <c:v>0.09</c:v>
                </c:pt>
                <c:pt idx="49">
                  <c:v>0.15</c:v>
                </c:pt>
                <c:pt idx="50">
                  <c:v>0.03</c:v>
                </c:pt>
                <c:pt idx="51">
                  <c:v>0.05</c:v>
                </c:pt>
                <c:pt idx="52">
                  <c:v>0.1</c:v>
                </c:pt>
                <c:pt idx="53">
                  <c:v>0.06</c:v>
                </c:pt>
                <c:pt idx="54">
                  <c:v>0.11</c:v>
                </c:pt>
                <c:pt idx="55">
                  <c:v>0.1</c:v>
                </c:pt>
                <c:pt idx="56">
                  <c:v>0.05</c:v>
                </c:pt>
                <c:pt idx="57">
                  <c:v>0.06</c:v>
                </c:pt>
                <c:pt idx="58">
                  <c:v>0.08</c:v>
                </c:pt>
                <c:pt idx="59">
                  <c:v>0.06</c:v>
                </c:pt>
                <c:pt idx="60">
                  <c:v>0.13</c:v>
                </c:pt>
                <c:pt idx="61">
                  <c:v>0.04</c:v>
                </c:pt>
                <c:pt idx="62">
                  <c:v>0.03</c:v>
                </c:pt>
                <c:pt idx="63">
                  <c:v>0.04</c:v>
                </c:pt>
                <c:pt idx="64">
                  <c:v>0.04</c:v>
                </c:pt>
                <c:pt idx="65">
                  <c:v>7.0000000000000007E-2</c:v>
                </c:pt>
                <c:pt idx="66">
                  <c:v>7.0000000000000007E-2</c:v>
                </c:pt>
                <c:pt idx="67">
                  <c:v>0.11</c:v>
                </c:pt>
                <c:pt idx="68">
                  <c:v>0.01</c:v>
                </c:pt>
                <c:pt idx="69">
                  <c:v>0.03</c:v>
                </c:pt>
                <c:pt idx="70">
                  <c:v>0.02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B2F-4D19-9031-6522929AA39F}"/>
            </c:ext>
          </c:extLst>
        </c:ser>
        <c:ser>
          <c:idx val="4"/>
          <c:order val="3"/>
          <c:tx>
            <c:v>2011</c:v>
          </c:tx>
          <c:spPr>
            <a:noFill/>
            <a:ln w="12700">
              <a:solidFill>
                <a:sysClr val="windowText" lastClr="000000"/>
              </a:solidFill>
              <a:prstDash val="sysDot"/>
            </a:ln>
          </c:spPr>
          <c:cat>
            <c:numRef>
              <c:f>Extra_Greece!$M$5:$M$75</c:f>
              <c:numCache>
                <c:formatCode>General</c:formatCode>
                <c:ptCount val="71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  <c:pt idx="18">
                  <c:v>90</c:v>
                </c:pt>
                <c:pt idx="19">
                  <c:v>95</c:v>
                </c:pt>
                <c:pt idx="20">
                  <c:v>100</c:v>
                </c:pt>
                <c:pt idx="21">
                  <c:v>105</c:v>
                </c:pt>
                <c:pt idx="22">
                  <c:v>110</c:v>
                </c:pt>
                <c:pt idx="23">
                  <c:v>115</c:v>
                </c:pt>
                <c:pt idx="24">
                  <c:v>120</c:v>
                </c:pt>
                <c:pt idx="25">
                  <c:v>125</c:v>
                </c:pt>
                <c:pt idx="26">
                  <c:v>130</c:v>
                </c:pt>
                <c:pt idx="27">
                  <c:v>135</c:v>
                </c:pt>
                <c:pt idx="28">
                  <c:v>140</c:v>
                </c:pt>
                <c:pt idx="29">
                  <c:v>145</c:v>
                </c:pt>
                <c:pt idx="30">
                  <c:v>150</c:v>
                </c:pt>
                <c:pt idx="31">
                  <c:v>155</c:v>
                </c:pt>
                <c:pt idx="32">
                  <c:v>160</c:v>
                </c:pt>
                <c:pt idx="33">
                  <c:v>165</c:v>
                </c:pt>
                <c:pt idx="34">
                  <c:v>170</c:v>
                </c:pt>
                <c:pt idx="35">
                  <c:v>175</c:v>
                </c:pt>
                <c:pt idx="36">
                  <c:v>180</c:v>
                </c:pt>
                <c:pt idx="37">
                  <c:v>185</c:v>
                </c:pt>
                <c:pt idx="38">
                  <c:v>190</c:v>
                </c:pt>
                <c:pt idx="39">
                  <c:v>195</c:v>
                </c:pt>
                <c:pt idx="40">
                  <c:v>200</c:v>
                </c:pt>
                <c:pt idx="41">
                  <c:v>205</c:v>
                </c:pt>
                <c:pt idx="42">
                  <c:v>210</c:v>
                </c:pt>
                <c:pt idx="43">
                  <c:v>215</c:v>
                </c:pt>
                <c:pt idx="44">
                  <c:v>220</c:v>
                </c:pt>
                <c:pt idx="45">
                  <c:v>225</c:v>
                </c:pt>
                <c:pt idx="46">
                  <c:v>230</c:v>
                </c:pt>
                <c:pt idx="47">
                  <c:v>235</c:v>
                </c:pt>
                <c:pt idx="48">
                  <c:v>240</c:v>
                </c:pt>
                <c:pt idx="49">
                  <c:v>245</c:v>
                </c:pt>
                <c:pt idx="50">
                  <c:v>250</c:v>
                </c:pt>
                <c:pt idx="51">
                  <c:v>255</c:v>
                </c:pt>
                <c:pt idx="52">
                  <c:v>260</c:v>
                </c:pt>
                <c:pt idx="53">
                  <c:v>265</c:v>
                </c:pt>
                <c:pt idx="54">
                  <c:v>270</c:v>
                </c:pt>
                <c:pt idx="55">
                  <c:v>275</c:v>
                </c:pt>
                <c:pt idx="56">
                  <c:v>280</c:v>
                </c:pt>
                <c:pt idx="57">
                  <c:v>285</c:v>
                </c:pt>
                <c:pt idx="58">
                  <c:v>290</c:v>
                </c:pt>
                <c:pt idx="59">
                  <c:v>295</c:v>
                </c:pt>
                <c:pt idx="60">
                  <c:v>300</c:v>
                </c:pt>
                <c:pt idx="61">
                  <c:v>305</c:v>
                </c:pt>
                <c:pt idx="62">
                  <c:v>310</c:v>
                </c:pt>
                <c:pt idx="63">
                  <c:v>315</c:v>
                </c:pt>
                <c:pt idx="64">
                  <c:v>320</c:v>
                </c:pt>
                <c:pt idx="65">
                  <c:v>325</c:v>
                </c:pt>
                <c:pt idx="66">
                  <c:v>330</c:v>
                </c:pt>
                <c:pt idx="67">
                  <c:v>335</c:v>
                </c:pt>
                <c:pt idx="68">
                  <c:v>340</c:v>
                </c:pt>
                <c:pt idx="69">
                  <c:v>345</c:v>
                </c:pt>
                <c:pt idx="70">
                  <c:v>350</c:v>
                </c:pt>
              </c:numCache>
            </c:numRef>
          </c:cat>
          <c:val>
            <c:numRef>
              <c:f>Extra_Greece!$Q$5:$Q$75</c:f>
              <c:numCache>
                <c:formatCode>General</c:formatCode>
                <c:ptCount val="71"/>
                <c:pt idx="0">
                  <c:v>1.39</c:v>
                </c:pt>
                <c:pt idx="1">
                  <c:v>0.53</c:v>
                </c:pt>
                <c:pt idx="2">
                  <c:v>0.61</c:v>
                </c:pt>
                <c:pt idx="3">
                  <c:v>1.35</c:v>
                </c:pt>
                <c:pt idx="4">
                  <c:v>1.68</c:v>
                </c:pt>
                <c:pt idx="5">
                  <c:v>2.44</c:v>
                </c:pt>
                <c:pt idx="6">
                  <c:v>3.73</c:v>
                </c:pt>
                <c:pt idx="7">
                  <c:v>4.9800000000000004</c:v>
                </c:pt>
                <c:pt idx="8">
                  <c:v>4.53</c:v>
                </c:pt>
                <c:pt idx="9">
                  <c:v>4.59</c:v>
                </c:pt>
                <c:pt idx="10">
                  <c:v>5.26</c:v>
                </c:pt>
                <c:pt idx="11">
                  <c:v>5.57</c:v>
                </c:pt>
                <c:pt idx="12">
                  <c:v>4.88</c:v>
                </c:pt>
                <c:pt idx="13">
                  <c:v>3.9</c:v>
                </c:pt>
                <c:pt idx="14">
                  <c:v>4.0199999999999996</c:v>
                </c:pt>
                <c:pt idx="15">
                  <c:v>4.47</c:v>
                </c:pt>
                <c:pt idx="16">
                  <c:v>4.3899999999999997</c:v>
                </c:pt>
                <c:pt idx="17">
                  <c:v>3.77</c:v>
                </c:pt>
                <c:pt idx="18">
                  <c:v>4.29</c:v>
                </c:pt>
                <c:pt idx="19">
                  <c:v>3.54</c:v>
                </c:pt>
                <c:pt idx="20">
                  <c:v>3.04</c:v>
                </c:pt>
                <c:pt idx="21">
                  <c:v>3.12</c:v>
                </c:pt>
                <c:pt idx="22">
                  <c:v>2.72</c:v>
                </c:pt>
                <c:pt idx="23">
                  <c:v>1.95</c:v>
                </c:pt>
                <c:pt idx="24">
                  <c:v>1.98</c:v>
                </c:pt>
                <c:pt idx="25">
                  <c:v>1.79</c:v>
                </c:pt>
                <c:pt idx="26">
                  <c:v>2.0499999999999998</c:v>
                </c:pt>
                <c:pt idx="27">
                  <c:v>1.63</c:v>
                </c:pt>
                <c:pt idx="28">
                  <c:v>1.1399999999999999</c:v>
                </c:pt>
                <c:pt idx="29">
                  <c:v>0.89</c:v>
                </c:pt>
                <c:pt idx="30">
                  <c:v>1.08</c:v>
                </c:pt>
                <c:pt idx="31">
                  <c:v>0.96</c:v>
                </c:pt>
                <c:pt idx="32">
                  <c:v>0.73</c:v>
                </c:pt>
                <c:pt idx="33">
                  <c:v>0.66</c:v>
                </c:pt>
                <c:pt idx="34">
                  <c:v>0.6</c:v>
                </c:pt>
                <c:pt idx="35">
                  <c:v>0.48</c:v>
                </c:pt>
                <c:pt idx="36">
                  <c:v>0.35</c:v>
                </c:pt>
                <c:pt idx="37">
                  <c:v>0.28000000000000003</c:v>
                </c:pt>
                <c:pt idx="38">
                  <c:v>0.32</c:v>
                </c:pt>
                <c:pt idx="39">
                  <c:v>0.32</c:v>
                </c:pt>
                <c:pt idx="40">
                  <c:v>0.17</c:v>
                </c:pt>
                <c:pt idx="41">
                  <c:v>0.41</c:v>
                </c:pt>
                <c:pt idx="42">
                  <c:v>0.32</c:v>
                </c:pt>
                <c:pt idx="43">
                  <c:v>0.19</c:v>
                </c:pt>
                <c:pt idx="44">
                  <c:v>0.08</c:v>
                </c:pt>
                <c:pt idx="45">
                  <c:v>0.39</c:v>
                </c:pt>
                <c:pt idx="46">
                  <c:v>0.12</c:v>
                </c:pt>
                <c:pt idx="47">
                  <c:v>0.19</c:v>
                </c:pt>
                <c:pt idx="48">
                  <c:v>0.12</c:v>
                </c:pt>
                <c:pt idx="49">
                  <c:v>0.23</c:v>
                </c:pt>
                <c:pt idx="50">
                  <c:v>0.05</c:v>
                </c:pt>
                <c:pt idx="51">
                  <c:v>0.06</c:v>
                </c:pt>
                <c:pt idx="52">
                  <c:v>0.14000000000000001</c:v>
                </c:pt>
                <c:pt idx="53">
                  <c:v>0.03</c:v>
                </c:pt>
                <c:pt idx="54">
                  <c:v>0.03</c:v>
                </c:pt>
                <c:pt idx="55">
                  <c:v>0.04</c:v>
                </c:pt>
                <c:pt idx="56">
                  <c:v>0.15</c:v>
                </c:pt>
                <c:pt idx="57">
                  <c:v>0.05</c:v>
                </c:pt>
                <c:pt idx="58">
                  <c:v>0</c:v>
                </c:pt>
                <c:pt idx="59">
                  <c:v>0.03</c:v>
                </c:pt>
                <c:pt idx="60">
                  <c:v>0.05</c:v>
                </c:pt>
                <c:pt idx="61">
                  <c:v>0.14000000000000001</c:v>
                </c:pt>
                <c:pt idx="62">
                  <c:v>0.05</c:v>
                </c:pt>
                <c:pt idx="63">
                  <c:v>7.0000000000000007E-2</c:v>
                </c:pt>
                <c:pt idx="64">
                  <c:v>0</c:v>
                </c:pt>
                <c:pt idx="65">
                  <c:v>0</c:v>
                </c:pt>
                <c:pt idx="66">
                  <c:v>0.08</c:v>
                </c:pt>
                <c:pt idx="67">
                  <c:v>0</c:v>
                </c:pt>
                <c:pt idx="68">
                  <c:v>0.01</c:v>
                </c:pt>
                <c:pt idx="69">
                  <c:v>0</c:v>
                </c:pt>
                <c:pt idx="70">
                  <c:v>0.01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B2F-4D19-9031-6522929AA39F}"/>
            </c:ext>
          </c:extLst>
        </c:ser>
        <c:ser>
          <c:idx val="0"/>
          <c:order val="4"/>
          <c:tx>
            <c:v>2013</c:v>
          </c:tx>
          <c:spPr>
            <a:noFill/>
            <a:ln w="19050">
              <a:solidFill>
                <a:sysClr val="windowText" lastClr="000000"/>
              </a:solidFill>
            </a:ln>
          </c:spPr>
          <c:val>
            <c:numRef>
              <c:f>Extra_Greece!$R$5:$R$75</c:f>
              <c:numCache>
                <c:formatCode>General</c:formatCode>
                <c:ptCount val="71"/>
                <c:pt idx="0">
                  <c:v>1.79</c:v>
                </c:pt>
                <c:pt idx="1">
                  <c:v>1.68</c:v>
                </c:pt>
                <c:pt idx="2">
                  <c:v>2.0299999999999998</c:v>
                </c:pt>
                <c:pt idx="3">
                  <c:v>3.28</c:v>
                </c:pt>
                <c:pt idx="4">
                  <c:v>4.72</c:v>
                </c:pt>
                <c:pt idx="5">
                  <c:v>4.74</c:v>
                </c:pt>
                <c:pt idx="6">
                  <c:v>5.8</c:v>
                </c:pt>
                <c:pt idx="7">
                  <c:v>7.44</c:v>
                </c:pt>
                <c:pt idx="8">
                  <c:v>6.97</c:v>
                </c:pt>
                <c:pt idx="9">
                  <c:v>4.8600000000000003</c:v>
                </c:pt>
                <c:pt idx="10">
                  <c:v>5.32</c:v>
                </c:pt>
                <c:pt idx="11">
                  <c:v>5.98</c:v>
                </c:pt>
                <c:pt idx="12">
                  <c:v>6.92</c:v>
                </c:pt>
                <c:pt idx="13">
                  <c:v>5.24</c:v>
                </c:pt>
                <c:pt idx="14">
                  <c:v>4.75</c:v>
                </c:pt>
                <c:pt idx="15">
                  <c:v>3.81</c:v>
                </c:pt>
                <c:pt idx="16">
                  <c:v>3.84</c:v>
                </c:pt>
                <c:pt idx="17">
                  <c:v>3.13</c:v>
                </c:pt>
                <c:pt idx="18">
                  <c:v>2.5</c:v>
                </c:pt>
                <c:pt idx="19">
                  <c:v>2.5499999999999998</c:v>
                </c:pt>
                <c:pt idx="20">
                  <c:v>1.76</c:v>
                </c:pt>
                <c:pt idx="21">
                  <c:v>1.32</c:v>
                </c:pt>
                <c:pt idx="22">
                  <c:v>1.46</c:v>
                </c:pt>
                <c:pt idx="23">
                  <c:v>1.32</c:v>
                </c:pt>
                <c:pt idx="24">
                  <c:v>0.85</c:v>
                </c:pt>
                <c:pt idx="25">
                  <c:v>0.65</c:v>
                </c:pt>
                <c:pt idx="26">
                  <c:v>0.56999999999999995</c:v>
                </c:pt>
                <c:pt idx="27">
                  <c:v>0.47</c:v>
                </c:pt>
                <c:pt idx="28">
                  <c:v>0.42</c:v>
                </c:pt>
                <c:pt idx="29">
                  <c:v>0.36</c:v>
                </c:pt>
                <c:pt idx="30">
                  <c:v>0.42</c:v>
                </c:pt>
                <c:pt idx="31">
                  <c:v>0.32</c:v>
                </c:pt>
                <c:pt idx="32">
                  <c:v>0.24</c:v>
                </c:pt>
                <c:pt idx="33">
                  <c:v>0.32</c:v>
                </c:pt>
                <c:pt idx="34">
                  <c:v>0.2</c:v>
                </c:pt>
                <c:pt idx="35">
                  <c:v>0.13</c:v>
                </c:pt>
                <c:pt idx="36">
                  <c:v>0.15</c:v>
                </c:pt>
                <c:pt idx="37">
                  <c:v>0.11</c:v>
                </c:pt>
                <c:pt idx="38">
                  <c:v>0.13</c:v>
                </c:pt>
                <c:pt idx="39">
                  <c:v>0.13</c:v>
                </c:pt>
                <c:pt idx="40">
                  <c:v>0.13</c:v>
                </c:pt>
                <c:pt idx="41">
                  <c:v>0.09</c:v>
                </c:pt>
                <c:pt idx="42">
                  <c:v>0.06</c:v>
                </c:pt>
                <c:pt idx="43">
                  <c:v>0.05</c:v>
                </c:pt>
                <c:pt idx="44">
                  <c:v>0.02</c:v>
                </c:pt>
                <c:pt idx="45">
                  <c:v>0.05</c:v>
                </c:pt>
                <c:pt idx="46">
                  <c:v>7.0000000000000007E-2</c:v>
                </c:pt>
                <c:pt idx="47">
                  <c:v>0.04</c:v>
                </c:pt>
                <c:pt idx="48">
                  <c:v>0.02</c:v>
                </c:pt>
                <c:pt idx="49">
                  <c:v>0.01</c:v>
                </c:pt>
                <c:pt idx="50">
                  <c:v>0</c:v>
                </c:pt>
                <c:pt idx="51">
                  <c:v>0</c:v>
                </c:pt>
                <c:pt idx="52">
                  <c:v>0.06</c:v>
                </c:pt>
                <c:pt idx="53">
                  <c:v>0.03</c:v>
                </c:pt>
                <c:pt idx="54">
                  <c:v>0.01</c:v>
                </c:pt>
                <c:pt idx="55">
                  <c:v>0.03</c:v>
                </c:pt>
                <c:pt idx="56">
                  <c:v>0.05</c:v>
                </c:pt>
                <c:pt idx="57">
                  <c:v>0</c:v>
                </c:pt>
                <c:pt idx="58">
                  <c:v>0.02</c:v>
                </c:pt>
                <c:pt idx="59">
                  <c:v>0</c:v>
                </c:pt>
                <c:pt idx="60">
                  <c:v>0</c:v>
                </c:pt>
                <c:pt idx="61">
                  <c:v>0.01</c:v>
                </c:pt>
                <c:pt idx="62">
                  <c:v>0.05</c:v>
                </c:pt>
                <c:pt idx="63">
                  <c:v>0.03</c:v>
                </c:pt>
                <c:pt idx="64">
                  <c:v>0.02</c:v>
                </c:pt>
                <c:pt idx="65">
                  <c:v>0</c:v>
                </c:pt>
                <c:pt idx="66">
                  <c:v>0.01</c:v>
                </c:pt>
                <c:pt idx="67">
                  <c:v>0.02</c:v>
                </c:pt>
                <c:pt idx="68">
                  <c:v>0.02</c:v>
                </c:pt>
                <c:pt idx="69">
                  <c:v>0.02</c:v>
                </c:pt>
                <c:pt idx="70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B2F-4D19-9031-6522929AA3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4755200"/>
        <c:axId val="174765184"/>
      </c:areaChart>
      <c:catAx>
        <c:axId val="174755200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174765184"/>
        <c:crosses val="autoZero"/>
        <c:auto val="1"/>
        <c:lblAlgn val="ctr"/>
        <c:lblOffset val="100"/>
        <c:tickLblSkip val="2"/>
        <c:noMultiLvlLbl val="0"/>
      </c:catAx>
      <c:valAx>
        <c:axId val="1747651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4755200"/>
        <c:crosses val="autoZero"/>
        <c:crossBetween val="midCat"/>
      </c:valAx>
    </c:plotArea>
    <c:legend>
      <c:legendPos val="b"/>
      <c:layout/>
      <c:overlay val="0"/>
    </c:legend>
    <c:plotVisOnly val="1"/>
    <c:dispBlanksAs val="zero"/>
    <c:showDLblsOverMax val="0"/>
  </c:chart>
  <c:spPr>
    <a:solidFill>
      <a:sysClr val="window" lastClr="FFFFFF"/>
    </a:solidFill>
    <a:ln>
      <a:noFill/>
    </a:ln>
  </c:spPr>
  <c:txPr>
    <a:bodyPr/>
    <a:lstStyle/>
    <a:p>
      <a:pPr>
        <a:defRPr sz="1050"/>
      </a:pPr>
      <a:endParaRPr lang="en-US"/>
    </a:p>
  </c:txPr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/>
              <a:t>Relative frequency curve of equivalent disposable household incomes expressed as percentage of the EU-WIDE median income, EU‐SILC </a:t>
            </a:r>
            <a:r>
              <a:rPr lang="en-US" dirty="0" smtClean="0"/>
              <a:t>2005‐2013: Poland</a:t>
            </a:r>
            <a:endParaRPr lang="en-US" dirty="0"/>
          </a:p>
        </c:rich>
      </c:tx>
      <c:layout>
        <c:manualLayout>
          <c:xMode val="edge"/>
          <c:yMode val="edge"/>
          <c:x val="0.10663261433032376"/>
          <c:y val="1.6836199685282379E-2"/>
        </c:manualLayout>
      </c:layout>
      <c:overlay val="0"/>
    </c:title>
    <c:autoTitleDeleted val="0"/>
    <c:plotArea>
      <c:layout/>
      <c:areaChart>
        <c:grouping val="standard"/>
        <c:varyColors val="0"/>
        <c:ser>
          <c:idx val="1"/>
          <c:order val="0"/>
          <c:tx>
            <c:v>2005</c:v>
          </c:tx>
          <c:spPr>
            <a:solidFill>
              <a:schemeClr val="bg1"/>
            </a:solidFill>
            <a:ln w="19050" cap="sq">
              <a:solidFill>
                <a:schemeClr val="tx1"/>
              </a:solidFill>
              <a:prstDash val="sysDot"/>
            </a:ln>
          </c:spPr>
          <c:cat>
            <c:numRef>
              <c:f>Extra_Poland!$M$5:$M$75</c:f>
              <c:numCache>
                <c:formatCode>General</c:formatCode>
                <c:ptCount val="71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  <c:pt idx="18">
                  <c:v>90</c:v>
                </c:pt>
                <c:pt idx="19">
                  <c:v>95</c:v>
                </c:pt>
                <c:pt idx="20">
                  <c:v>100</c:v>
                </c:pt>
                <c:pt idx="21">
                  <c:v>105</c:v>
                </c:pt>
                <c:pt idx="22">
                  <c:v>110</c:v>
                </c:pt>
                <c:pt idx="23">
                  <c:v>115</c:v>
                </c:pt>
                <c:pt idx="24">
                  <c:v>120</c:v>
                </c:pt>
                <c:pt idx="25">
                  <c:v>125</c:v>
                </c:pt>
                <c:pt idx="26">
                  <c:v>130</c:v>
                </c:pt>
                <c:pt idx="27">
                  <c:v>135</c:v>
                </c:pt>
                <c:pt idx="28">
                  <c:v>140</c:v>
                </c:pt>
                <c:pt idx="29">
                  <c:v>145</c:v>
                </c:pt>
                <c:pt idx="30">
                  <c:v>150</c:v>
                </c:pt>
                <c:pt idx="31">
                  <c:v>155</c:v>
                </c:pt>
                <c:pt idx="32">
                  <c:v>160</c:v>
                </c:pt>
                <c:pt idx="33">
                  <c:v>165</c:v>
                </c:pt>
                <c:pt idx="34">
                  <c:v>170</c:v>
                </c:pt>
                <c:pt idx="35">
                  <c:v>175</c:v>
                </c:pt>
                <c:pt idx="36">
                  <c:v>180</c:v>
                </c:pt>
                <c:pt idx="37">
                  <c:v>185</c:v>
                </c:pt>
                <c:pt idx="38">
                  <c:v>190</c:v>
                </c:pt>
                <c:pt idx="39">
                  <c:v>195</c:v>
                </c:pt>
                <c:pt idx="40">
                  <c:v>200</c:v>
                </c:pt>
                <c:pt idx="41">
                  <c:v>205</c:v>
                </c:pt>
                <c:pt idx="42">
                  <c:v>210</c:v>
                </c:pt>
                <c:pt idx="43">
                  <c:v>215</c:v>
                </c:pt>
                <c:pt idx="44">
                  <c:v>220</c:v>
                </c:pt>
                <c:pt idx="45">
                  <c:v>225</c:v>
                </c:pt>
                <c:pt idx="46">
                  <c:v>230</c:v>
                </c:pt>
                <c:pt idx="47">
                  <c:v>235</c:v>
                </c:pt>
                <c:pt idx="48">
                  <c:v>240</c:v>
                </c:pt>
                <c:pt idx="49">
                  <c:v>245</c:v>
                </c:pt>
                <c:pt idx="50">
                  <c:v>250</c:v>
                </c:pt>
                <c:pt idx="51">
                  <c:v>255</c:v>
                </c:pt>
                <c:pt idx="52">
                  <c:v>260</c:v>
                </c:pt>
                <c:pt idx="53">
                  <c:v>265</c:v>
                </c:pt>
                <c:pt idx="54">
                  <c:v>270</c:v>
                </c:pt>
                <c:pt idx="55">
                  <c:v>275</c:v>
                </c:pt>
                <c:pt idx="56">
                  <c:v>280</c:v>
                </c:pt>
                <c:pt idx="57">
                  <c:v>285</c:v>
                </c:pt>
                <c:pt idx="58">
                  <c:v>290</c:v>
                </c:pt>
                <c:pt idx="59">
                  <c:v>295</c:v>
                </c:pt>
                <c:pt idx="60">
                  <c:v>300</c:v>
                </c:pt>
                <c:pt idx="61">
                  <c:v>305</c:v>
                </c:pt>
                <c:pt idx="62">
                  <c:v>310</c:v>
                </c:pt>
                <c:pt idx="63">
                  <c:v>315</c:v>
                </c:pt>
                <c:pt idx="64">
                  <c:v>320</c:v>
                </c:pt>
                <c:pt idx="65">
                  <c:v>325</c:v>
                </c:pt>
                <c:pt idx="66">
                  <c:v>330</c:v>
                </c:pt>
                <c:pt idx="67">
                  <c:v>335</c:v>
                </c:pt>
                <c:pt idx="68">
                  <c:v>340</c:v>
                </c:pt>
                <c:pt idx="69">
                  <c:v>345</c:v>
                </c:pt>
                <c:pt idx="70">
                  <c:v>350</c:v>
                </c:pt>
              </c:numCache>
            </c:numRef>
          </c:cat>
          <c:val>
            <c:numRef>
              <c:f>Extra_Poland!$N$5:$N$75</c:f>
              <c:numCache>
                <c:formatCode>General</c:formatCode>
                <c:ptCount val="71"/>
                <c:pt idx="0">
                  <c:v>1.89</c:v>
                </c:pt>
                <c:pt idx="1">
                  <c:v>2.67</c:v>
                </c:pt>
                <c:pt idx="2">
                  <c:v>5.58</c:v>
                </c:pt>
                <c:pt idx="3">
                  <c:v>7.66</c:v>
                </c:pt>
                <c:pt idx="4">
                  <c:v>9.5</c:v>
                </c:pt>
                <c:pt idx="5">
                  <c:v>10.7</c:v>
                </c:pt>
                <c:pt idx="6">
                  <c:v>10.02</c:v>
                </c:pt>
                <c:pt idx="7">
                  <c:v>9.58</c:v>
                </c:pt>
                <c:pt idx="8">
                  <c:v>7.74</c:v>
                </c:pt>
                <c:pt idx="9">
                  <c:v>6.53</c:v>
                </c:pt>
                <c:pt idx="10">
                  <c:v>5.07</c:v>
                </c:pt>
                <c:pt idx="11">
                  <c:v>3.91</c:v>
                </c:pt>
                <c:pt idx="12">
                  <c:v>3.21</c:v>
                </c:pt>
                <c:pt idx="13">
                  <c:v>2.77</c:v>
                </c:pt>
                <c:pt idx="14">
                  <c:v>2.2000000000000002</c:v>
                </c:pt>
                <c:pt idx="15">
                  <c:v>1.66</c:v>
                </c:pt>
                <c:pt idx="16">
                  <c:v>1.55</c:v>
                </c:pt>
                <c:pt idx="17">
                  <c:v>1.19</c:v>
                </c:pt>
                <c:pt idx="18">
                  <c:v>0.99</c:v>
                </c:pt>
                <c:pt idx="19">
                  <c:v>0.75</c:v>
                </c:pt>
                <c:pt idx="20">
                  <c:v>0.56999999999999995</c:v>
                </c:pt>
                <c:pt idx="21">
                  <c:v>0.54</c:v>
                </c:pt>
                <c:pt idx="22">
                  <c:v>0.55000000000000004</c:v>
                </c:pt>
                <c:pt idx="23">
                  <c:v>0.33</c:v>
                </c:pt>
                <c:pt idx="24">
                  <c:v>0.35</c:v>
                </c:pt>
                <c:pt idx="25">
                  <c:v>0.31</c:v>
                </c:pt>
                <c:pt idx="26">
                  <c:v>0.31</c:v>
                </c:pt>
                <c:pt idx="27">
                  <c:v>0.16</c:v>
                </c:pt>
                <c:pt idx="28">
                  <c:v>0.18</c:v>
                </c:pt>
                <c:pt idx="29">
                  <c:v>0.11</c:v>
                </c:pt>
                <c:pt idx="30">
                  <c:v>0.11</c:v>
                </c:pt>
                <c:pt idx="31">
                  <c:v>0.11</c:v>
                </c:pt>
                <c:pt idx="32">
                  <c:v>0.12</c:v>
                </c:pt>
                <c:pt idx="33">
                  <c:v>0.11</c:v>
                </c:pt>
                <c:pt idx="34">
                  <c:v>0.06</c:v>
                </c:pt>
                <c:pt idx="35">
                  <c:v>0.09</c:v>
                </c:pt>
                <c:pt idx="36">
                  <c:v>0.06</c:v>
                </c:pt>
                <c:pt idx="37">
                  <c:v>0.06</c:v>
                </c:pt>
                <c:pt idx="38">
                  <c:v>0.03</c:v>
                </c:pt>
                <c:pt idx="39">
                  <c:v>0.05</c:v>
                </c:pt>
                <c:pt idx="40">
                  <c:v>0.04</c:v>
                </c:pt>
                <c:pt idx="41">
                  <c:v>0.03</c:v>
                </c:pt>
                <c:pt idx="42">
                  <c:v>0.04</c:v>
                </c:pt>
                <c:pt idx="43">
                  <c:v>0.03</c:v>
                </c:pt>
                <c:pt idx="44">
                  <c:v>0.03</c:v>
                </c:pt>
                <c:pt idx="45">
                  <c:v>0.04</c:v>
                </c:pt>
                <c:pt idx="46">
                  <c:v>0</c:v>
                </c:pt>
                <c:pt idx="47">
                  <c:v>0.03</c:v>
                </c:pt>
                <c:pt idx="48">
                  <c:v>0.03</c:v>
                </c:pt>
                <c:pt idx="49">
                  <c:v>0.04</c:v>
                </c:pt>
                <c:pt idx="50">
                  <c:v>0.01</c:v>
                </c:pt>
                <c:pt idx="51">
                  <c:v>0.03</c:v>
                </c:pt>
                <c:pt idx="52">
                  <c:v>0.03</c:v>
                </c:pt>
                <c:pt idx="53">
                  <c:v>0.01</c:v>
                </c:pt>
                <c:pt idx="54">
                  <c:v>0.01</c:v>
                </c:pt>
                <c:pt idx="55">
                  <c:v>0.01</c:v>
                </c:pt>
                <c:pt idx="56">
                  <c:v>0</c:v>
                </c:pt>
                <c:pt idx="57">
                  <c:v>0.01</c:v>
                </c:pt>
                <c:pt idx="58">
                  <c:v>0.01</c:v>
                </c:pt>
                <c:pt idx="59">
                  <c:v>0</c:v>
                </c:pt>
                <c:pt idx="60">
                  <c:v>0.01</c:v>
                </c:pt>
                <c:pt idx="61">
                  <c:v>0.01</c:v>
                </c:pt>
                <c:pt idx="62">
                  <c:v>0.02</c:v>
                </c:pt>
                <c:pt idx="63">
                  <c:v>0</c:v>
                </c:pt>
                <c:pt idx="64">
                  <c:v>0</c:v>
                </c:pt>
                <c:pt idx="65">
                  <c:v>0.01</c:v>
                </c:pt>
                <c:pt idx="66">
                  <c:v>0.04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4F4-487F-B300-E79AC9EFA4F2}"/>
            </c:ext>
          </c:extLst>
        </c:ser>
        <c:ser>
          <c:idx val="2"/>
          <c:order val="1"/>
          <c:tx>
            <c:v>2007</c:v>
          </c:tx>
          <c:spPr>
            <a:noFill/>
            <a:ln w="25400">
              <a:solidFill>
                <a:schemeClr val="tx1"/>
              </a:solidFill>
              <a:prstDash val="lgDashDot"/>
            </a:ln>
          </c:spPr>
          <c:cat>
            <c:numRef>
              <c:f>Extra_Poland!$M$5:$M$75</c:f>
              <c:numCache>
                <c:formatCode>General</c:formatCode>
                <c:ptCount val="71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  <c:pt idx="18">
                  <c:v>90</c:v>
                </c:pt>
                <c:pt idx="19">
                  <c:v>95</c:v>
                </c:pt>
                <c:pt idx="20">
                  <c:v>100</c:v>
                </c:pt>
                <c:pt idx="21">
                  <c:v>105</c:v>
                </c:pt>
                <c:pt idx="22">
                  <c:v>110</c:v>
                </c:pt>
                <c:pt idx="23">
                  <c:v>115</c:v>
                </c:pt>
                <c:pt idx="24">
                  <c:v>120</c:v>
                </c:pt>
                <c:pt idx="25">
                  <c:v>125</c:v>
                </c:pt>
                <c:pt idx="26">
                  <c:v>130</c:v>
                </c:pt>
                <c:pt idx="27">
                  <c:v>135</c:v>
                </c:pt>
                <c:pt idx="28">
                  <c:v>140</c:v>
                </c:pt>
                <c:pt idx="29">
                  <c:v>145</c:v>
                </c:pt>
                <c:pt idx="30">
                  <c:v>150</c:v>
                </c:pt>
                <c:pt idx="31">
                  <c:v>155</c:v>
                </c:pt>
                <c:pt idx="32">
                  <c:v>160</c:v>
                </c:pt>
                <c:pt idx="33">
                  <c:v>165</c:v>
                </c:pt>
                <c:pt idx="34">
                  <c:v>170</c:v>
                </c:pt>
                <c:pt idx="35">
                  <c:v>175</c:v>
                </c:pt>
                <c:pt idx="36">
                  <c:v>180</c:v>
                </c:pt>
                <c:pt idx="37">
                  <c:v>185</c:v>
                </c:pt>
                <c:pt idx="38">
                  <c:v>190</c:v>
                </c:pt>
                <c:pt idx="39">
                  <c:v>195</c:v>
                </c:pt>
                <c:pt idx="40">
                  <c:v>200</c:v>
                </c:pt>
                <c:pt idx="41">
                  <c:v>205</c:v>
                </c:pt>
                <c:pt idx="42">
                  <c:v>210</c:v>
                </c:pt>
                <c:pt idx="43">
                  <c:v>215</c:v>
                </c:pt>
                <c:pt idx="44">
                  <c:v>220</c:v>
                </c:pt>
                <c:pt idx="45">
                  <c:v>225</c:v>
                </c:pt>
                <c:pt idx="46">
                  <c:v>230</c:v>
                </c:pt>
                <c:pt idx="47">
                  <c:v>235</c:v>
                </c:pt>
                <c:pt idx="48">
                  <c:v>240</c:v>
                </c:pt>
                <c:pt idx="49">
                  <c:v>245</c:v>
                </c:pt>
                <c:pt idx="50">
                  <c:v>250</c:v>
                </c:pt>
                <c:pt idx="51">
                  <c:v>255</c:v>
                </c:pt>
                <c:pt idx="52">
                  <c:v>260</c:v>
                </c:pt>
                <c:pt idx="53">
                  <c:v>265</c:v>
                </c:pt>
                <c:pt idx="54">
                  <c:v>270</c:v>
                </c:pt>
                <c:pt idx="55">
                  <c:v>275</c:v>
                </c:pt>
                <c:pt idx="56">
                  <c:v>280</c:v>
                </c:pt>
                <c:pt idx="57">
                  <c:v>285</c:v>
                </c:pt>
                <c:pt idx="58">
                  <c:v>290</c:v>
                </c:pt>
                <c:pt idx="59">
                  <c:v>295</c:v>
                </c:pt>
                <c:pt idx="60">
                  <c:v>300</c:v>
                </c:pt>
                <c:pt idx="61">
                  <c:v>305</c:v>
                </c:pt>
                <c:pt idx="62">
                  <c:v>310</c:v>
                </c:pt>
                <c:pt idx="63">
                  <c:v>315</c:v>
                </c:pt>
                <c:pt idx="64">
                  <c:v>320</c:v>
                </c:pt>
                <c:pt idx="65">
                  <c:v>325</c:v>
                </c:pt>
                <c:pt idx="66">
                  <c:v>330</c:v>
                </c:pt>
                <c:pt idx="67">
                  <c:v>335</c:v>
                </c:pt>
                <c:pt idx="68">
                  <c:v>340</c:v>
                </c:pt>
                <c:pt idx="69">
                  <c:v>345</c:v>
                </c:pt>
                <c:pt idx="70">
                  <c:v>350</c:v>
                </c:pt>
              </c:numCache>
            </c:numRef>
          </c:cat>
          <c:val>
            <c:numRef>
              <c:f>Extra_Poland!$O$5:$O$75</c:f>
              <c:numCache>
                <c:formatCode>General</c:formatCode>
                <c:ptCount val="71"/>
                <c:pt idx="0">
                  <c:v>0.64</c:v>
                </c:pt>
                <c:pt idx="1">
                  <c:v>1.25</c:v>
                </c:pt>
                <c:pt idx="2">
                  <c:v>3.53</c:v>
                </c:pt>
                <c:pt idx="3">
                  <c:v>6.2</c:v>
                </c:pt>
                <c:pt idx="4">
                  <c:v>8.4499999999999993</c:v>
                </c:pt>
                <c:pt idx="5">
                  <c:v>10.36</c:v>
                </c:pt>
                <c:pt idx="6">
                  <c:v>10.15</c:v>
                </c:pt>
                <c:pt idx="7">
                  <c:v>10.5</c:v>
                </c:pt>
                <c:pt idx="8">
                  <c:v>8.67</c:v>
                </c:pt>
                <c:pt idx="9">
                  <c:v>7.91</c:v>
                </c:pt>
                <c:pt idx="10">
                  <c:v>6</c:v>
                </c:pt>
                <c:pt idx="11">
                  <c:v>4.45</c:v>
                </c:pt>
                <c:pt idx="12">
                  <c:v>3.72</c:v>
                </c:pt>
                <c:pt idx="13">
                  <c:v>3.67</c:v>
                </c:pt>
                <c:pt idx="14">
                  <c:v>2.35</c:v>
                </c:pt>
                <c:pt idx="15">
                  <c:v>2.0499999999999998</c:v>
                </c:pt>
                <c:pt idx="16">
                  <c:v>1.74</c:v>
                </c:pt>
                <c:pt idx="17">
                  <c:v>1.26</c:v>
                </c:pt>
                <c:pt idx="18">
                  <c:v>0.99</c:v>
                </c:pt>
                <c:pt idx="19">
                  <c:v>1.02</c:v>
                </c:pt>
                <c:pt idx="20">
                  <c:v>0.66</c:v>
                </c:pt>
                <c:pt idx="21">
                  <c:v>0.64</c:v>
                </c:pt>
                <c:pt idx="22">
                  <c:v>0.43</c:v>
                </c:pt>
                <c:pt idx="23">
                  <c:v>0.46</c:v>
                </c:pt>
                <c:pt idx="24">
                  <c:v>0.36</c:v>
                </c:pt>
                <c:pt idx="25">
                  <c:v>0.25</c:v>
                </c:pt>
                <c:pt idx="26">
                  <c:v>0.22</c:v>
                </c:pt>
                <c:pt idx="27">
                  <c:v>0.21</c:v>
                </c:pt>
                <c:pt idx="28">
                  <c:v>0.22</c:v>
                </c:pt>
                <c:pt idx="29">
                  <c:v>0.13</c:v>
                </c:pt>
                <c:pt idx="30">
                  <c:v>0.17</c:v>
                </c:pt>
                <c:pt idx="31">
                  <c:v>0.18</c:v>
                </c:pt>
                <c:pt idx="32">
                  <c:v>0.12</c:v>
                </c:pt>
                <c:pt idx="33">
                  <c:v>0.16</c:v>
                </c:pt>
                <c:pt idx="34">
                  <c:v>0.1</c:v>
                </c:pt>
                <c:pt idx="35">
                  <c:v>0.04</c:v>
                </c:pt>
                <c:pt idx="36">
                  <c:v>7.0000000000000007E-2</c:v>
                </c:pt>
                <c:pt idx="37">
                  <c:v>0.05</c:v>
                </c:pt>
                <c:pt idx="38">
                  <c:v>0.1</c:v>
                </c:pt>
                <c:pt idx="39">
                  <c:v>0.06</c:v>
                </c:pt>
                <c:pt idx="40">
                  <c:v>0.06</c:v>
                </c:pt>
                <c:pt idx="41">
                  <c:v>0.04</c:v>
                </c:pt>
                <c:pt idx="42">
                  <c:v>0.03</c:v>
                </c:pt>
                <c:pt idx="43">
                  <c:v>0.03</c:v>
                </c:pt>
                <c:pt idx="44">
                  <c:v>0.01</c:v>
                </c:pt>
                <c:pt idx="45">
                  <c:v>0.02</c:v>
                </c:pt>
                <c:pt idx="46">
                  <c:v>0.01</c:v>
                </c:pt>
                <c:pt idx="47">
                  <c:v>0.03</c:v>
                </c:pt>
                <c:pt idx="48">
                  <c:v>0</c:v>
                </c:pt>
                <c:pt idx="49">
                  <c:v>0</c:v>
                </c:pt>
                <c:pt idx="50">
                  <c:v>0.01</c:v>
                </c:pt>
                <c:pt idx="51">
                  <c:v>0.03</c:v>
                </c:pt>
                <c:pt idx="52">
                  <c:v>0.02</c:v>
                </c:pt>
                <c:pt idx="53">
                  <c:v>0.01</c:v>
                </c:pt>
                <c:pt idx="54">
                  <c:v>0.03</c:v>
                </c:pt>
                <c:pt idx="55">
                  <c:v>0</c:v>
                </c:pt>
                <c:pt idx="56">
                  <c:v>0.01</c:v>
                </c:pt>
                <c:pt idx="57">
                  <c:v>0</c:v>
                </c:pt>
                <c:pt idx="58">
                  <c:v>0</c:v>
                </c:pt>
                <c:pt idx="59">
                  <c:v>0.02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0.02</c:v>
                </c:pt>
                <c:pt idx="64">
                  <c:v>0.01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4F4-487F-B300-E79AC9EFA4F2}"/>
            </c:ext>
          </c:extLst>
        </c:ser>
        <c:ser>
          <c:idx val="3"/>
          <c:order val="2"/>
          <c:tx>
            <c:v>2009</c:v>
          </c:tx>
          <c:spPr>
            <a:noFill/>
            <a:ln w="25400">
              <a:solidFill>
                <a:schemeClr val="tx1"/>
              </a:solidFill>
              <a:prstDash val="dash"/>
            </a:ln>
          </c:spPr>
          <c:cat>
            <c:numRef>
              <c:f>Extra_Poland!$M$5:$M$75</c:f>
              <c:numCache>
                <c:formatCode>General</c:formatCode>
                <c:ptCount val="71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  <c:pt idx="18">
                  <c:v>90</c:v>
                </c:pt>
                <c:pt idx="19">
                  <c:v>95</c:v>
                </c:pt>
                <c:pt idx="20">
                  <c:v>100</c:v>
                </c:pt>
                <c:pt idx="21">
                  <c:v>105</c:v>
                </c:pt>
                <c:pt idx="22">
                  <c:v>110</c:v>
                </c:pt>
                <c:pt idx="23">
                  <c:v>115</c:v>
                </c:pt>
                <c:pt idx="24">
                  <c:v>120</c:v>
                </c:pt>
                <c:pt idx="25">
                  <c:v>125</c:v>
                </c:pt>
                <c:pt idx="26">
                  <c:v>130</c:v>
                </c:pt>
                <c:pt idx="27">
                  <c:v>135</c:v>
                </c:pt>
                <c:pt idx="28">
                  <c:v>140</c:v>
                </c:pt>
                <c:pt idx="29">
                  <c:v>145</c:v>
                </c:pt>
                <c:pt idx="30">
                  <c:v>150</c:v>
                </c:pt>
                <c:pt idx="31">
                  <c:v>155</c:v>
                </c:pt>
                <c:pt idx="32">
                  <c:v>160</c:v>
                </c:pt>
                <c:pt idx="33">
                  <c:v>165</c:v>
                </c:pt>
                <c:pt idx="34">
                  <c:v>170</c:v>
                </c:pt>
                <c:pt idx="35">
                  <c:v>175</c:v>
                </c:pt>
                <c:pt idx="36">
                  <c:v>180</c:v>
                </c:pt>
                <c:pt idx="37">
                  <c:v>185</c:v>
                </c:pt>
                <c:pt idx="38">
                  <c:v>190</c:v>
                </c:pt>
                <c:pt idx="39">
                  <c:v>195</c:v>
                </c:pt>
                <c:pt idx="40">
                  <c:v>200</c:v>
                </c:pt>
                <c:pt idx="41">
                  <c:v>205</c:v>
                </c:pt>
                <c:pt idx="42">
                  <c:v>210</c:v>
                </c:pt>
                <c:pt idx="43">
                  <c:v>215</c:v>
                </c:pt>
                <c:pt idx="44">
                  <c:v>220</c:v>
                </c:pt>
                <c:pt idx="45">
                  <c:v>225</c:v>
                </c:pt>
                <c:pt idx="46">
                  <c:v>230</c:v>
                </c:pt>
                <c:pt idx="47">
                  <c:v>235</c:v>
                </c:pt>
                <c:pt idx="48">
                  <c:v>240</c:v>
                </c:pt>
                <c:pt idx="49">
                  <c:v>245</c:v>
                </c:pt>
                <c:pt idx="50">
                  <c:v>250</c:v>
                </c:pt>
                <c:pt idx="51">
                  <c:v>255</c:v>
                </c:pt>
                <c:pt idx="52">
                  <c:v>260</c:v>
                </c:pt>
                <c:pt idx="53">
                  <c:v>265</c:v>
                </c:pt>
                <c:pt idx="54">
                  <c:v>270</c:v>
                </c:pt>
                <c:pt idx="55">
                  <c:v>275</c:v>
                </c:pt>
                <c:pt idx="56">
                  <c:v>280</c:v>
                </c:pt>
                <c:pt idx="57">
                  <c:v>285</c:v>
                </c:pt>
                <c:pt idx="58">
                  <c:v>290</c:v>
                </c:pt>
                <c:pt idx="59">
                  <c:v>295</c:v>
                </c:pt>
                <c:pt idx="60">
                  <c:v>300</c:v>
                </c:pt>
                <c:pt idx="61">
                  <c:v>305</c:v>
                </c:pt>
                <c:pt idx="62">
                  <c:v>310</c:v>
                </c:pt>
                <c:pt idx="63">
                  <c:v>315</c:v>
                </c:pt>
                <c:pt idx="64">
                  <c:v>320</c:v>
                </c:pt>
                <c:pt idx="65">
                  <c:v>325</c:v>
                </c:pt>
                <c:pt idx="66">
                  <c:v>330</c:v>
                </c:pt>
                <c:pt idx="67">
                  <c:v>335</c:v>
                </c:pt>
                <c:pt idx="68">
                  <c:v>340</c:v>
                </c:pt>
                <c:pt idx="69">
                  <c:v>345</c:v>
                </c:pt>
                <c:pt idx="70">
                  <c:v>350</c:v>
                </c:pt>
              </c:numCache>
            </c:numRef>
          </c:cat>
          <c:val>
            <c:numRef>
              <c:f>Extra_Poland!$P$5:$P$75</c:f>
              <c:numCache>
                <c:formatCode>General</c:formatCode>
                <c:ptCount val="71"/>
                <c:pt idx="0">
                  <c:v>0.17</c:v>
                </c:pt>
                <c:pt idx="1">
                  <c:v>0.62</c:v>
                </c:pt>
                <c:pt idx="2">
                  <c:v>1.81</c:v>
                </c:pt>
                <c:pt idx="3">
                  <c:v>3.46</c:v>
                </c:pt>
                <c:pt idx="4">
                  <c:v>5.52</c:v>
                </c:pt>
                <c:pt idx="5">
                  <c:v>7.21</c:v>
                </c:pt>
                <c:pt idx="6">
                  <c:v>8.06</c:v>
                </c:pt>
                <c:pt idx="7">
                  <c:v>9.59</c:v>
                </c:pt>
                <c:pt idx="8">
                  <c:v>8.5500000000000007</c:v>
                </c:pt>
                <c:pt idx="9">
                  <c:v>7.64</c:v>
                </c:pt>
                <c:pt idx="10">
                  <c:v>7.54</c:v>
                </c:pt>
                <c:pt idx="11">
                  <c:v>5.96</c:v>
                </c:pt>
                <c:pt idx="12">
                  <c:v>5.74</c:v>
                </c:pt>
                <c:pt idx="13">
                  <c:v>4.42</c:v>
                </c:pt>
                <c:pt idx="14">
                  <c:v>3.76</c:v>
                </c:pt>
                <c:pt idx="15">
                  <c:v>3.57</c:v>
                </c:pt>
                <c:pt idx="16">
                  <c:v>2.67</c:v>
                </c:pt>
                <c:pt idx="17">
                  <c:v>2.19</c:v>
                </c:pt>
                <c:pt idx="18">
                  <c:v>1.96</c:v>
                </c:pt>
                <c:pt idx="19">
                  <c:v>1.26</c:v>
                </c:pt>
                <c:pt idx="20">
                  <c:v>1.32</c:v>
                </c:pt>
                <c:pt idx="21">
                  <c:v>0.81</c:v>
                </c:pt>
                <c:pt idx="22">
                  <c:v>0.85</c:v>
                </c:pt>
                <c:pt idx="23">
                  <c:v>0.66</c:v>
                </c:pt>
                <c:pt idx="24">
                  <c:v>0.52</c:v>
                </c:pt>
                <c:pt idx="25">
                  <c:v>0.49</c:v>
                </c:pt>
                <c:pt idx="26">
                  <c:v>0.42</c:v>
                </c:pt>
                <c:pt idx="27">
                  <c:v>0.24</c:v>
                </c:pt>
                <c:pt idx="28">
                  <c:v>0.3</c:v>
                </c:pt>
                <c:pt idx="29">
                  <c:v>0.3</c:v>
                </c:pt>
                <c:pt idx="30">
                  <c:v>0.2</c:v>
                </c:pt>
                <c:pt idx="31">
                  <c:v>0.25</c:v>
                </c:pt>
                <c:pt idx="32">
                  <c:v>0.21</c:v>
                </c:pt>
                <c:pt idx="33">
                  <c:v>0.17</c:v>
                </c:pt>
                <c:pt idx="34">
                  <c:v>0.17</c:v>
                </c:pt>
                <c:pt idx="35">
                  <c:v>0.19</c:v>
                </c:pt>
                <c:pt idx="36">
                  <c:v>0.06</c:v>
                </c:pt>
                <c:pt idx="37">
                  <c:v>0.03</c:v>
                </c:pt>
                <c:pt idx="38">
                  <c:v>0.12</c:v>
                </c:pt>
                <c:pt idx="39">
                  <c:v>0.04</c:v>
                </c:pt>
                <c:pt idx="40">
                  <c:v>0.1</c:v>
                </c:pt>
                <c:pt idx="41">
                  <c:v>0.06</c:v>
                </c:pt>
                <c:pt idx="42">
                  <c:v>0.06</c:v>
                </c:pt>
                <c:pt idx="43">
                  <c:v>0.02</c:v>
                </c:pt>
                <c:pt idx="44">
                  <c:v>7.0000000000000007E-2</c:v>
                </c:pt>
                <c:pt idx="45">
                  <c:v>0.01</c:v>
                </c:pt>
                <c:pt idx="46">
                  <c:v>0.01</c:v>
                </c:pt>
                <c:pt idx="47">
                  <c:v>7.0000000000000007E-2</c:v>
                </c:pt>
                <c:pt idx="48">
                  <c:v>0.05</c:v>
                </c:pt>
                <c:pt idx="49">
                  <c:v>0.05</c:v>
                </c:pt>
                <c:pt idx="50">
                  <c:v>0.05</c:v>
                </c:pt>
                <c:pt idx="51">
                  <c:v>0.02</c:v>
                </c:pt>
                <c:pt idx="52">
                  <c:v>0.01</c:v>
                </c:pt>
                <c:pt idx="53">
                  <c:v>0.03</c:v>
                </c:pt>
                <c:pt idx="54">
                  <c:v>0.02</c:v>
                </c:pt>
                <c:pt idx="55">
                  <c:v>0.01</c:v>
                </c:pt>
                <c:pt idx="56">
                  <c:v>0.04</c:v>
                </c:pt>
                <c:pt idx="57">
                  <c:v>0.01</c:v>
                </c:pt>
                <c:pt idx="58">
                  <c:v>0.04</c:v>
                </c:pt>
                <c:pt idx="59">
                  <c:v>0.01</c:v>
                </c:pt>
                <c:pt idx="60">
                  <c:v>0.01</c:v>
                </c:pt>
                <c:pt idx="61">
                  <c:v>0.01</c:v>
                </c:pt>
                <c:pt idx="62">
                  <c:v>0</c:v>
                </c:pt>
                <c:pt idx="63">
                  <c:v>0</c:v>
                </c:pt>
                <c:pt idx="64">
                  <c:v>0.02</c:v>
                </c:pt>
                <c:pt idx="65">
                  <c:v>0.02</c:v>
                </c:pt>
                <c:pt idx="66">
                  <c:v>0</c:v>
                </c:pt>
                <c:pt idx="67">
                  <c:v>0</c:v>
                </c:pt>
                <c:pt idx="68">
                  <c:v>0.02</c:v>
                </c:pt>
                <c:pt idx="69">
                  <c:v>0</c:v>
                </c:pt>
                <c:pt idx="70">
                  <c:v>0.03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4F4-487F-B300-E79AC9EFA4F2}"/>
            </c:ext>
          </c:extLst>
        </c:ser>
        <c:ser>
          <c:idx val="4"/>
          <c:order val="3"/>
          <c:tx>
            <c:v>2011</c:v>
          </c:tx>
          <c:spPr>
            <a:noFill/>
            <a:ln w="12700">
              <a:solidFill>
                <a:sysClr val="windowText" lastClr="000000"/>
              </a:solidFill>
              <a:prstDash val="sysDot"/>
            </a:ln>
          </c:spPr>
          <c:cat>
            <c:numRef>
              <c:f>Extra_Poland!$M$5:$M$75</c:f>
              <c:numCache>
                <c:formatCode>General</c:formatCode>
                <c:ptCount val="71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  <c:pt idx="18">
                  <c:v>90</c:v>
                </c:pt>
                <c:pt idx="19">
                  <c:v>95</c:v>
                </c:pt>
                <c:pt idx="20">
                  <c:v>100</c:v>
                </c:pt>
                <c:pt idx="21">
                  <c:v>105</c:v>
                </c:pt>
                <c:pt idx="22">
                  <c:v>110</c:v>
                </c:pt>
                <c:pt idx="23">
                  <c:v>115</c:v>
                </c:pt>
                <c:pt idx="24">
                  <c:v>120</c:v>
                </c:pt>
                <c:pt idx="25">
                  <c:v>125</c:v>
                </c:pt>
                <c:pt idx="26">
                  <c:v>130</c:v>
                </c:pt>
                <c:pt idx="27">
                  <c:v>135</c:v>
                </c:pt>
                <c:pt idx="28">
                  <c:v>140</c:v>
                </c:pt>
                <c:pt idx="29">
                  <c:v>145</c:v>
                </c:pt>
                <c:pt idx="30">
                  <c:v>150</c:v>
                </c:pt>
                <c:pt idx="31">
                  <c:v>155</c:v>
                </c:pt>
                <c:pt idx="32">
                  <c:v>160</c:v>
                </c:pt>
                <c:pt idx="33">
                  <c:v>165</c:v>
                </c:pt>
                <c:pt idx="34">
                  <c:v>170</c:v>
                </c:pt>
                <c:pt idx="35">
                  <c:v>175</c:v>
                </c:pt>
                <c:pt idx="36">
                  <c:v>180</c:v>
                </c:pt>
                <c:pt idx="37">
                  <c:v>185</c:v>
                </c:pt>
                <c:pt idx="38">
                  <c:v>190</c:v>
                </c:pt>
                <c:pt idx="39">
                  <c:v>195</c:v>
                </c:pt>
                <c:pt idx="40">
                  <c:v>200</c:v>
                </c:pt>
                <c:pt idx="41">
                  <c:v>205</c:v>
                </c:pt>
                <c:pt idx="42">
                  <c:v>210</c:v>
                </c:pt>
                <c:pt idx="43">
                  <c:v>215</c:v>
                </c:pt>
                <c:pt idx="44">
                  <c:v>220</c:v>
                </c:pt>
                <c:pt idx="45">
                  <c:v>225</c:v>
                </c:pt>
                <c:pt idx="46">
                  <c:v>230</c:v>
                </c:pt>
                <c:pt idx="47">
                  <c:v>235</c:v>
                </c:pt>
                <c:pt idx="48">
                  <c:v>240</c:v>
                </c:pt>
                <c:pt idx="49">
                  <c:v>245</c:v>
                </c:pt>
                <c:pt idx="50">
                  <c:v>250</c:v>
                </c:pt>
                <c:pt idx="51">
                  <c:v>255</c:v>
                </c:pt>
                <c:pt idx="52">
                  <c:v>260</c:v>
                </c:pt>
                <c:pt idx="53">
                  <c:v>265</c:v>
                </c:pt>
                <c:pt idx="54">
                  <c:v>270</c:v>
                </c:pt>
                <c:pt idx="55">
                  <c:v>275</c:v>
                </c:pt>
                <c:pt idx="56">
                  <c:v>280</c:v>
                </c:pt>
                <c:pt idx="57">
                  <c:v>285</c:v>
                </c:pt>
                <c:pt idx="58">
                  <c:v>290</c:v>
                </c:pt>
                <c:pt idx="59">
                  <c:v>295</c:v>
                </c:pt>
                <c:pt idx="60">
                  <c:v>300</c:v>
                </c:pt>
                <c:pt idx="61">
                  <c:v>305</c:v>
                </c:pt>
                <c:pt idx="62">
                  <c:v>310</c:v>
                </c:pt>
                <c:pt idx="63">
                  <c:v>315</c:v>
                </c:pt>
                <c:pt idx="64">
                  <c:v>320</c:v>
                </c:pt>
                <c:pt idx="65">
                  <c:v>325</c:v>
                </c:pt>
                <c:pt idx="66">
                  <c:v>330</c:v>
                </c:pt>
                <c:pt idx="67">
                  <c:v>335</c:v>
                </c:pt>
                <c:pt idx="68">
                  <c:v>340</c:v>
                </c:pt>
                <c:pt idx="69">
                  <c:v>345</c:v>
                </c:pt>
                <c:pt idx="70">
                  <c:v>350</c:v>
                </c:pt>
              </c:numCache>
            </c:numRef>
          </c:cat>
          <c:val>
            <c:numRef>
              <c:f>Extra_Poland!$Q$5:$Q$75</c:f>
              <c:numCache>
                <c:formatCode>General</c:formatCode>
                <c:ptCount val="71"/>
                <c:pt idx="0">
                  <c:v>0.33</c:v>
                </c:pt>
                <c:pt idx="1">
                  <c:v>0.78</c:v>
                </c:pt>
                <c:pt idx="2">
                  <c:v>1.25</c:v>
                </c:pt>
                <c:pt idx="3">
                  <c:v>2.2400000000000002</c:v>
                </c:pt>
                <c:pt idx="4">
                  <c:v>3.89</c:v>
                </c:pt>
                <c:pt idx="5">
                  <c:v>5.65</c:v>
                </c:pt>
                <c:pt idx="6">
                  <c:v>7.5</c:v>
                </c:pt>
                <c:pt idx="7">
                  <c:v>7.54</c:v>
                </c:pt>
                <c:pt idx="8">
                  <c:v>7.26</c:v>
                </c:pt>
                <c:pt idx="9">
                  <c:v>7.63</c:v>
                </c:pt>
                <c:pt idx="10">
                  <c:v>7.75</c:v>
                </c:pt>
                <c:pt idx="11">
                  <c:v>6.5</c:v>
                </c:pt>
                <c:pt idx="12">
                  <c:v>6.21</c:v>
                </c:pt>
                <c:pt idx="13">
                  <c:v>5.92</c:v>
                </c:pt>
                <c:pt idx="14">
                  <c:v>4.05</c:v>
                </c:pt>
                <c:pt idx="15">
                  <c:v>3.94</c:v>
                </c:pt>
                <c:pt idx="16">
                  <c:v>3.09</c:v>
                </c:pt>
                <c:pt idx="17">
                  <c:v>2.82</c:v>
                </c:pt>
                <c:pt idx="18">
                  <c:v>2.08</c:v>
                </c:pt>
                <c:pt idx="19">
                  <c:v>2.11</c:v>
                </c:pt>
                <c:pt idx="20">
                  <c:v>1.62</c:v>
                </c:pt>
                <c:pt idx="21">
                  <c:v>1.31</c:v>
                </c:pt>
                <c:pt idx="22">
                  <c:v>1.18</c:v>
                </c:pt>
                <c:pt idx="23">
                  <c:v>0.88</c:v>
                </c:pt>
                <c:pt idx="24">
                  <c:v>0.76</c:v>
                </c:pt>
                <c:pt idx="25">
                  <c:v>0.72</c:v>
                </c:pt>
                <c:pt idx="26">
                  <c:v>0.55000000000000004</c:v>
                </c:pt>
                <c:pt idx="27">
                  <c:v>0.53</c:v>
                </c:pt>
                <c:pt idx="28">
                  <c:v>0.38</c:v>
                </c:pt>
                <c:pt idx="29">
                  <c:v>0.48</c:v>
                </c:pt>
                <c:pt idx="30">
                  <c:v>0.14000000000000001</c:v>
                </c:pt>
                <c:pt idx="31">
                  <c:v>0.28000000000000003</c:v>
                </c:pt>
                <c:pt idx="32">
                  <c:v>0.22</c:v>
                </c:pt>
                <c:pt idx="33">
                  <c:v>0.27</c:v>
                </c:pt>
                <c:pt idx="34">
                  <c:v>0.23</c:v>
                </c:pt>
                <c:pt idx="35">
                  <c:v>0.21</c:v>
                </c:pt>
                <c:pt idx="36">
                  <c:v>0.15</c:v>
                </c:pt>
                <c:pt idx="37">
                  <c:v>0.17</c:v>
                </c:pt>
                <c:pt idx="38">
                  <c:v>7.0000000000000007E-2</c:v>
                </c:pt>
                <c:pt idx="39">
                  <c:v>0.08</c:v>
                </c:pt>
                <c:pt idx="40">
                  <c:v>7.0000000000000007E-2</c:v>
                </c:pt>
                <c:pt idx="41">
                  <c:v>0.09</c:v>
                </c:pt>
                <c:pt idx="42">
                  <c:v>0.14000000000000001</c:v>
                </c:pt>
                <c:pt idx="43">
                  <c:v>0.05</c:v>
                </c:pt>
                <c:pt idx="44">
                  <c:v>0.1</c:v>
                </c:pt>
                <c:pt idx="45">
                  <c:v>7.0000000000000007E-2</c:v>
                </c:pt>
                <c:pt idx="46">
                  <c:v>0.03</c:v>
                </c:pt>
                <c:pt idx="47">
                  <c:v>0.01</c:v>
                </c:pt>
                <c:pt idx="48">
                  <c:v>0.06</c:v>
                </c:pt>
                <c:pt idx="49">
                  <c:v>0.02</c:v>
                </c:pt>
                <c:pt idx="50">
                  <c:v>0.04</c:v>
                </c:pt>
                <c:pt idx="51">
                  <c:v>0.03</c:v>
                </c:pt>
                <c:pt idx="52">
                  <c:v>0.05</c:v>
                </c:pt>
                <c:pt idx="53">
                  <c:v>0.03</c:v>
                </c:pt>
                <c:pt idx="54">
                  <c:v>0.01</c:v>
                </c:pt>
                <c:pt idx="55">
                  <c:v>0.02</c:v>
                </c:pt>
                <c:pt idx="56">
                  <c:v>0.02</c:v>
                </c:pt>
                <c:pt idx="57">
                  <c:v>0</c:v>
                </c:pt>
                <c:pt idx="58">
                  <c:v>0.03</c:v>
                </c:pt>
                <c:pt idx="59">
                  <c:v>0</c:v>
                </c:pt>
                <c:pt idx="60">
                  <c:v>0.01</c:v>
                </c:pt>
                <c:pt idx="61">
                  <c:v>0.01</c:v>
                </c:pt>
                <c:pt idx="62">
                  <c:v>0.02</c:v>
                </c:pt>
                <c:pt idx="63">
                  <c:v>0.01</c:v>
                </c:pt>
                <c:pt idx="64">
                  <c:v>7.0000000000000007E-2</c:v>
                </c:pt>
                <c:pt idx="65">
                  <c:v>0.02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0.02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4F4-487F-B300-E79AC9EFA4F2}"/>
            </c:ext>
          </c:extLst>
        </c:ser>
        <c:ser>
          <c:idx val="0"/>
          <c:order val="4"/>
          <c:tx>
            <c:v>2013</c:v>
          </c:tx>
          <c:spPr>
            <a:noFill/>
            <a:ln w="19050">
              <a:solidFill>
                <a:sysClr val="windowText" lastClr="000000"/>
              </a:solidFill>
            </a:ln>
          </c:spPr>
          <c:val>
            <c:numRef>
              <c:f>Extra_Poland!$R$5:$R$75</c:f>
              <c:numCache>
                <c:formatCode>General</c:formatCode>
                <c:ptCount val="71"/>
                <c:pt idx="0">
                  <c:v>0.26</c:v>
                </c:pt>
                <c:pt idx="1">
                  <c:v>0.51</c:v>
                </c:pt>
                <c:pt idx="2">
                  <c:v>1.01</c:v>
                </c:pt>
                <c:pt idx="3">
                  <c:v>1.86</c:v>
                </c:pt>
                <c:pt idx="4">
                  <c:v>3.5</c:v>
                </c:pt>
                <c:pt idx="5">
                  <c:v>4.78</c:v>
                </c:pt>
                <c:pt idx="6">
                  <c:v>6.18</c:v>
                </c:pt>
                <c:pt idx="7">
                  <c:v>6.53</c:v>
                </c:pt>
                <c:pt idx="8">
                  <c:v>7.25</c:v>
                </c:pt>
                <c:pt idx="9">
                  <c:v>7.11</c:v>
                </c:pt>
                <c:pt idx="10">
                  <c:v>7.2</c:v>
                </c:pt>
                <c:pt idx="11">
                  <c:v>6.92</c:v>
                </c:pt>
                <c:pt idx="12">
                  <c:v>6.62</c:v>
                </c:pt>
                <c:pt idx="13">
                  <c:v>5.5</c:v>
                </c:pt>
                <c:pt idx="14">
                  <c:v>4.8099999999999996</c:v>
                </c:pt>
                <c:pt idx="15">
                  <c:v>4.1500000000000004</c:v>
                </c:pt>
                <c:pt idx="16">
                  <c:v>3.57</c:v>
                </c:pt>
                <c:pt idx="17">
                  <c:v>3.16</c:v>
                </c:pt>
                <c:pt idx="18">
                  <c:v>2.39</c:v>
                </c:pt>
                <c:pt idx="19">
                  <c:v>2.25</c:v>
                </c:pt>
                <c:pt idx="20">
                  <c:v>2.02</c:v>
                </c:pt>
                <c:pt idx="21">
                  <c:v>1.68</c:v>
                </c:pt>
                <c:pt idx="22">
                  <c:v>1.46</c:v>
                </c:pt>
                <c:pt idx="23">
                  <c:v>1.01</c:v>
                </c:pt>
                <c:pt idx="24">
                  <c:v>1</c:v>
                </c:pt>
                <c:pt idx="25">
                  <c:v>0.82</c:v>
                </c:pt>
                <c:pt idx="26">
                  <c:v>0.88</c:v>
                </c:pt>
                <c:pt idx="27">
                  <c:v>0.55000000000000004</c:v>
                </c:pt>
                <c:pt idx="28">
                  <c:v>0.55000000000000004</c:v>
                </c:pt>
                <c:pt idx="29">
                  <c:v>0.65</c:v>
                </c:pt>
                <c:pt idx="30">
                  <c:v>0.4</c:v>
                </c:pt>
                <c:pt idx="31">
                  <c:v>0.31</c:v>
                </c:pt>
                <c:pt idx="32">
                  <c:v>0.18</c:v>
                </c:pt>
                <c:pt idx="33">
                  <c:v>0.25</c:v>
                </c:pt>
                <c:pt idx="34">
                  <c:v>0.28999999999999998</c:v>
                </c:pt>
                <c:pt idx="35">
                  <c:v>0.26</c:v>
                </c:pt>
                <c:pt idx="36">
                  <c:v>0.22</c:v>
                </c:pt>
                <c:pt idx="37">
                  <c:v>0.16</c:v>
                </c:pt>
                <c:pt idx="38">
                  <c:v>0.13</c:v>
                </c:pt>
                <c:pt idx="39">
                  <c:v>0.09</c:v>
                </c:pt>
                <c:pt idx="40">
                  <c:v>0.14000000000000001</c:v>
                </c:pt>
                <c:pt idx="41">
                  <c:v>0.15</c:v>
                </c:pt>
                <c:pt idx="42">
                  <c:v>0.1</c:v>
                </c:pt>
                <c:pt idx="43">
                  <c:v>0.06</c:v>
                </c:pt>
                <c:pt idx="44">
                  <c:v>0.15</c:v>
                </c:pt>
                <c:pt idx="45">
                  <c:v>0.06</c:v>
                </c:pt>
                <c:pt idx="46">
                  <c:v>0.05</c:v>
                </c:pt>
                <c:pt idx="47">
                  <c:v>0.04</c:v>
                </c:pt>
                <c:pt idx="48">
                  <c:v>0.04</c:v>
                </c:pt>
                <c:pt idx="49">
                  <c:v>0.11</c:v>
                </c:pt>
                <c:pt idx="50">
                  <c:v>0.06</c:v>
                </c:pt>
                <c:pt idx="51">
                  <c:v>0</c:v>
                </c:pt>
                <c:pt idx="52">
                  <c:v>0.03</c:v>
                </c:pt>
                <c:pt idx="53">
                  <c:v>0.03</c:v>
                </c:pt>
                <c:pt idx="54">
                  <c:v>0.05</c:v>
                </c:pt>
                <c:pt idx="55">
                  <c:v>0.04</c:v>
                </c:pt>
                <c:pt idx="56">
                  <c:v>0.01</c:v>
                </c:pt>
                <c:pt idx="57">
                  <c:v>0.02</c:v>
                </c:pt>
                <c:pt idx="58">
                  <c:v>0</c:v>
                </c:pt>
                <c:pt idx="59">
                  <c:v>0.03</c:v>
                </c:pt>
                <c:pt idx="60">
                  <c:v>0.03</c:v>
                </c:pt>
                <c:pt idx="61">
                  <c:v>0.02</c:v>
                </c:pt>
                <c:pt idx="62">
                  <c:v>0.05</c:v>
                </c:pt>
                <c:pt idx="63">
                  <c:v>0.05</c:v>
                </c:pt>
                <c:pt idx="64">
                  <c:v>0</c:v>
                </c:pt>
                <c:pt idx="65">
                  <c:v>0.01</c:v>
                </c:pt>
                <c:pt idx="66">
                  <c:v>0</c:v>
                </c:pt>
                <c:pt idx="67">
                  <c:v>0.02</c:v>
                </c:pt>
                <c:pt idx="68">
                  <c:v>0.01</c:v>
                </c:pt>
                <c:pt idx="69">
                  <c:v>0.02</c:v>
                </c:pt>
                <c:pt idx="70">
                  <c:v>0.01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4F4-487F-B300-E79AC9EFA4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4649344"/>
        <c:axId val="174650880"/>
      </c:areaChart>
      <c:catAx>
        <c:axId val="174649344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nextTo"/>
        <c:crossAx val="174650880"/>
        <c:crosses val="autoZero"/>
        <c:auto val="1"/>
        <c:lblAlgn val="ctr"/>
        <c:lblOffset val="100"/>
        <c:tickLblSkip val="2"/>
        <c:noMultiLvlLbl val="0"/>
      </c:catAx>
      <c:valAx>
        <c:axId val="1746508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4649344"/>
        <c:crosses val="autoZero"/>
        <c:crossBetween val="midCat"/>
      </c:valAx>
    </c:plotArea>
    <c:legend>
      <c:legendPos val="b"/>
      <c:layout/>
      <c:overlay val="0"/>
    </c:legend>
    <c:plotVisOnly val="1"/>
    <c:dispBlanksAs val="zero"/>
    <c:showDLblsOverMax val="0"/>
  </c:chart>
  <c:spPr>
    <a:solidFill>
      <a:sysClr val="window" lastClr="FFFFFF"/>
    </a:solidFill>
    <a:ln>
      <a:noFill/>
    </a:ln>
  </c:spPr>
  <c:txPr>
    <a:bodyPr/>
    <a:lstStyle/>
    <a:p>
      <a:pPr>
        <a:defRPr sz="1200"/>
      </a:pPr>
      <a:endParaRPr lang="en-US"/>
    </a:p>
  </c:txPr>
  <c:externalData r:id="rId2">
    <c:autoUpdate val="0"/>
  </c:externalData>
  <c:userShapes r:id="rId3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6330458692663422E-2"/>
          <c:y val="5.3249494892275158E-2"/>
          <c:w val="0.90317763850947208"/>
          <c:h val="0.69969312584218812"/>
        </c:manualLayout>
      </c:layout>
      <c:barChart>
        <c:barDir val="col"/>
        <c:grouping val="clustered"/>
        <c:varyColors val="0"/>
        <c:ser>
          <c:idx val="1"/>
          <c:order val="0"/>
          <c:tx>
            <c:v>60% of Median eq. income</c:v>
          </c:tx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ysClr val="windowText" lastClr="000000">
                  <a:shade val="95000"/>
                  <a:satMod val="105000"/>
                </a:sysClr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Graphs!$BA$41:$BA$68</c:f>
                <c:numCache>
                  <c:formatCode>General</c:formatCode>
                  <c:ptCount val="28"/>
                  <c:pt idx="0">
                    <c:v>0.17912700000000026</c:v>
                  </c:pt>
                  <c:pt idx="1">
                    <c:v>0.36389435153687</c:v>
                  </c:pt>
                  <c:pt idx="2">
                    <c:v>0.41071669431594016</c:v>
                  </c:pt>
                  <c:pt idx="3">
                    <c:v>0.33812938272554049</c:v>
                  </c:pt>
                  <c:pt idx="4">
                    <c:v>0.43333503483578006</c:v>
                  </c:pt>
                  <c:pt idx="5">
                    <c:v>0.32262332440273012</c:v>
                  </c:pt>
                  <c:pt idx="6">
                    <c:v>0.58095656665558959</c:v>
                  </c:pt>
                  <c:pt idx="7">
                    <c:v>0.29454875211478004</c:v>
                  </c:pt>
                  <c:pt idx="8">
                    <c:v>0.68954233213004956</c:v>
                  </c:pt>
                  <c:pt idx="9">
                    <c:v>0.47058531423316019</c:v>
                  </c:pt>
                  <c:pt idx="10">
                    <c:v>0.48453575190461029</c:v>
                  </c:pt>
                  <c:pt idx="11">
                    <c:v>0.68458464160774968</c:v>
                  </c:pt>
                  <c:pt idx="12">
                    <c:v>0.54034524666926043</c:v>
                  </c:pt>
                  <c:pt idx="13">
                    <c:v>0.7042395302232709</c:v>
                  </c:pt>
                  <c:pt idx="14">
                    <c:v>0.32141782388883033</c:v>
                  </c:pt>
                  <c:pt idx="15">
                    <c:v>0.77861822228592015</c:v>
                  </c:pt>
                  <c:pt idx="16">
                    <c:v>0.40396963082229931</c:v>
                  </c:pt>
                  <c:pt idx="17">
                    <c:v>0.53057931998220997</c:v>
                  </c:pt>
                  <c:pt idx="18">
                    <c:v>0.58439041709578987</c:v>
                  </c:pt>
                  <c:pt idx="19">
                    <c:v>0.57929755045182052</c:v>
                  </c:pt>
                  <c:pt idx="20">
                    <c:v>0.81566048742702968</c:v>
                  </c:pt>
                  <c:pt idx="21">
                    <c:v>0.88272178759267028</c:v>
                  </c:pt>
                  <c:pt idx="22">
                    <c:v>0.73365581364851007</c:v>
                  </c:pt>
                  <c:pt idx="23">
                    <c:v>0.47207391521877007</c:v>
                  </c:pt>
                  <c:pt idx="24">
                    <c:v>0.97575022398094902</c:v>
                  </c:pt>
                  <c:pt idx="25">
                    <c:v>0.69596665095873966</c:v>
                  </c:pt>
                  <c:pt idx="26">
                    <c:v>0.97895622677124194</c:v>
                  </c:pt>
                  <c:pt idx="27">
                    <c:v>1.3984066921671694</c:v>
                  </c:pt>
                </c:numCache>
              </c:numRef>
            </c:plus>
            <c:minus>
              <c:numRef>
                <c:f>Graphs!$BA$41:$BA$68</c:f>
                <c:numCache>
                  <c:formatCode>General</c:formatCode>
                  <c:ptCount val="28"/>
                  <c:pt idx="0">
                    <c:v>0.17912700000000026</c:v>
                  </c:pt>
                  <c:pt idx="1">
                    <c:v>0.36389435153687</c:v>
                  </c:pt>
                  <c:pt idx="2">
                    <c:v>0.41071669431594016</c:v>
                  </c:pt>
                  <c:pt idx="3">
                    <c:v>0.33812938272554049</c:v>
                  </c:pt>
                  <c:pt idx="4">
                    <c:v>0.43333503483578006</c:v>
                  </c:pt>
                  <c:pt idx="5">
                    <c:v>0.32262332440273012</c:v>
                  </c:pt>
                  <c:pt idx="6">
                    <c:v>0.58095656665558959</c:v>
                  </c:pt>
                  <c:pt idx="7">
                    <c:v>0.29454875211478004</c:v>
                  </c:pt>
                  <c:pt idx="8">
                    <c:v>0.68954233213004956</c:v>
                  </c:pt>
                  <c:pt idx="9">
                    <c:v>0.47058531423316019</c:v>
                  </c:pt>
                  <c:pt idx="10">
                    <c:v>0.48453575190461029</c:v>
                  </c:pt>
                  <c:pt idx="11">
                    <c:v>0.68458464160774968</c:v>
                  </c:pt>
                  <c:pt idx="12">
                    <c:v>0.54034524666926043</c:v>
                  </c:pt>
                  <c:pt idx="13">
                    <c:v>0.7042395302232709</c:v>
                  </c:pt>
                  <c:pt idx="14">
                    <c:v>0.32141782388883033</c:v>
                  </c:pt>
                  <c:pt idx="15">
                    <c:v>0.77861822228592015</c:v>
                  </c:pt>
                  <c:pt idx="16">
                    <c:v>0.40396963082229931</c:v>
                  </c:pt>
                  <c:pt idx="17">
                    <c:v>0.53057931998220997</c:v>
                  </c:pt>
                  <c:pt idx="18">
                    <c:v>0.58439041709578987</c:v>
                  </c:pt>
                  <c:pt idx="19">
                    <c:v>0.57929755045182052</c:v>
                  </c:pt>
                  <c:pt idx="20">
                    <c:v>0.81566048742702968</c:v>
                  </c:pt>
                  <c:pt idx="21">
                    <c:v>0.88272178759267028</c:v>
                  </c:pt>
                  <c:pt idx="22">
                    <c:v>0.73365581364851007</c:v>
                  </c:pt>
                  <c:pt idx="23">
                    <c:v>0.47207391521877007</c:v>
                  </c:pt>
                  <c:pt idx="24">
                    <c:v>0.97575022398094902</c:v>
                  </c:pt>
                  <c:pt idx="25">
                    <c:v>0.69596665095873966</c:v>
                  </c:pt>
                  <c:pt idx="26">
                    <c:v>0.97895622677124194</c:v>
                  </c:pt>
                  <c:pt idx="27">
                    <c:v>1.3984066921671694</c:v>
                  </c:pt>
                </c:numCache>
              </c:numRef>
            </c:minus>
          </c:errBars>
          <c:cat>
            <c:strRef>
              <c:f>Graphs!$AM$41:$AM$68</c:f>
              <c:strCache>
                <c:ptCount val="28"/>
                <c:pt idx="0">
                  <c:v>EU27</c:v>
                </c:pt>
                <c:pt idx="1">
                  <c:v>CZ</c:v>
                </c:pt>
                <c:pt idx="2">
                  <c:v>FR</c:v>
                </c:pt>
                <c:pt idx="3">
                  <c:v>HU</c:v>
                </c:pt>
                <c:pt idx="4">
                  <c:v>AT</c:v>
                </c:pt>
                <c:pt idx="5">
                  <c:v>SI</c:v>
                </c:pt>
                <c:pt idx="6">
                  <c:v>NL</c:v>
                </c:pt>
                <c:pt idx="7">
                  <c:v>FI</c:v>
                </c:pt>
                <c:pt idx="8">
                  <c:v>LU</c:v>
                </c:pt>
                <c:pt idx="9">
                  <c:v>SK</c:v>
                </c:pt>
                <c:pt idx="10">
                  <c:v>MT</c:v>
                </c:pt>
                <c:pt idx="11">
                  <c:v>IE</c:v>
                </c:pt>
                <c:pt idx="12">
                  <c:v>CY</c:v>
                </c:pt>
                <c:pt idx="13">
                  <c:v>BE</c:v>
                </c:pt>
                <c:pt idx="14">
                  <c:v>DE</c:v>
                </c:pt>
                <c:pt idx="15">
                  <c:v>PT</c:v>
                </c:pt>
                <c:pt idx="16">
                  <c:v>PL</c:v>
                </c:pt>
                <c:pt idx="17">
                  <c:v>SE</c:v>
                </c:pt>
                <c:pt idx="18">
                  <c:v>UK</c:v>
                </c:pt>
                <c:pt idx="19">
                  <c:v>EE</c:v>
                </c:pt>
                <c:pt idx="20">
                  <c:v>DK</c:v>
                </c:pt>
                <c:pt idx="21">
                  <c:v>LT</c:v>
                </c:pt>
                <c:pt idx="22">
                  <c:v>GR</c:v>
                </c:pt>
                <c:pt idx="23">
                  <c:v>IT</c:v>
                </c:pt>
                <c:pt idx="24">
                  <c:v>BG</c:v>
                </c:pt>
                <c:pt idx="25">
                  <c:v>ES</c:v>
                </c:pt>
                <c:pt idx="26">
                  <c:v>LV</c:v>
                </c:pt>
                <c:pt idx="27">
                  <c:v>RO</c:v>
                </c:pt>
              </c:strCache>
            </c:strRef>
          </c:cat>
          <c:val>
            <c:numRef>
              <c:f>Graphs!$AV$41:$AV$68</c:f>
              <c:numCache>
                <c:formatCode>General</c:formatCode>
                <c:ptCount val="28"/>
                <c:pt idx="0">
                  <c:v>4.690086</c:v>
                </c:pt>
                <c:pt idx="1">
                  <c:v>2.22740052614704</c:v>
                </c:pt>
                <c:pt idx="2">
                  <c:v>2.8999187385233798</c:v>
                </c:pt>
                <c:pt idx="3">
                  <c:v>2.9640668627212499</c:v>
                </c:pt>
                <c:pt idx="4">
                  <c:v>3.2096433868669401</c:v>
                </c:pt>
                <c:pt idx="5">
                  <c:v>3.2597911288186698</c:v>
                </c:pt>
                <c:pt idx="6">
                  <c:v>3.2636249880526105</c:v>
                </c:pt>
                <c:pt idx="7">
                  <c:v>3.3029962348537003</c:v>
                </c:pt>
                <c:pt idx="8">
                  <c:v>3.4984344183490301</c:v>
                </c:pt>
                <c:pt idx="9">
                  <c:v>3.5862930163946398</c:v>
                </c:pt>
                <c:pt idx="10">
                  <c:v>3.7440417135755903</c:v>
                </c:pt>
                <c:pt idx="11">
                  <c:v>3.8029121670465202</c:v>
                </c:pt>
                <c:pt idx="12">
                  <c:v>3.8937314969437198</c:v>
                </c:pt>
                <c:pt idx="13">
                  <c:v>4.0488267512356497</c:v>
                </c:pt>
                <c:pt idx="14">
                  <c:v>4.4621347164813097</c:v>
                </c:pt>
                <c:pt idx="15">
                  <c:v>4.4622226819617996</c:v>
                </c:pt>
                <c:pt idx="16">
                  <c:v>4.5518456574099604</c:v>
                </c:pt>
                <c:pt idx="17">
                  <c:v>4.81041717303503</c:v>
                </c:pt>
                <c:pt idx="18">
                  <c:v>4.8532490472165106</c:v>
                </c:pt>
                <c:pt idx="19">
                  <c:v>4.9443215899447601</c:v>
                </c:pt>
                <c:pt idx="20">
                  <c:v>5.2094460299598602</c:v>
                </c:pt>
                <c:pt idx="21">
                  <c:v>5.7275027344398897</c:v>
                </c:pt>
                <c:pt idx="22">
                  <c:v>5.7436182018489896</c:v>
                </c:pt>
                <c:pt idx="23">
                  <c:v>5.8678070384180696</c:v>
                </c:pt>
                <c:pt idx="24">
                  <c:v>6.7684263361740609</c:v>
                </c:pt>
                <c:pt idx="25">
                  <c:v>7.5559827313655905</c:v>
                </c:pt>
                <c:pt idx="26">
                  <c:v>7.7498940734276793</c:v>
                </c:pt>
                <c:pt idx="27">
                  <c:v>8.1438771715809697</c:v>
                </c:pt>
              </c:numCache>
            </c:numRef>
          </c:val>
        </c:ser>
        <c:ser>
          <c:idx val="0"/>
          <c:order val="1"/>
          <c:tx>
            <c:v>40% of Median eq. income</c:v>
          </c:tx>
          <c:spPr>
            <a:solidFill>
              <a:schemeClr val="bg1">
                <a:lumMod val="85000"/>
              </a:schemeClr>
            </a:solidFill>
            <a:ln>
              <a:solidFill>
                <a:sysClr val="windowText" lastClr="000000">
                  <a:shade val="95000"/>
                  <a:satMod val="105000"/>
                </a:sysClr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Graphs!$AS$41:$AS$68</c:f>
                <c:numCache>
                  <c:formatCode>General</c:formatCode>
                  <c:ptCount val="28"/>
                  <c:pt idx="0">
                    <c:v>5.3724999999999912E-2</c:v>
                  </c:pt>
                  <c:pt idx="1">
                    <c:v>8.8611775745410015E-2</c:v>
                  </c:pt>
                  <c:pt idx="2">
                    <c:v>8.8682334492440007E-2</c:v>
                  </c:pt>
                  <c:pt idx="3">
                    <c:v>5.5673788291699999E-2</c:v>
                  </c:pt>
                  <c:pt idx="4">
                    <c:v>0.12126454896896</c:v>
                  </c:pt>
                  <c:pt idx="5">
                    <c:v>6.651515204461006E-2</c:v>
                  </c:pt>
                  <c:pt idx="6">
                    <c:v>0.19446114512509993</c:v>
                  </c:pt>
                  <c:pt idx="7">
                    <c:v>7.0068323782789987E-2</c:v>
                  </c:pt>
                  <c:pt idx="8">
                    <c:v>0.16447917591127004</c:v>
                  </c:pt>
                  <c:pt idx="9">
                    <c:v>0.14811857890339986</c:v>
                  </c:pt>
                  <c:pt idx="10">
                    <c:v>0.12593228342398999</c:v>
                  </c:pt>
                  <c:pt idx="11">
                    <c:v>0.18289117348174999</c:v>
                  </c:pt>
                  <c:pt idx="12">
                    <c:v>8.9780946613309986E-2</c:v>
                  </c:pt>
                  <c:pt idx="13">
                    <c:v>0.17611285583605008</c:v>
                  </c:pt>
                  <c:pt idx="14">
                    <c:v>9.4421813900709917E-2</c:v>
                  </c:pt>
                  <c:pt idx="15">
                    <c:v>0.19736219118375975</c:v>
                  </c:pt>
                  <c:pt idx="16">
                    <c:v>9.7767160723350011E-2</c:v>
                  </c:pt>
                  <c:pt idx="17">
                    <c:v>0.18349340497530009</c:v>
                  </c:pt>
                  <c:pt idx="18">
                    <c:v>0.18706802002736</c:v>
                  </c:pt>
                  <c:pt idx="19">
                    <c:v>0.17717166839629006</c:v>
                  </c:pt>
                  <c:pt idx="20">
                    <c:v>0.32888310261955001</c:v>
                  </c:pt>
                  <c:pt idx="21">
                    <c:v>0.30982889057827001</c:v>
                  </c:pt>
                  <c:pt idx="22">
                    <c:v>0.21462178442600988</c:v>
                  </c:pt>
                  <c:pt idx="23">
                    <c:v>0.14465371543867978</c:v>
                  </c:pt>
                  <c:pt idx="24">
                    <c:v>0.29234335526274013</c:v>
                  </c:pt>
                  <c:pt idx="25">
                    <c:v>0.26032775732369018</c:v>
                  </c:pt>
                  <c:pt idx="26">
                    <c:v>0.27030030164155017</c:v>
                  </c:pt>
                  <c:pt idx="27">
                    <c:v>0.43724389346369996</c:v>
                  </c:pt>
                </c:numCache>
              </c:numRef>
            </c:plus>
            <c:minus>
              <c:numRef>
                <c:f>Graphs!$AS$41:$AS$68</c:f>
                <c:numCache>
                  <c:formatCode>General</c:formatCode>
                  <c:ptCount val="28"/>
                  <c:pt idx="0">
                    <c:v>5.3724999999999912E-2</c:v>
                  </c:pt>
                  <c:pt idx="1">
                    <c:v>8.8611775745410015E-2</c:v>
                  </c:pt>
                  <c:pt idx="2">
                    <c:v>8.8682334492440007E-2</c:v>
                  </c:pt>
                  <c:pt idx="3">
                    <c:v>5.5673788291699999E-2</c:v>
                  </c:pt>
                  <c:pt idx="4">
                    <c:v>0.12126454896896</c:v>
                  </c:pt>
                  <c:pt idx="5">
                    <c:v>6.651515204461006E-2</c:v>
                  </c:pt>
                  <c:pt idx="6">
                    <c:v>0.19446114512509993</c:v>
                  </c:pt>
                  <c:pt idx="7">
                    <c:v>7.0068323782789987E-2</c:v>
                  </c:pt>
                  <c:pt idx="8">
                    <c:v>0.16447917591127004</c:v>
                  </c:pt>
                  <c:pt idx="9">
                    <c:v>0.14811857890339986</c:v>
                  </c:pt>
                  <c:pt idx="10">
                    <c:v>0.12593228342398999</c:v>
                  </c:pt>
                  <c:pt idx="11">
                    <c:v>0.18289117348174999</c:v>
                  </c:pt>
                  <c:pt idx="12">
                    <c:v>8.9780946613309986E-2</c:v>
                  </c:pt>
                  <c:pt idx="13">
                    <c:v>0.17611285583605008</c:v>
                  </c:pt>
                  <c:pt idx="14">
                    <c:v>9.4421813900709917E-2</c:v>
                  </c:pt>
                  <c:pt idx="15">
                    <c:v>0.19736219118375975</c:v>
                  </c:pt>
                  <c:pt idx="16">
                    <c:v>9.7767160723350011E-2</c:v>
                  </c:pt>
                  <c:pt idx="17">
                    <c:v>0.18349340497530009</c:v>
                  </c:pt>
                  <c:pt idx="18">
                    <c:v>0.18706802002736</c:v>
                  </c:pt>
                  <c:pt idx="19">
                    <c:v>0.17717166839629006</c:v>
                  </c:pt>
                  <c:pt idx="20">
                    <c:v>0.32888310261955001</c:v>
                  </c:pt>
                  <c:pt idx="21">
                    <c:v>0.30982889057827001</c:v>
                  </c:pt>
                  <c:pt idx="22">
                    <c:v>0.21462178442600988</c:v>
                  </c:pt>
                  <c:pt idx="23">
                    <c:v>0.14465371543867978</c:v>
                  </c:pt>
                  <c:pt idx="24">
                    <c:v>0.29234335526274013</c:v>
                  </c:pt>
                  <c:pt idx="25">
                    <c:v>0.26032775732369018</c:v>
                  </c:pt>
                  <c:pt idx="26">
                    <c:v>0.27030030164155017</c:v>
                  </c:pt>
                  <c:pt idx="27">
                    <c:v>0.43724389346369996</c:v>
                  </c:pt>
                </c:numCache>
              </c:numRef>
            </c:minus>
          </c:errBars>
          <c:cat>
            <c:strRef>
              <c:f>Graphs!$AM$41:$AM$68</c:f>
              <c:strCache>
                <c:ptCount val="28"/>
                <c:pt idx="0">
                  <c:v>EU27</c:v>
                </c:pt>
                <c:pt idx="1">
                  <c:v>CZ</c:v>
                </c:pt>
                <c:pt idx="2">
                  <c:v>FR</c:v>
                </c:pt>
                <c:pt idx="3">
                  <c:v>HU</c:v>
                </c:pt>
                <c:pt idx="4">
                  <c:v>AT</c:v>
                </c:pt>
                <c:pt idx="5">
                  <c:v>SI</c:v>
                </c:pt>
                <c:pt idx="6">
                  <c:v>NL</c:v>
                </c:pt>
                <c:pt idx="7">
                  <c:v>FI</c:v>
                </c:pt>
                <c:pt idx="8">
                  <c:v>LU</c:v>
                </c:pt>
                <c:pt idx="9">
                  <c:v>SK</c:v>
                </c:pt>
                <c:pt idx="10">
                  <c:v>MT</c:v>
                </c:pt>
                <c:pt idx="11">
                  <c:v>IE</c:v>
                </c:pt>
                <c:pt idx="12">
                  <c:v>CY</c:v>
                </c:pt>
                <c:pt idx="13">
                  <c:v>BE</c:v>
                </c:pt>
                <c:pt idx="14">
                  <c:v>DE</c:v>
                </c:pt>
                <c:pt idx="15">
                  <c:v>PT</c:v>
                </c:pt>
                <c:pt idx="16">
                  <c:v>PL</c:v>
                </c:pt>
                <c:pt idx="17">
                  <c:v>SE</c:v>
                </c:pt>
                <c:pt idx="18">
                  <c:v>UK</c:v>
                </c:pt>
                <c:pt idx="19">
                  <c:v>EE</c:v>
                </c:pt>
                <c:pt idx="20">
                  <c:v>DK</c:v>
                </c:pt>
                <c:pt idx="21">
                  <c:v>LT</c:v>
                </c:pt>
                <c:pt idx="22">
                  <c:v>GR</c:v>
                </c:pt>
                <c:pt idx="23">
                  <c:v>IT</c:v>
                </c:pt>
                <c:pt idx="24">
                  <c:v>BG</c:v>
                </c:pt>
                <c:pt idx="25">
                  <c:v>ES</c:v>
                </c:pt>
                <c:pt idx="26">
                  <c:v>LV</c:v>
                </c:pt>
                <c:pt idx="27">
                  <c:v>RO</c:v>
                </c:pt>
              </c:strCache>
            </c:strRef>
          </c:cat>
          <c:val>
            <c:numRef>
              <c:f>Graphs!$AN$41:$AN$68</c:f>
              <c:numCache>
                <c:formatCode>General</c:formatCode>
                <c:ptCount val="28"/>
                <c:pt idx="0">
                  <c:v>0.96951299999999996</c:v>
                </c:pt>
                <c:pt idx="1">
                  <c:v>0.31317090194652997</c:v>
                </c:pt>
                <c:pt idx="2">
                  <c:v>0.35543370891791998</c:v>
                </c:pt>
                <c:pt idx="3">
                  <c:v>0.27853321765826</c:v>
                </c:pt>
                <c:pt idx="4">
                  <c:v>0.48522203260199004</c:v>
                </c:pt>
                <c:pt idx="5">
                  <c:v>0.36432192213484998</c:v>
                </c:pt>
                <c:pt idx="6">
                  <c:v>0.71186338714089004</c:v>
                </c:pt>
                <c:pt idx="7">
                  <c:v>0.40573821790214004</c:v>
                </c:pt>
                <c:pt idx="8">
                  <c:v>0.41133341049160999</c:v>
                </c:pt>
                <c:pt idx="9">
                  <c:v>0.69722515102779004</c:v>
                </c:pt>
                <c:pt idx="10">
                  <c:v>0.54635206283181004</c:v>
                </c:pt>
                <c:pt idx="11">
                  <c:v>0.64083898927189997</c:v>
                </c:pt>
                <c:pt idx="12">
                  <c:v>0.33450345437619</c:v>
                </c:pt>
                <c:pt idx="13">
                  <c:v>0.59497324083559999</c:v>
                </c:pt>
                <c:pt idx="14">
                  <c:v>0.79160215451568006</c:v>
                </c:pt>
                <c:pt idx="15">
                  <c:v>0.83886474864189009</c:v>
                </c:pt>
                <c:pt idx="16">
                  <c:v>0.72201728375650998</c:v>
                </c:pt>
                <c:pt idx="17">
                  <c:v>1.0816361429529999</c:v>
                </c:pt>
                <c:pt idx="18">
                  <c:v>1.0302682391582501</c:v>
                </c:pt>
                <c:pt idx="19">
                  <c:v>0.92762810453757005</c:v>
                </c:pt>
                <c:pt idx="20">
                  <c:v>1.41976393644099</c:v>
                </c:pt>
                <c:pt idx="21">
                  <c:v>1.3445763766811498</c:v>
                </c:pt>
                <c:pt idx="22">
                  <c:v>1.2150060466728401</c:v>
                </c:pt>
                <c:pt idx="23">
                  <c:v>1.4053451821298402</c:v>
                </c:pt>
                <c:pt idx="24">
                  <c:v>1.36195608506823</c:v>
                </c:pt>
                <c:pt idx="25">
                  <c:v>2.2063049731236499</c:v>
                </c:pt>
                <c:pt idx="26">
                  <c:v>1.69799800645389</c:v>
                </c:pt>
                <c:pt idx="27">
                  <c:v>2.1080575650992599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4908928"/>
        <c:axId val="174910464"/>
      </c:barChart>
      <c:catAx>
        <c:axId val="174908928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crossAx val="174910464"/>
        <c:crosses val="autoZero"/>
        <c:auto val="1"/>
        <c:lblAlgn val="ctr"/>
        <c:lblOffset val="100"/>
        <c:noMultiLvlLbl val="0"/>
      </c:catAx>
      <c:valAx>
        <c:axId val="1749104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490892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7706736657917758"/>
          <c:y val="0.88328302712160944"/>
          <c:w val="0.41422375328083988"/>
          <c:h val="0.11655657626130071"/>
        </c:manualLayout>
      </c:layout>
      <c:overlay val="0"/>
    </c:legend>
    <c:plotVisOnly val="1"/>
    <c:dispBlanksAs val="gap"/>
    <c:showDLblsOverMax val="0"/>
  </c:chart>
  <c:spPr>
    <a:solidFill>
      <a:sysClr val="window" lastClr="FFFFFF"/>
    </a:solidFill>
    <a:ln>
      <a:noFill/>
    </a:ln>
  </c:spPr>
  <c:txPr>
    <a:bodyPr/>
    <a:lstStyle/>
    <a:p>
      <a:pPr>
        <a:defRPr sz="1500"/>
      </a:pPr>
      <a:endParaRPr lang="en-US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2203557159164359E-2"/>
          <c:y val="5.3249494892275158E-2"/>
          <c:w val="0.88730460000665856"/>
          <c:h val="0.699693125842188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Graphs!$V$162</c:f>
              <c:strCache>
                <c:ptCount val="1"/>
                <c:pt idx="0">
                  <c:v>total population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ysClr val="windowText" lastClr="000000">
                  <a:shade val="95000"/>
                  <a:satMod val="105000"/>
                </a:sysClr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Graphs!$AB$165:$AB$192</c:f>
                <c:numCache>
                  <c:formatCode>General</c:formatCode>
                  <c:ptCount val="28"/>
                  <c:pt idx="0">
                    <c:v>0.17912700000000026</c:v>
                  </c:pt>
                  <c:pt idx="1">
                    <c:v>0.36389435153687</c:v>
                  </c:pt>
                  <c:pt idx="2">
                    <c:v>0.41071669431594016</c:v>
                  </c:pt>
                  <c:pt idx="3">
                    <c:v>0.33812938272554049</c:v>
                  </c:pt>
                  <c:pt idx="4">
                    <c:v>0.43333503483578006</c:v>
                  </c:pt>
                  <c:pt idx="5">
                    <c:v>0.32262332440273012</c:v>
                  </c:pt>
                  <c:pt idx="6">
                    <c:v>0.58095656665558959</c:v>
                  </c:pt>
                  <c:pt idx="7">
                    <c:v>0.29454875211478004</c:v>
                  </c:pt>
                  <c:pt idx="8">
                    <c:v>0.68954233213004956</c:v>
                  </c:pt>
                  <c:pt idx="9">
                    <c:v>0.47058531423316019</c:v>
                  </c:pt>
                  <c:pt idx="10">
                    <c:v>0.48453575190461029</c:v>
                  </c:pt>
                  <c:pt idx="11">
                    <c:v>0.68458464160774968</c:v>
                  </c:pt>
                  <c:pt idx="12">
                    <c:v>0.54034524666926043</c:v>
                  </c:pt>
                  <c:pt idx="13">
                    <c:v>0.7042395302232709</c:v>
                  </c:pt>
                  <c:pt idx="14">
                    <c:v>0.32141782388883033</c:v>
                  </c:pt>
                  <c:pt idx="15">
                    <c:v>0.77861822228592015</c:v>
                  </c:pt>
                  <c:pt idx="16">
                    <c:v>0.40396963082229931</c:v>
                  </c:pt>
                  <c:pt idx="17">
                    <c:v>0.53057931998220997</c:v>
                  </c:pt>
                  <c:pt idx="18">
                    <c:v>0.58439041709578987</c:v>
                  </c:pt>
                  <c:pt idx="19">
                    <c:v>0.57929755045182052</c:v>
                  </c:pt>
                  <c:pt idx="20">
                    <c:v>0.81566048742702968</c:v>
                  </c:pt>
                  <c:pt idx="21">
                    <c:v>0.88272178759267028</c:v>
                  </c:pt>
                  <c:pt idx="22">
                    <c:v>0.73365581364851007</c:v>
                  </c:pt>
                  <c:pt idx="23">
                    <c:v>0.47207391521877007</c:v>
                  </c:pt>
                  <c:pt idx="24">
                    <c:v>0.97575022398094902</c:v>
                  </c:pt>
                  <c:pt idx="25">
                    <c:v>0.69596665095873966</c:v>
                  </c:pt>
                  <c:pt idx="26">
                    <c:v>0.97895622677124194</c:v>
                  </c:pt>
                  <c:pt idx="27">
                    <c:v>1.3984066921671694</c:v>
                  </c:pt>
                </c:numCache>
              </c:numRef>
            </c:plus>
            <c:minus>
              <c:numRef>
                <c:f>Graphs!$AB$165:$AB$192</c:f>
                <c:numCache>
                  <c:formatCode>General</c:formatCode>
                  <c:ptCount val="28"/>
                  <c:pt idx="0">
                    <c:v>0.17912700000000026</c:v>
                  </c:pt>
                  <c:pt idx="1">
                    <c:v>0.36389435153687</c:v>
                  </c:pt>
                  <c:pt idx="2">
                    <c:v>0.41071669431594016</c:v>
                  </c:pt>
                  <c:pt idx="3">
                    <c:v>0.33812938272554049</c:v>
                  </c:pt>
                  <c:pt idx="4">
                    <c:v>0.43333503483578006</c:v>
                  </c:pt>
                  <c:pt idx="5">
                    <c:v>0.32262332440273012</c:v>
                  </c:pt>
                  <c:pt idx="6">
                    <c:v>0.58095656665558959</c:v>
                  </c:pt>
                  <c:pt idx="7">
                    <c:v>0.29454875211478004</c:v>
                  </c:pt>
                  <c:pt idx="8">
                    <c:v>0.68954233213004956</c:v>
                  </c:pt>
                  <c:pt idx="9">
                    <c:v>0.47058531423316019</c:v>
                  </c:pt>
                  <c:pt idx="10">
                    <c:v>0.48453575190461029</c:v>
                  </c:pt>
                  <c:pt idx="11">
                    <c:v>0.68458464160774968</c:v>
                  </c:pt>
                  <c:pt idx="12">
                    <c:v>0.54034524666926043</c:v>
                  </c:pt>
                  <c:pt idx="13">
                    <c:v>0.7042395302232709</c:v>
                  </c:pt>
                  <c:pt idx="14">
                    <c:v>0.32141782388883033</c:v>
                  </c:pt>
                  <c:pt idx="15">
                    <c:v>0.77861822228592015</c:v>
                  </c:pt>
                  <c:pt idx="16">
                    <c:v>0.40396963082229931</c:v>
                  </c:pt>
                  <c:pt idx="17">
                    <c:v>0.53057931998220997</c:v>
                  </c:pt>
                  <c:pt idx="18">
                    <c:v>0.58439041709578987</c:v>
                  </c:pt>
                  <c:pt idx="19">
                    <c:v>0.57929755045182052</c:v>
                  </c:pt>
                  <c:pt idx="20">
                    <c:v>0.81566048742702968</c:v>
                  </c:pt>
                  <c:pt idx="21">
                    <c:v>0.88272178759267028</c:v>
                  </c:pt>
                  <c:pt idx="22">
                    <c:v>0.73365581364851007</c:v>
                  </c:pt>
                  <c:pt idx="23">
                    <c:v>0.47207391521877007</c:v>
                  </c:pt>
                  <c:pt idx="24">
                    <c:v>0.97575022398094902</c:v>
                  </c:pt>
                  <c:pt idx="25">
                    <c:v>0.69596665095873966</c:v>
                  </c:pt>
                  <c:pt idx="26">
                    <c:v>0.97895622677124194</c:v>
                  </c:pt>
                  <c:pt idx="27">
                    <c:v>1.3984066921671694</c:v>
                  </c:pt>
                </c:numCache>
              </c:numRef>
            </c:minus>
          </c:errBars>
          <c:cat>
            <c:strRef>
              <c:f>Graphs!$N$165:$N$192</c:f>
              <c:strCache>
                <c:ptCount val="28"/>
                <c:pt idx="0">
                  <c:v>EU27</c:v>
                </c:pt>
                <c:pt idx="1">
                  <c:v>CZ</c:v>
                </c:pt>
                <c:pt idx="2">
                  <c:v>FR</c:v>
                </c:pt>
                <c:pt idx="3">
                  <c:v>HU</c:v>
                </c:pt>
                <c:pt idx="4">
                  <c:v>AT</c:v>
                </c:pt>
                <c:pt idx="5">
                  <c:v>SI</c:v>
                </c:pt>
                <c:pt idx="6">
                  <c:v>NL</c:v>
                </c:pt>
                <c:pt idx="7">
                  <c:v>FI</c:v>
                </c:pt>
                <c:pt idx="8">
                  <c:v>LU</c:v>
                </c:pt>
                <c:pt idx="9">
                  <c:v>SK</c:v>
                </c:pt>
                <c:pt idx="10">
                  <c:v>MT</c:v>
                </c:pt>
                <c:pt idx="11">
                  <c:v>IE</c:v>
                </c:pt>
                <c:pt idx="12">
                  <c:v>CY</c:v>
                </c:pt>
                <c:pt idx="13">
                  <c:v>BE</c:v>
                </c:pt>
                <c:pt idx="14">
                  <c:v>DE</c:v>
                </c:pt>
                <c:pt idx="15">
                  <c:v>PT</c:v>
                </c:pt>
                <c:pt idx="16">
                  <c:v>PL</c:v>
                </c:pt>
                <c:pt idx="17">
                  <c:v>SE</c:v>
                </c:pt>
                <c:pt idx="18">
                  <c:v>UK</c:v>
                </c:pt>
                <c:pt idx="19">
                  <c:v>EE</c:v>
                </c:pt>
                <c:pt idx="20">
                  <c:v>DK</c:v>
                </c:pt>
                <c:pt idx="21">
                  <c:v>LT</c:v>
                </c:pt>
                <c:pt idx="22">
                  <c:v>GR</c:v>
                </c:pt>
                <c:pt idx="23">
                  <c:v>IT</c:v>
                </c:pt>
                <c:pt idx="24">
                  <c:v>BG</c:v>
                </c:pt>
                <c:pt idx="25">
                  <c:v>ES</c:v>
                </c:pt>
                <c:pt idx="26">
                  <c:v>LV</c:v>
                </c:pt>
                <c:pt idx="27">
                  <c:v>RO</c:v>
                </c:pt>
              </c:strCache>
            </c:strRef>
          </c:cat>
          <c:val>
            <c:numRef>
              <c:f>Graphs!$W$165:$W$192</c:f>
              <c:numCache>
                <c:formatCode>General</c:formatCode>
                <c:ptCount val="28"/>
                <c:pt idx="0">
                  <c:v>4.690086</c:v>
                </c:pt>
                <c:pt idx="1">
                  <c:v>2.22740052614704</c:v>
                </c:pt>
                <c:pt idx="2">
                  <c:v>2.8999187385233798</c:v>
                </c:pt>
                <c:pt idx="3">
                  <c:v>2.9640668627212499</c:v>
                </c:pt>
                <c:pt idx="4">
                  <c:v>3.2096433868669401</c:v>
                </c:pt>
                <c:pt idx="5">
                  <c:v>3.2597911288186698</c:v>
                </c:pt>
                <c:pt idx="6">
                  <c:v>3.2636249880526105</c:v>
                </c:pt>
                <c:pt idx="7">
                  <c:v>3.3029962348537003</c:v>
                </c:pt>
                <c:pt idx="8">
                  <c:v>3.4984344183490301</c:v>
                </c:pt>
                <c:pt idx="9">
                  <c:v>3.5862930163946398</c:v>
                </c:pt>
                <c:pt idx="10">
                  <c:v>3.7440417135755903</c:v>
                </c:pt>
                <c:pt idx="11">
                  <c:v>3.8029121670465202</c:v>
                </c:pt>
                <c:pt idx="12">
                  <c:v>3.8937314969437198</c:v>
                </c:pt>
                <c:pt idx="13">
                  <c:v>4.0488267512356497</c:v>
                </c:pt>
                <c:pt idx="14">
                  <c:v>4.4621347164813097</c:v>
                </c:pt>
                <c:pt idx="15">
                  <c:v>4.4622226819617996</c:v>
                </c:pt>
                <c:pt idx="16">
                  <c:v>4.5518456574099604</c:v>
                </c:pt>
                <c:pt idx="17">
                  <c:v>4.81041717303503</c:v>
                </c:pt>
                <c:pt idx="18">
                  <c:v>4.8532490472165106</c:v>
                </c:pt>
                <c:pt idx="19">
                  <c:v>4.9443215899447601</c:v>
                </c:pt>
                <c:pt idx="20">
                  <c:v>5.2094460299598602</c:v>
                </c:pt>
                <c:pt idx="21">
                  <c:v>5.7275027344398897</c:v>
                </c:pt>
                <c:pt idx="22">
                  <c:v>5.7436182018489896</c:v>
                </c:pt>
                <c:pt idx="23">
                  <c:v>5.8678070384180696</c:v>
                </c:pt>
                <c:pt idx="24">
                  <c:v>6.7684263361740609</c:v>
                </c:pt>
                <c:pt idx="25">
                  <c:v>7.5559827313655905</c:v>
                </c:pt>
                <c:pt idx="26">
                  <c:v>7.7498940734276793</c:v>
                </c:pt>
                <c:pt idx="27">
                  <c:v>8.1438771715809697</c:v>
                </c:pt>
              </c:numCache>
            </c:numRef>
          </c:val>
        </c:ser>
        <c:ser>
          <c:idx val="1"/>
          <c:order val="1"/>
          <c:tx>
            <c:strRef>
              <c:f>Graphs!$N$162</c:f>
              <c:strCache>
                <c:ptCount val="1"/>
                <c:pt idx="0">
                  <c:v>children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ysClr val="windowText" lastClr="000000">
                  <a:shade val="95000"/>
                  <a:satMod val="105000"/>
                </a:sysClr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Graphs!$T$165:$T$192</c:f>
                <c:numCache>
                  <c:formatCode>General</c:formatCode>
                  <c:ptCount val="28"/>
                  <c:pt idx="0">
                    <c:v>0.11613900000000044</c:v>
                  </c:pt>
                  <c:pt idx="1">
                    <c:v>0.31325746253137976</c:v>
                  </c:pt>
                  <c:pt idx="2">
                    <c:v>0.25986631713263986</c:v>
                  </c:pt>
                  <c:pt idx="3">
                    <c:v>0.27626821984285033</c:v>
                  </c:pt>
                  <c:pt idx="4">
                    <c:v>0.32181239479637003</c:v>
                  </c:pt>
                  <c:pt idx="5">
                    <c:v>0.23030405255911002</c:v>
                  </c:pt>
                  <c:pt idx="6">
                    <c:v>0.41453366207302</c:v>
                  </c:pt>
                  <c:pt idx="7">
                    <c:v>0.20528627927982002</c:v>
                  </c:pt>
                  <c:pt idx="8">
                    <c:v>0.59016665837893978</c:v>
                  </c:pt>
                  <c:pt idx="9">
                    <c:v>0.4088623421144697</c:v>
                  </c:pt>
                  <c:pt idx="10">
                    <c:v>0.35584638805904034</c:v>
                  </c:pt>
                  <c:pt idx="11">
                    <c:v>0.58455787953846006</c:v>
                  </c:pt>
                  <c:pt idx="12">
                    <c:v>0.32612458716817994</c:v>
                  </c:pt>
                  <c:pt idx="13">
                    <c:v>0.47520074487735009</c:v>
                  </c:pt>
                  <c:pt idx="14">
                    <c:v>0.19316917679771994</c:v>
                  </c:pt>
                  <c:pt idx="15">
                    <c:v>0.59734047337091001</c:v>
                  </c:pt>
                  <c:pt idx="16">
                    <c:v>0.30593548365581968</c:v>
                  </c:pt>
                  <c:pt idx="17">
                    <c:v>0.3783694833704303</c:v>
                  </c:pt>
                  <c:pt idx="18">
                    <c:v>0.4146220158403997</c:v>
                  </c:pt>
                  <c:pt idx="19">
                    <c:v>0.36704631095902007</c:v>
                  </c:pt>
                  <c:pt idx="20">
                    <c:v>0.56456348204285001</c:v>
                  </c:pt>
                  <c:pt idx="21">
                    <c:v>0.65076607840071965</c:v>
                  </c:pt>
                  <c:pt idx="22">
                    <c:v>0.50185804782143961</c:v>
                  </c:pt>
                  <c:pt idx="23">
                    <c:v>0.36658609574515966</c:v>
                  </c:pt>
                  <c:pt idx="24">
                    <c:v>0.78308176414976938</c:v>
                  </c:pt>
                  <c:pt idx="25">
                    <c:v>0.51691621613401928</c:v>
                  </c:pt>
                  <c:pt idx="26">
                    <c:v>0.62338501516026001</c:v>
                  </c:pt>
                  <c:pt idx="27">
                    <c:v>1.1274051877748104</c:v>
                  </c:pt>
                </c:numCache>
              </c:numRef>
            </c:plus>
            <c:minus>
              <c:numRef>
                <c:f>Graphs!$T$165:$T$192</c:f>
                <c:numCache>
                  <c:formatCode>General</c:formatCode>
                  <c:ptCount val="28"/>
                  <c:pt idx="0">
                    <c:v>0.11613900000000044</c:v>
                  </c:pt>
                  <c:pt idx="1">
                    <c:v>0.31325746253137976</c:v>
                  </c:pt>
                  <c:pt idx="2">
                    <c:v>0.25986631713263986</c:v>
                  </c:pt>
                  <c:pt idx="3">
                    <c:v>0.27626821984285033</c:v>
                  </c:pt>
                  <c:pt idx="4">
                    <c:v>0.32181239479637003</c:v>
                  </c:pt>
                  <c:pt idx="5">
                    <c:v>0.23030405255911002</c:v>
                  </c:pt>
                  <c:pt idx="6">
                    <c:v>0.41453366207302</c:v>
                  </c:pt>
                  <c:pt idx="7">
                    <c:v>0.20528627927982002</c:v>
                  </c:pt>
                  <c:pt idx="8">
                    <c:v>0.59016665837893978</c:v>
                  </c:pt>
                  <c:pt idx="9">
                    <c:v>0.4088623421144697</c:v>
                  </c:pt>
                  <c:pt idx="10">
                    <c:v>0.35584638805904034</c:v>
                  </c:pt>
                  <c:pt idx="11">
                    <c:v>0.58455787953846006</c:v>
                  </c:pt>
                  <c:pt idx="12">
                    <c:v>0.32612458716817994</c:v>
                  </c:pt>
                  <c:pt idx="13">
                    <c:v>0.47520074487735009</c:v>
                  </c:pt>
                  <c:pt idx="14">
                    <c:v>0.19316917679771994</c:v>
                  </c:pt>
                  <c:pt idx="15">
                    <c:v>0.59734047337091001</c:v>
                  </c:pt>
                  <c:pt idx="16">
                    <c:v>0.30593548365581968</c:v>
                  </c:pt>
                  <c:pt idx="17">
                    <c:v>0.3783694833704303</c:v>
                  </c:pt>
                  <c:pt idx="18">
                    <c:v>0.4146220158403997</c:v>
                  </c:pt>
                  <c:pt idx="19">
                    <c:v>0.36704631095902007</c:v>
                  </c:pt>
                  <c:pt idx="20">
                    <c:v>0.56456348204285001</c:v>
                  </c:pt>
                  <c:pt idx="21">
                    <c:v>0.65076607840071965</c:v>
                  </c:pt>
                  <c:pt idx="22">
                    <c:v>0.50185804782143961</c:v>
                  </c:pt>
                  <c:pt idx="23">
                    <c:v>0.36658609574515966</c:v>
                  </c:pt>
                  <c:pt idx="24">
                    <c:v>0.78308176414976938</c:v>
                  </c:pt>
                  <c:pt idx="25">
                    <c:v>0.51691621613401928</c:v>
                  </c:pt>
                  <c:pt idx="26">
                    <c:v>0.62338501516026001</c:v>
                  </c:pt>
                  <c:pt idx="27">
                    <c:v>1.1274051877748104</c:v>
                  </c:pt>
                </c:numCache>
              </c:numRef>
            </c:minus>
          </c:errBars>
          <c:cat>
            <c:strRef>
              <c:f>Graphs!$N$165:$N$192</c:f>
              <c:strCache>
                <c:ptCount val="28"/>
                <c:pt idx="0">
                  <c:v>EU27</c:v>
                </c:pt>
                <c:pt idx="1">
                  <c:v>CZ</c:v>
                </c:pt>
                <c:pt idx="2">
                  <c:v>FR</c:v>
                </c:pt>
                <c:pt idx="3">
                  <c:v>HU</c:v>
                </c:pt>
                <c:pt idx="4">
                  <c:v>AT</c:v>
                </c:pt>
                <c:pt idx="5">
                  <c:v>SI</c:v>
                </c:pt>
                <c:pt idx="6">
                  <c:v>NL</c:v>
                </c:pt>
                <c:pt idx="7">
                  <c:v>FI</c:v>
                </c:pt>
                <c:pt idx="8">
                  <c:v>LU</c:v>
                </c:pt>
                <c:pt idx="9">
                  <c:v>SK</c:v>
                </c:pt>
                <c:pt idx="10">
                  <c:v>MT</c:v>
                </c:pt>
                <c:pt idx="11">
                  <c:v>IE</c:v>
                </c:pt>
                <c:pt idx="12">
                  <c:v>CY</c:v>
                </c:pt>
                <c:pt idx="13">
                  <c:v>BE</c:v>
                </c:pt>
                <c:pt idx="14">
                  <c:v>DE</c:v>
                </c:pt>
                <c:pt idx="15">
                  <c:v>PT</c:v>
                </c:pt>
                <c:pt idx="16">
                  <c:v>PL</c:v>
                </c:pt>
                <c:pt idx="17">
                  <c:v>SE</c:v>
                </c:pt>
                <c:pt idx="18">
                  <c:v>UK</c:v>
                </c:pt>
                <c:pt idx="19">
                  <c:v>EE</c:v>
                </c:pt>
                <c:pt idx="20">
                  <c:v>DK</c:v>
                </c:pt>
                <c:pt idx="21">
                  <c:v>LT</c:v>
                </c:pt>
                <c:pt idx="22">
                  <c:v>GR</c:v>
                </c:pt>
                <c:pt idx="23">
                  <c:v>IT</c:v>
                </c:pt>
                <c:pt idx="24">
                  <c:v>BG</c:v>
                </c:pt>
                <c:pt idx="25">
                  <c:v>ES</c:v>
                </c:pt>
                <c:pt idx="26">
                  <c:v>LV</c:v>
                </c:pt>
                <c:pt idx="27">
                  <c:v>RO</c:v>
                </c:pt>
              </c:strCache>
            </c:strRef>
          </c:cat>
          <c:val>
            <c:numRef>
              <c:f>Graphs!$O$165:$O$192</c:f>
              <c:numCache>
                <c:formatCode>General</c:formatCode>
                <c:ptCount val="28"/>
                <c:pt idx="0">
                  <c:v>2.2712409999999998</c:v>
                </c:pt>
                <c:pt idx="1">
                  <c:v>1.3912659567683601</c:v>
                </c:pt>
                <c:pt idx="2">
                  <c:v>1.59793734814344</c:v>
                </c:pt>
                <c:pt idx="3">
                  <c:v>1.91536285497299</c:v>
                </c:pt>
                <c:pt idx="4">
                  <c:v>1.4208665351382801</c:v>
                </c:pt>
                <c:pt idx="5">
                  <c:v>1.29270001970777</c:v>
                </c:pt>
                <c:pt idx="6">
                  <c:v>1.6784083310586499</c:v>
                </c:pt>
                <c:pt idx="7">
                  <c:v>1.11097539752954</c:v>
                </c:pt>
                <c:pt idx="8">
                  <c:v>2.4290099260254601</c:v>
                </c:pt>
                <c:pt idx="9">
                  <c:v>2.3025283420795102</c:v>
                </c:pt>
                <c:pt idx="10">
                  <c:v>1.9234718680827398</c:v>
                </c:pt>
                <c:pt idx="11">
                  <c:v>2.2593135497945602</c:v>
                </c:pt>
                <c:pt idx="12">
                  <c:v>1.1845102543139301</c:v>
                </c:pt>
                <c:pt idx="13">
                  <c:v>1.9318496140402899</c:v>
                </c:pt>
                <c:pt idx="14">
                  <c:v>1.3263620188088301</c:v>
                </c:pt>
                <c:pt idx="15">
                  <c:v>2.6095337235101401</c:v>
                </c:pt>
                <c:pt idx="16">
                  <c:v>2.84693137502757</c:v>
                </c:pt>
                <c:pt idx="17">
                  <c:v>1.8086200969758999</c:v>
                </c:pt>
                <c:pt idx="18">
                  <c:v>2.2791959077753901</c:v>
                </c:pt>
                <c:pt idx="19">
                  <c:v>2.17969752627394</c:v>
                </c:pt>
                <c:pt idx="20">
                  <c:v>1.9013736461783</c:v>
                </c:pt>
                <c:pt idx="21">
                  <c:v>2.8237019072105198</c:v>
                </c:pt>
                <c:pt idx="22">
                  <c:v>2.8846397560796699</c:v>
                </c:pt>
                <c:pt idx="23">
                  <c:v>3.2564259224505601</c:v>
                </c:pt>
                <c:pt idx="24">
                  <c:v>3.7979834961638899</c:v>
                </c:pt>
                <c:pt idx="25">
                  <c:v>4.1775649280016207</c:v>
                </c:pt>
                <c:pt idx="26">
                  <c:v>3.6158662757571203</c:v>
                </c:pt>
                <c:pt idx="27">
                  <c:v>5.6059863909040306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4983424"/>
        <c:axId val="174989312"/>
      </c:barChart>
      <c:catAx>
        <c:axId val="174983424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crossAx val="174989312"/>
        <c:crosses val="autoZero"/>
        <c:auto val="1"/>
        <c:lblAlgn val="ctr"/>
        <c:lblOffset val="100"/>
        <c:noMultiLvlLbl val="0"/>
      </c:catAx>
      <c:valAx>
        <c:axId val="1749893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498342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7706736657917758"/>
          <c:y val="0.88328302712160944"/>
          <c:w val="0.41422375328083988"/>
          <c:h val="0.11655657626130071"/>
        </c:manualLayout>
      </c:layout>
      <c:overlay val="0"/>
    </c:legend>
    <c:plotVisOnly val="1"/>
    <c:dispBlanksAs val="gap"/>
    <c:showDLblsOverMax val="0"/>
  </c:chart>
  <c:spPr>
    <a:solidFill>
      <a:sysClr val="window" lastClr="FFFFFF"/>
    </a:solidFill>
    <a:ln>
      <a:noFill/>
    </a:ln>
  </c:spPr>
  <c:txPr>
    <a:bodyPr/>
    <a:lstStyle/>
    <a:p>
      <a:pPr>
        <a:defRPr sz="1500"/>
      </a:pPr>
      <a:endParaRPr lang="en-US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GB"/>
              <a:t>AT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'Charts (gross)'!$A$8:$B$8</c:f>
              <c:strCache>
                <c:ptCount val="1"/>
                <c:pt idx="0">
                  <c:v>-0.5%/yr : poverty line</c:v>
                </c:pt>
              </c:strCache>
            </c:strRef>
          </c:tx>
          <c:marker>
            <c:symbol val="none"/>
          </c:marker>
          <c:cat>
            <c:numRef>
              <c:f>'Charts (gross)'!$C$7:$D$7</c:f>
              <c:numCache>
                <c:formatCode>General</c:formatCode>
                <c:ptCount val="2"/>
                <c:pt idx="0">
                  <c:v>2004</c:v>
                </c:pt>
                <c:pt idx="1">
                  <c:v>2006</c:v>
                </c:pt>
              </c:numCache>
            </c:numRef>
          </c:cat>
          <c:val>
            <c:numRef>
              <c:f>'Charts (gross)'!$C$8:$D$8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'Charts (gross)'!$A$9:$B$9</c:f>
              <c:strCache>
                <c:ptCount val="1"/>
                <c:pt idx="0">
                  <c:v>-0.7%/yr : 10th percentile gross wage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(gross)'!$C$7:$D$7</c:f>
              <c:numCache>
                <c:formatCode>General</c:formatCode>
                <c:ptCount val="2"/>
                <c:pt idx="0">
                  <c:v>2004</c:v>
                </c:pt>
                <c:pt idx="1">
                  <c:v>2006</c:v>
                </c:pt>
              </c:numCache>
            </c:numRef>
          </c:cat>
          <c:val>
            <c:numRef>
              <c:f>'Charts (gross)'!$C$9:$D$9</c:f>
              <c:numCache>
                <c:formatCode>General</c:formatCode>
                <c:ptCount val="2"/>
                <c:pt idx="0">
                  <c:v>-0.18468699530244737</c:v>
                </c:pt>
                <c:pt idx="1">
                  <c:v>-0.19089580376408893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'Charts (gross)'!$A$10:$B$10</c:f>
              <c:strCache>
                <c:ptCount val="1"/>
                <c:pt idx="0">
                  <c:v>-0.3%/yr : 10th percentile net wage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(gross)'!$C$7:$D$7</c:f>
              <c:numCache>
                <c:formatCode>General</c:formatCode>
                <c:ptCount val="2"/>
                <c:pt idx="0">
                  <c:v>2004</c:v>
                </c:pt>
                <c:pt idx="1">
                  <c:v>2006</c:v>
                </c:pt>
              </c:numCache>
            </c:numRef>
          </c:cat>
          <c:val>
            <c:numRef>
              <c:f>'Charts (gross)'!$C$10:$D$10</c:f>
            </c:numRef>
          </c:val>
          <c:smooth val="0"/>
        </c:ser>
        <c:ser>
          <c:idx val="3"/>
          <c:order val="3"/>
          <c:tx>
            <c:strRef>
              <c:f>'Charts (gross)'!$A$11:$B$11</c:f>
              <c:strCache>
                <c:ptCount val="1"/>
                <c:pt idx="0">
                  <c:v>-0.3%/yr : net income single parent on SA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(gross)'!$C$7:$D$7</c:f>
              <c:numCache>
                <c:formatCode>General</c:formatCode>
                <c:ptCount val="2"/>
                <c:pt idx="0">
                  <c:v>2004</c:v>
                </c:pt>
                <c:pt idx="1">
                  <c:v>2006</c:v>
                </c:pt>
              </c:numCache>
            </c:numRef>
          </c:cat>
          <c:val>
            <c:numRef>
              <c:f>'Charts (gross)'!$C$11:$D$11</c:f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5041920"/>
        <c:axId val="175043712"/>
      </c:lineChart>
      <c:catAx>
        <c:axId val="1750419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5043712"/>
        <c:crosses val="autoZero"/>
        <c:auto val="1"/>
        <c:lblAlgn val="ctr"/>
        <c:lblOffset val="100"/>
        <c:noMultiLvlLbl val="0"/>
      </c:catAx>
      <c:valAx>
        <c:axId val="175043712"/>
        <c:scaling>
          <c:orientation val="minMax"/>
          <c:max val="0.2"/>
          <c:min val="-0.60000000000000009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50419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GB" dirty="0">
                <a:solidFill>
                  <a:srgbClr val="FF0000"/>
                </a:solidFill>
              </a:rPr>
              <a:t>DE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'Charts (gross)'!$A$44:$B$44</c:f>
              <c:strCache>
                <c:ptCount val="1"/>
                <c:pt idx="0">
                  <c:v>1.9%/yr : poverty line</c:v>
                </c:pt>
              </c:strCache>
            </c:strRef>
          </c:tx>
          <c:marker>
            <c:symbol val="none"/>
          </c:marker>
          <c:cat>
            <c:numRef>
              <c:f>'Charts (gross)'!$C$43:$D$43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(gross)'!$C$44:$D$44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'Charts (gross)'!$A$45:$B$45</c:f>
              <c:strCache>
                <c:ptCount val="1"/>
                <c:pt idx="0">
                  <c:v>-2.8%/yr : 10th percentile gross wage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(gross)'!$C$43:$D$43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(gross)'!$C$45:$D$45</c:f>
              <c:numCache>
                <c:formatCode>General</c:formatCode>
                <c:ptCount val="2"/>
                <c:pt idx="0">
                  <c:v>-0.10124706701628369</c:v>
                </c:pt>
                <c:pt idx="1">
                  <c:v>-0.24531177063938331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'Charts (gross)'!$A$46:$B$46</c:f>
              <c:strCache>
                <c:ptCount val="1"/>
                <c:pt idx="0">
                  <c:v>4.5%/yr : 10th percentile net wage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(gross)'!$C$43:$D$43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(gross)'!$C$46:$D$46</c:f>
            </c:numRef>
          </c:val>
          <c:smooth val="0"/>
        </c:ser>
        <c:ser>
          <c:idx val="3"/>
          <c:order val="3"/>
          <c:tx>
            <c:strRef>
              <c:f>'Charts (gross)'!$A$47:$B$47</c:f>
              <c:strCache>
                <c:ptCount val="1"/>
                <c:pt idx="0">
                  <c:v>3.9%/yr : net income single parent on SA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(gross)'!$C$43:$D$43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(gross)'!$C$47:$D$47</c:f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5083904"/>
        <c:axId val="175085440"/>
      </c:lineChart>
      <c:catAx>
        <c:axId val="175083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5085440"/>
        <c:crosses val="autoZero"/>
        <c:auto val="1"/>
        <c:lblAlgn val="ctr"/>
        <c:lblOffset val="100"/>
        <c:noMultiLvlLbl val="0"/>
      </c:catAx>
      <c:valAx>
        <c:axId val="175085440"/>
        <c:scaling>
          <c:orientation val="minMax"/>
          <c:max val="0.2"/>
          <c:min val="-0.60000000000000009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50839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rgbClr val="FF0000"/>
                </a:solidFill>
              </a:defRPr>
            </a:pPr>
            <a:r>
              <a:rPr lang="en-GB">
                <a:solidFill>
                  <a:srgbClr val="FF0000"/>
                </a:solidFill>
              </a:rPr>
              <a:t>DK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'Charts (gross)'!$A$61:$B$61</c:f>
              <c:strCache>
                <c:ptCount val="1"/>
                <c:pt idx="0">
                  <c:v>1.3%/yr : poverty line</c:v>
                </c:pt>
              </c:strCache>
            </c:strRef>
          </c:tx>
          <c:marker>
            <c:symbol val="none"/>
          </c:marker>
          <c:cat>
            <c:numRef>
              <c:f>'Charts (gross)'!$C$60:$D$60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(gross)'!$C$61:$D$61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'Charts (gross)'!$A$62:$B$62</c:f>
              <c:strCache>
                <c:ptCount val="1"/>
                <c:pt idx="0">
                  <c:v>-3.1%/yr : 10th percentile gross wage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1"/>
            <c:val val="2.0000000000000004E-2"/>
          </c:errBars>
          <c:cat>
            <c:numRef>
              <c:f>'Charts (gross)'!$C$60:$D$60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(gross)'!$C$62:$D$62</c:f>
              <c:numCache>
                <c:formatCode>General</c:formatCode>
                <c:ptCount val="2"/>
                <c:pt idx="0">
                  <c:v>0.13243120594360885</c:v>
                </c:pt>
                <c:pt idx="1">
                  <c:v>-2.297622223702795E-3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'Charts (gross)'!$A$63:$B$63</c:f>
              <c:strCache>
                <c:ptCount val="1"/>
                <c:pt idx="0">
                  <c:v>-1.5%/yr : 10th percentile net wage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(gross)'!$C$60:$D$60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(gross)'!$C$63:$D$63</c:f>
            </c:numRef>
          </c:val>
          <c:smooth val="0"/>
        </c:ser>
        <c:ser>
          <c:idx val="3"/>
          <c:order val="3"/>
          <c:tx>
            <c:strRef>
              <c:f>'Charts (gross)'!$A$64:$B$64</c:f>
              <c:strCache>
                <c:ptCount val="1"/>
                <c:pt idx="0">
                  <c:v>-0.4%/yr : net income single parent on SA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(gross)'!$C$60:$D$60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(gross)'!$C$64:$D$64</c:f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5383680"/>
        <c:axId val="175385216"/>
      </c:lineChart>
      <c:catAx>
        <c:axId val="1753836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5385216"/>
        <c:crosses val="autoZero"/>
        <c:auto val="1"/>
        <c:lblAlgn val="ctr"/>
        <c:lblOffset val="100"/>
        <c:noMultiLvlLbl val="0"/>
      </c:catAx>
      <c:valAx>
        <c:axId val="175385216"/>
        <c:scaling>
          <c:orientation val="minMax"/>
          <c:max val="0.2"/>
          <c:min val="-0.60000000000000009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53836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rgbClr val="FF0000"/>
                </a:solidFill>
              </a:defRPr>
            </a:pPr>
            <a:r>
              <a:rPr lang="en-GB">
                <a:solidFill>
                  <a:srgbClr val="FF0000"/>
                </a:solidFill>
              </a:rPr>
              <a:t>FI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'Charts (gross)'!$A$78:$B$78</c:f>
              <c:strCache>
                <c:ptCount val="1"/>
                <c:pt idx="0">
                  <c:v>3.1%/yr : poverty line</c:v>
                </c:pt>
              </c:strCache>
            </c:strRef>
          </c:tx>
          <c:marker>
            <c:symbol val="none"/>
          </c:marker>
          <c:cat>
            <c:numRef>
              <c:f>'Charts (gross)'!$C$77:$D$77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(gross)'!$C$78:$D$78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'Charts (gross)'!$A$79:$B$79</c:f>
              <c:strCache>
                <c:ptCount val="1"/>
                <c:pt idx="0">
                  <c:v>0.3%/yr : 10th percentile gross wage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(gross)'!$C$77:$D$77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(gross)'!$C$79:$D$79</c:f>
              <c:numCache>
                <c:formatCode>General</c:formatCode>
                <c:ptCount val="2"/>
                <c:pt idx="0">
                  <c:v>2.3234180003696443E-2</c:v>
                </c:pt>
                <c:pt idx="1">
                  <c:v>-5.6672907382876711E-2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'Charts (gross)'!$A$80:$B$80</c:f>
              <c:strCache>
                <c:ptCount val="1"/>
                <c:pt idx="0">
                  <c:v>1%/yr : 10th percentile net wage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(gross)'!$C$77:$D$77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(gross)'!$C$80:$D$80</c:f>
            </c:numRef>
          </c:val>
          <c:smooth val="0"/>
        </c:ser>
        <c:ser>
          <c:idx val="3"/>
          <c:order val="3"/>
          <c:tx>
            <c:strRef>
              <c:f>'Charts (gross)'!$A$81:$B$81</c:f>
              <c:strCache>
                <c:ptCount val="1"/>
                <c:pt idx="0">
                  <c:v>0.6%/yr : net income single parent on SA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(gross)'!$C$77:$D$77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(gross)'!$C$81:$D$81</c:f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5425408"/>
        <c:axId val="175426944"/>
      </c:lineChart>
      <c:catAx>
        <c:axId val="175425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5426944"/>
        <c:crosses val="autoZero"/>
        <c:auto val="1"/>
        <c:lblAlgn val="ctr"/>
        <c:lblOffset val="100"/>
        <c:noMultiLvlLbl val="0"/>
      </c:catAx>
      <c:valAx>
        <c:axId val="175426944"/>
        <c:scaling>
          <c:orientation val="minMax"/>
          <c:max val="0.2"/>
          <c:min val="-0.60000000000000009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54254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GB"/>
              <a:t>BE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'Charts (gross)'!$M$26:$N$26</c:f>
              <c:strCache>
                <c:ptCount val="1"/>
                <c:pt idx="0">
                  <c:v>0.5%/yr : poverty line</c:v>
                </c:pt>
              </c:strCache>
            </c:strRef>
          </c:tx>
          <c:marker>
            <c:symbol val="none"/>
          </c:marker>
          <c:cat>
            <c:numRef>
              <c:f>'Charts (gross)'!$O$25:$P$25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(gross)'!$O$26:$P$26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'Charts (gross)'!$M$27:$N$27</c:f>
              <c:strCache>
                <c:ptCount val="1"/>
                <c:pt idx="0">
                  <c:v>0.1%/yr : minimum gross wage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3.0000000000000006E-2"/>
          </c:errBars>
          <c:cat>
            <c:numRef>
              <c:f>'Charts (gross)'!$O$25:$P$25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(gross)'!$O$27:$P$27</c:f>
              <c:numCache>
                <c:formatCode>General</c:formatCode>
                <c:ptCount val="2"/>
                <c:pt idx="0">
                  <c:v>-0.18528158732992911</c:v>
                </c:pt>
                <c:pt idx="1">
                  <c:v>-0.19808410709848437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'Charts (gross)'!$M$28:$N$28</c:f>
              <c:strCache>
                <c:ptCount val="1"/>
                <c:pt idx="0">
                  <c:v>0.6%/yr : minimum net wage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3.0000000000000006E-2"/>
          </c:errBars>
          <c:cat>
            <c:numRef>
              <c:f>'Charts (gross)'!$O$25:$P$25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(gross)'!$O$28:$P$28</c:f>
            </c:numRef>
          </c:val>
          <c:smooth val="0"/>
        </c:ser>
        <c:ser>
          <c:idx val="3"/>
          <c:order val="3"/>
          <c:tx>
            <c:strRef>
              <c:f>'Charts (gross)'!$M$29:$N$29</c:f>
              <c:strCache>
                <c:ptCount val="1"/>
                <c:pt idx="0">
                  <c:v>1.9%/yr : net income single parent on SA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3.0000000000000006E-2"/>
          </c:errBars>
          <c:cat>
            <c:numRef>
              <c:f>'Charts (gross)'!$O$25:$P$25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(gross)'!$O$29:$P$29</c:f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5463040"/>
        <c:axId val="175464832"/>
      </c:lineChart>
      <c:catAx>
        <c:axId val="175463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5464832"/>
        <c:crosses val="autoZero"/>
        <c:auto val="1"/>
        <c:lblAlgn val="ctr"/>
        <c:lblOffset val="100"/>
        <c:noMultiLvlLbl val="0"/>
      </c:catAx>
      <c:valAx>
        <c:axId val="175464832"/>
        <c:scaling>
          <c:orientation val="minMax"/>
          <c:max val="0.2"/>
          <c:min val="-0.60000000000000009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54630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GB"/>
              <a:t>FR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'Charts (gross)'!$M$95:$N$95</c:f>
              <c:strCache>
                <c:ptCount val="1"/>
                <c:pt idx="0">
                  <c:v>-0.2%/yr : poverty line</c:v>
                </c:pt>
              </c:strCache>
            </c:strRef>
          </c:tx>
          <c:marker>
            <c:symbol val="none"/>
          </c:marker>
          <c:cat>
            <c:numRef>
              <c:f>'Charts (gross)'!$O$94:$P$94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(gross)'!$O$95:$P$95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'Charts (gross)'!$M$96:$N$96</c:f>
              <c:strCache>
                <c:ptCount val="1"/>
                <c:pt idx="0">
                  <c:v>-0.9%/yr : minimum gross wage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(gross)'!$O$94:$P$94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(gross)'!$O$96:$P$96</c:f>
              <c:numCache>
                <c:formatCode>General</c:formatCode>
                <c:ptCount val="2"/>
                <c:pt idx="0">
                  <c:v>-0.15987843147972677</c:v>
                </c:pt>
                <c:pt idx="1">
                  <c:v>-0.1799280340663488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'Charts (gross)'!$M$97:$N$97</c:f>
              <c:strCache>
                <c:ptCount val="1"/>
                <c:pt idx="0">
                  <c:v>0.3%/yr : minimum net wage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(gross)'!$O$94:$P$94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(gross)'!$O$97:$P$97</c:f>
            </c:numRef>
          </c:val>
          <c:smooth val="0"/>
        </c:ser>
        <c:ser>
          <c:idx val="3"/>
          <c:order val="3"/>
          <c:tx>
            <c:strRef>
              <c:f>'Charts (gross)'!$M$98:$N$98</c:f>
              <c:strCache>
                <c:ptCount val="1"/>
                <c:pt idx="0">
                  <c:v>-0.3%/yr : net income single parent on SA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(gross)'!$O$94:$P$94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(gross)'!$O$98:$P$98</c:f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5492480"/>
        <c:axId val="175502464"/>
      </c:lineChart>
      <c:catAx>
        <c:axId val="175492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5502464"/>
        <c:crosses val="autoZero"/>
        <c:auto val="1"/>
        <c:lblAlgn val="ctr"/>
        <c:lblOffset val="100"/>
        <c:noMultiLvlLbl val="0"/>
      </c:catAx>
      <c:valAx>
        <c:axId val="175502464"/>
        <c:scaling>
          <c:orientation val="minMax"/>
          <c:max val="0.2"/>
          <c:min val="-0.60000000000000009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54924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rgbClr val="FF0000"/>
                </a:solidFill>
              </a:defRPr>
            </a:pPr>
            <a:r>
              <a:rPr lang="en-GB">
                <a:solidFill>
                  <a:srgbClr val="FF0000"/>
                </a:solidFill>
              </a:rPr>
              <a:t>NL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'Charts (gross)'!$M$111:$N$111</c:f>
              <c:strCache>
                <c:ptCount val="1"/>
                <c:pt idx="0">
                  <c:v>3.2%/yr : poverty line</c:v>
                </c:pt>
              </c:strCache>
            </c:strRef>
          </c:tx>
          <c:marker>
            <c:symbol val="none"/>
          </c:marker>
          <c:cat>
            <c:numRef>
              <c:f>'Charts (gross)'!$O$110:$P$110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(gross)'!$O$111:$P$111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'Charts (gross)'!$M$112:$N$112</c:f>
              <c:strCache>
                <c:ptCount val="1"/>
                <c:pt idx="0">
                  <c:v>-0.4%/yr : minimum gross wage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(gross)'!$O$110:$P$110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(gross)'!$O$112:$P$112</c:f>
              <c:numCache>
                <c:formatCode>General</c:formatCode>
                <c:ptCount val="2"/>
                <c:pt idx="0">
                  <c:v>-0.11332002379293706</c:v>
                </c:pt>
                <c:pt idx="1">
                  <c:v>-0.21727465960431366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'Charts (gross)'!$M$113:$N$113</c:f>
              <c:strCache>
                <c:ptCount val="1"/>
                <c:pt idx="0">
                  <c:v>0.4%/yr : minimum net wage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(gross)'!$O$110:$P$110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(gross)'!$O$113:$P$113</c:f>
            </c:numRef>
          </c:val>
          <c:smooth val="0"/>
        </c:ser>
        <c:ser>
          <c:idx val="3"/>
          <c:order val="3"/>
          <c:tx>
            <c:strRef>
              <c:f>'Charts (gross)'!$M$114:$N$114</c:f>
              <c:strCache>
                <c:ptCount val="1"/>
                <c:pt idx="0">
                  <c:v>0.6%/yr : net income single parent on SA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(gross)'!$O$110:$P$110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(gross)'!$O$114:$P$114</c:f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5534464"/>
        <c:axId val="175536000"/>
      </c:lineChart>
      <c:catAx>
        <c:axId val="1755344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5536000"/>
        <c:crosses val="autoZero"/>
        <c:auto val="1"/>
        <c:lblAlgn val="ctr"/>
        <c:lblOffset val="100"/>
        <c:noMultiLvlLbl val="0"/>
      </c:catAx>
      <c:valAx>
        <c:axId val="175536000"/>
        <c:scaling>
          <c:orientation val="minMax"/>
          <c:max val="0.2"/>
          <c:min val="-0.60000000000000009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55344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rgbClr val="FF0000"/>
                </a:solidFill>
              </a:defRPr>
            </a:pPr>
            <a:r>
              <a:rPr lang="en-GB">
                <a:solidFill>
                  <a:srgbClr val="FF0000"/>
                </a:solidFill>
              </a:rPr>
              <a:t>UK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7418784722222228"/>
          <c:y val="0.23338055555555554"/>
          <c:w val="0.81258298611111113"/>
          <c:h val="0.62478500000000003"/>
        </c:manualLayout>
      </c:layout>
      <c:lineChart>
        <c:grouping val="standard"/>
        <c:varyColors val="0"/>
        <c:ser>
          <c:idx val="0"/>
          <c:order val="0"/>
          <c:tx>
            <c:strRef>
              <c:f>'Charts (gross)'!$M$144:$N$144</c:f>
              <c:strCache>
                <c:ptCount val="1"/>
                <c:pt idx="0">
                  <c:v>4.5%/yr : poverty line</c:v>
                </c:pt>
              </c:strCache>
            </c:strRef>
          </c:tx>
          <c:marker>
            <c:symbol val="none"/>
          </c:marker>
          <c:cat>
            <c:numRef>
              <c:f>'Charts (gross)'!$O$143:$P$143</c:f>
              <c:numCache>
                <c:formatCode>General</c:formatCode>
                <c:ptCount val="2"/>
                <c:pt idx="0">
                  <c:v>2005</c:v>
                </c:pt>
                <c:pt idx="1">
                  <c:v>2007</c:v>
                </c:pt>
              </c:numCache>
            </c:numRef>
          </c:cat>
          <c:val>
            <c:numRef>
              <c:f>'Charts (gross)'!$O$144:$P$144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'Charts (gross)'!$M$145:$N$145</c:f>
              <c:strCache>
                <c:ptCount val="1"/>
                <c:pt idx="0">
                  <c:v>2.5%/yr : minimum gross wage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(gross)'!$O$143:$P$143</c:f>
              <c:numCache>
                <c:formatCode>General</c:formatCode>
                <c:ptCount val="2"/>
                <c:pt idx="0">
                  <c:v>2005</c:v>
                </c:pt>
                <c:pt idx="1">
                  <c:v>2007</c:v>
                </c:pt>
              </c:numCache>
            </c:numRef>
          </c:cat>
          <c:val>
            <c:numRef>
              <c:f>'Charts (gross)'!$O$145:$P$145</c:f>
              <c:numCache>
                <c:formatCode>General</c:formatCode>
                <c:ptCount val="2"/>
                <c:pt idx="0">
                  <c:v>-0.29525244208747575</c:v>
                </c:pt>
                <c:pt idx="1">
                  <c:v>-0.33169725148728646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'Charts (gross)'!$M$146:$N$146</c:f>
              <c:strCache>
                <c:ptCount val="1"/>
                <c:pt idx="0">
                  <c:v>0.8%/yr : minimum net wage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(gross)'!$O$143:$P$143</c:f>
              <c:numCache>
                <c:formatCode>General</c:formatCode>
                <c:ptCount val="2"/>
                <c:pt idx="0">
                  <c:v>2005</c:v>
                </c:pt>
                <c:pt idx="1">
                  <c:v>2007</c:v>
                </c:pt>
              </c:numCache>
            </c:numRef>
          </c:cat>
          <c:val>
            <c:numRef>
              <c:f>'Charts (gross)'!$O$146:$P$146</c:f>
            </c:numRef>
          </c:val>
          <c:smooth val="0"/>
        </c:ser>
        <c:ser>
          <c:idx val="3"/>
          <c:order val="3"/>
          <c:tx>
            <c:strRef>
              <c:f>'Charts (gross)'!$M$147:$N$147</c:f>
              <c:strCache>
                <c:ptCount val="1"/>
                <c:pt idx="0">
                  <c:v>1%/yr : net income single parent on SA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(gross)'!$O$143:$P$143</c:f>
              <c:numCache>
                <c:formatCode>General</c:formatCode>
                <c:ptCount val="2"/>
                <c:pt idx="0">
                  <c:v>2005</c:v>
                </c:pt>
                <c:pt idx="1">
                  <c:v>2007</c:v>
                </c:pt>
              </c:numCache>
            </c:numRef>
          </c:cat>
          <c:val>
            <c:numRef>
              <c:f>'Charts (gross)'!$O$147:$P$147</c:f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5584384"/>
        <c:axId val="175585920"/>
      </c:lineChart>
      <c:catAx>
        <c:axId val="175584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5585920"/>
        <c:crosses val="autoZero"/>
        <c:auto val="1"/>
        <c:lblAlgn val="ctr"/>
        <c:lblOffset val="100"/>
        <c:noMultiLvlLbl val="0"/>
      </c:catAx>
      <c:valAx>
        <c:axId val="175585920"/>
        <c:scaling>
          <c:orientation val="minMax"/>
          <c:max val="0.2"/>
          <c:min val="-0.60000000000000009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55843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rgbClr val="FF0000"/>
                </a:solidFill>
              </a:defRPr>
            </a:pPr>
            <a:r>
              <a:rPr lang="en-GB">
                <a:solidFill>
                  <a:srgbClr val="FF0000"/>
                </a:solidFill>
              </a:rPr>
              <a:t>SE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'Charts (gross)'!$A$127:$B$127</c:f>
              <c:strCache>
                <c:ptCount val="1"/>
                <c:pt idx="0">
                  <c:v>4.8%/yr : poverty line</c:v>
                </c:pt>
              </c:strCache>
            </c:strRef>
          </c:tx>
          <c:marker>
            <c:symbol val="none"/>
          </c:marker>
          <c:cat>
            <c:numRef>
              <c:f>'Charts (gross)'!$C$126:$D$126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(gross)'!$C$127:$D$127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'Charts (gross)'!$A$128:$B$128</c:f>
              <c:strCache>
                <c:ptCount val="1"/>
                <c:pt idx="0">
                  <c:v>1.9%/yr : 10th percentile gross wage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(gross)'!$C$126:$D$126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(gross)'!$C$128:$D$128</c:f>
              <c:numCache>
                <c:formatCode>General</c:formatCode>
                <c:ptCount val="2"/>
                <c:pt idx="0">
                  <c:v>-9.3593923038789911E-2</c:v>
                </c:pt>
                <c:pt idx="1">
                  <c:v>-0.17441551171215464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'Charts (gross)'!$A$129:$B$129</c:f>
              <c:strCache>
                <c:ptCount val="1"/>
                <c:pt idx="0">
                  <c:v>4.1%/yr : 10th percentile net wage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(gross)'!$C$126:$D$126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(gross)'!$C$129:$D$129</c:f>
            </c:numRef>
          </c:val>
          <c:smooth val="0"/>
        </c:ser>
        <c:ser>
          <c:idx val="3"/>
          <c:order val="3"/>
          <c:tx>
            <c:strRef>
              <c:f>'Charts (gross)'!$A$130:$B$130</c:f>
              <c:strCache>
                <c:ptCount val="1"/>
                <c:pt idx="0">
                  <c:v>0.8%/yr : net income single parent on SA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(gross)'!$C$126:$D$126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(gross)'!$C$130:$D$130</c:f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5622016"/>
        <c:axId val="175623552"/>
      </c:lineChart>
      <c:catAx>
        <c:axId val="175622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5623552"/>
        <c:crosses val="autoZero"/>
        <c:auto val="1"/>
        <c:lblAlgn val="ctr"/>
        <c:lblOffset val="100"/>
        <c:noMultiLvlLbl val="0"/>
      </c:catAx>
      <c:valAx>
        <c:axId val="175623552"/>
        <c:scaling>
          <c:orientation val="minMax"/>
          <c:max val="0.2"/>
          <c:min val="-0.60000000000000009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56220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GB"/>
              <a:t>AT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'Charts (net)'!$A$8:$B$8</c:f>
              <c:strCache>
                <c:ptCount val="1"/>
                <c:pt idx="0">
                  <c:v>-0.5%/yr : poverty line</c:v>
                </c:pt>
              </c:strCache>
            </c:strRef>
          </c:tx>
          <c:marker>
            <c:symbol val="none"/>
          </c:marker>
          <c:cat>
            <c:numRef>
              <c:f>'Charts (net)'!$C$7:$D$7</c:f>
              <c:numCache>
                <c:formatCode>General</c:formatCode>
                <c:ptCount val="2"/>
                <c:pt idx="0">
                  <c:v>2004</c:v>
                </c:pt>
                <c:pt idx="1">
                  <c:v>2006</c:v>
                </c:pt>
              </c:numCache>
            </c:numRef>
          </c:cat>
          <c:val>
            <c:numRef>
              <c:f>'Charts (net)'!$C$8:$D$8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'Charts (net)'!$A$9:$B$9</c:f>
              <c:strCache>
                <c:ptCount val="1"/>
                <c:pt idx="0">
                  <c:v>-0.7%/yr : 10th percentile gross wage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(net)'!$C$7:$D$7</c:f>
              <c:numCache>
                <c:formatCode>General</c:formatCode>
                <c:ptCount val="2"/>
                <c:pt idx="0">
                  <c:v>2004</c:v>
                </c:pt>
                <c:pt idx="1">
                  <c:v>2006</c:v>
                </c:pt>
              </c:numCache>
            </c:numRef>
          </c:cat>
          <c:val>
            <c:numRef>
              <c:f>'Charts (net)'!$C$9:$D$9</c:f>
            </c:numRef>
          </c:val>
          <c:smooth val="0"/>
        </c:ser>
        <c:ser>
          <c:idx val="2"/>
          <c:order val="2"/>
          <c:tx>
            <c:strRef>
              <c:f>'Charts (net)'!$A$10:$B$10</c:f>
              <c:strCache>
                <c:ptCount val="1"/>
                <c:pt idx="0">
                  <c:v>-0.3%/yr : 10th percentile net wage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(net)'!$C$7:$D$7</c:f>
              <c:numCache>
                <c:formatCode>General</c:formatCode>
                <c:ptCount val="2"/>
                <c:pt idx="0">
                  <c:v>2004</c:v>
                </c:pt>
                <c:pt idx="1">
                  <c:v>2006</c:v>
                </c:pt>
              </c:numCache>
            </c:numRef>
          </c:cat>
          <c:val>
            <c:numRef>
              <c:f>'Charts (net)'!$C$10:$D$10</c:f>
              <c:numCache>
                <c:formatCode>General</c:formatCode>
                <c:ptCount val="2"/>
                <c:pt idx="0">
                  <c:v>-9.5042272168585726E-2</c:v>
                </c:pt>
                <c:pt idx="1">
                  <c:v>-8.9900863987121729E-2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'Charts (net)'!$A$11:$B$11</c:f>
              <c:strCache>
                <c:ptCount val="1"/>
                <c:pt idx="0">
                  <c:v>-0.3%/yr : net income single parent on SA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(net)'!$C$7:$D$7</c:f>
              <c:numCache>
                <c:formatCode>General</c:formatCode>
                <c:ptCount val="2"/>
                <c:pt idx="0">
                  <c:v>2004</c:v>
                </c:pt>
                <c:pt idx="1">
                  <c:v>2006</c:v>
                </c:pt>
              </c:numCache>
            </c:numRef>
          </c:cat>
          <c:val>
            <c:numRef>
              <c:f>'Charts (net)'!$C$11:$D$11</c:f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5686400"/>
        <c:axId val="175687936"/>
      </c:lineChart>
      <c:catAx>
        <c:axId val="175686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5687936"/>
        <c:crosses val="autoZero"/>
        <c:auto val="1"/>
        <c:lblAlgn val="ctr"/>
        <c:lblOffset val="100"/>
        <c:noMultiLvlLbl val="0"/>
      </c:catAx>
      <c:valAx>
        <c:axId val="175687936"/>
        <c:scaling>
          <c:orientation val="minMax"/>
          <c:max val="0.2"/>
          <c:min val="-0.60000000000000009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56864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GB"/>
              <a:t>DE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'Charts (net)'!$A$44:$B$44</c:f>
              <c:strCache>
                <c:ptCount val="1"/>
                <c:pt idx="0">
                  <c:v>1.9%/yr : poverty line</c:v>
                </c:pt>
              </c:strCache>
            </c:strRef>
          </c:tx>
          <c:marker>
            <c:symbol val="none"/>
          </c:marker>
          <c:cat>
            <c:numRef>
              <c:f>'Charts (net)'!$C$43:$D$43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(net)'!$C$44:$D$44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'Charts (net)'!$A$45:$B$45</c:f>
              <c:strCache>
                <c:ptCount val="1"/>
                <c:pt idx="0">
                  <c:v>-2.8%/yr : 10th percentile gross wage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(net)'!$C$43:$D$43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(net)'!$C$45:$D$45</c:f>
            </c:numRef>
          </c:val>
          <c:smooth val="0"/>
        </c:ser>
        <c:ser>
          <c:idx val="2"/>
          <c:order val="2"/>
          <c:tx>
            <c:strRef>
              <c:f>'Charts (net)'!$A$46:$B$46</c:f>
              <c:strCache>
                <c:ptCount val="1"/>
                <c:pt idx="0">
                  <c:v>4.5%/yr : 10th percentile net wage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(net)'!$C$43:$D$43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(net)'!$C$46:$D$46</c:f>
              <c:numCache>
                <c:formatCode>General</c:formatCode>
                <c:ptCount val="2"/>
                <c:pt idx="0">
                  <c:v>-4.6538382937416104E-3</c:v>
                </c:pt>
                <c:pt idx="1">
                  <c:v>6.7190903154604256E-2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'Charts (net)'!$A$47:$B$47</c:f>
              <c:strCache>
                <c:ptCount val="1"/>
                <c:pt idx="0">
                  <c:v>3.9%/yr : net income single parent on SA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(net)'!$C$43:$D$43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(net)'!$C$47:$D$47</c:f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5130112"/>
        <c:axId val="175131648"/>
      </c:lineChart>
      <c:catAx>
        <c:axId val="1751301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5131648"/>
        <c:crosses val="autoZero"/>
        <c:auto val="1"/>
        <c:lblAlgn val="ctr"/>
        <c:lblOffset val="100"/>
        <c:noMultiLvlLbl val="0"/>
      </c:catAx>
      <c:valAx>
        <c:axId val="175131648"/>
        <c:scaling>
          <c:orientation val="minMax"/>
          <c:max val="0.2"/>
          <c:min val="-0.60000000000000009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51301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rgbClr val="FF0000"/>
                </a:solidFill>
              </a:defRPr>
            </a:pPr>
            <a:r>
              <a:rPr lang="en-GB">
                <a:solidFill>
                  <a:srgbClr val="FF0000"/>
                </a:solidFill>
              </a:rPr>
              <a:t>DK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'Charts (net)'!$A$61:$B$61</c:f>
              <c:strCache>
                <c:ptCount val="1"/>
                <c:pt idx="0">
                  <c:v>1.3%/yr : poverty line</c:v>
                </c:pt>
              </c:strCache>
            </c:strRef>
          </c:tx>
          <c:marker>
            <c:symbol val="none"/>
          </c:marker>
          <c:cat>
            <c:numRef>
              <c:f>'Charts (net)'!$C$60:$D$60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(net)'!$C$61:$D$61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'Charts (net)'!$A$62:$B$62</c:f>
              <c:strCache>
                <c:ptCount val="1"/>
                <c:pt idx="0">
                  <c:v>-3.1%/yr : 10th percentile gross wage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1"/>
            <c:val val="2.0000000000000004E-2"/>
          </c:errBars>
          <c:cat>
            <c:numRef>
              <c:f>'Charts (net)'!$C$60:$D$60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(net)'!$C$62:$D$62</c:f>
            </c:numRef>
          </c:val>
          <c:smooth val="0"/>
        </c:ser>
        <c:ser>
          <c:idx val="2"/>
          <c:order val="2"/>
          <c:tx>
            <c:strRef>
              <c:f>'Charts (net)'!$A$63:$B$63</c:f>
              <c:strCache>
                <c:ptCount val="1"/>
                <c:pt idx="0">
                  <c:v>-1.5%/yr : 10th percentile net wage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(net)'!$C$60:$D$60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(net)'!$C$63:$D$63</c:f>
              <c:numCache>
                <c:formatCode>General</c:formatCode>
                <c:ptCount val="2"/>
                <c:pt idx="0">
                  <c:v>0.12093122131153673</c:v>
                </c:pt>
                <c:pt idx="1">
                  <c:v>3.6671267761957983E-2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'Charts (net)'!$A$64:$B$64</c:f>
              <c:strCache>
                <c:ptCount val="1"/>
                <c:pt idx="0">
                  <c:v>-0.4%/yr : net income single parent on SA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(net)'!$C$60:$D$60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(net)'!$C$64:$D$64</c:f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5175936"/>
        <c:axId val="175243264"/>
      </c:lineChart>
      <c:catAx>
        <c:axId val="175175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5243264"/>
        <c:crosses val="autoZero"/>
        <c:auto val="1"/>
        <c:lblAlgn val="ctr"/>
        <c:lblOffset val="100"/>
        <c:noMultiLvlLbl val="0"/>
      </c:catAx>
      <c:valAx>
        <c:axId val="175243264"/>
        <c:scaling>
          <c:orientation val="minMax"/>
          <c:max val="0.2"/>
          <c:min val="-0.60000000000000009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51759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rgbClr val="FF0000"/>
                </a:solidFill>
              </a:defRPr>
            </a:pPr>
            <a:r>
              <a:rPr lang="en-GB">
                <a:solidFill>
                  <a:srgbClr val="FF0000"/>
                </a:solidFill>
              </a:rPr>
              <a:t>FI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'Charts (net)'!$A$78:$B$78</c:f>
              <c:strCache>
                <c:ptCount val="1"/>
                <c:pt idx="0">
                  <c:v>3.1%/yr : poverty line</c:v>
                </c:pt>
              </c:strCache>
            </c:strRef>
          </c:tx>
          <c:marker>
            <c:symbol val="none"/>
          </c:marker>
          <c:cat>
            <c:numRef>
              <c:f>'Charts (net)'!$C$77:$D$77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(net)'!$C$78:$D$78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'Charts (net)'!$A$79:$B$79</c:f>
              <c:strCache>
                <c:ptCount val="1"/>
                <c:pt idx="0">
                  <c:v>0.3%/yr : 10th percentile gross wage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(net)'!$C$77:$D$77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(net)'!$C$79:$D$79</c:f>
            </c:numRef>
          </c:val>
          <c:smooth val="0"/>
        </c:ser>
        <c:ser>
          <c:idx val="2"/>
          <c:order val="2"/>
          <c:tx>
            <c:strRef>
              <c:f>'Charts (net)'!$A$80:$B$80</c:f>
              <c:strCache>
                <c:ptCount val="1"/>
                <c:pt idx="0">
                  <c:v>1%/yr : 10th percentile net wage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(net)'!$C$77:$D$77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(net)'!$C$80:$D$80</c:f>
              <c:numCache>
                <c:formatCode>General</c:formatCode>
                <c:ptCount val="2"/>
                <c:pt idx="0">
                  <c:v>0.10614748713817111</c:v>
                </c:pt>
                <c:pt idx="1">
                  <c:v>4.6279733431305363E-2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'Charts (net)'!$A$81:$B$81</c:f>
              <c:strCache>
                <c:ptCount val="1"/>
                <c:pt idx="0">
                  <c:v>0.6%/yr : net income single parent on SA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(net)'!$C$77:$D$77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(net)'!$C$81:$D$81</c:f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5275008"/>
        <c:axId val="175293184"/>
      </c:lineChart>
      <c:catAx>
        <c:axId val="175275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5293184"/>
        <c:crosses val="autoZero"/>
        <c:auto val="1"/>
        <c:lblAlgn val="ctr"/>
        <c:lblOffset val="100"/>
        <c:noMultiLvlLbl val="0"/>
      </c:catAx>
      <c:valAx>
        <c:axId val="175293184"/>
        <c:scaling>
          <c:orientation val="minMax"/>
          <c:max val="0.2"/>
          <c:min val="-0.60000000000000009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52750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GB"/>
              <a:t>SE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'Charts (net)'!$A$127:$B$127</c:f>
              <c:strCache>
                <c:ptCount val="1"/>
                <c:pt idx="0">
                  <c:v>4.8%/yr : poverty line</c:v>
                </c:pt>
              </c:strCache>
            </c:strRef>
          </c:tx>
          <c:marker>
            <c:symbol val="none"/>
          </c:marker>
          <c:cat>
            <c:numRef>
              <c:f>'Charts (net)'!$C$126:$D$126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(net)'!$C$127:$D$127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'Charts (net)'!$A$128:$B$128</c:f>
              <c:strCache>
                <c:ptCount val="1"/>
                <c:pt idx="0">
                  <c:v>1.9%/yr : 10th percentile gross wage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(net)'!$C$126:$D$126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(net)'!$C$128:$D$128</c:f>
            </c:numRef>
          </c:val>
          <c:smooth val="0"/>
        </c:ser>
        <c:ser>
          <c:idx val="2"/>
          <c:order val="2"/>
          <c:tx>
            <c:strRef>
              <c:f>'Charts (net)'!$A$129:$B$129</c:f>
              <c:strCache>
                <c:ptCount val="1"/>
                <c:pt idx="0">
                  <c:v>4.1%/yr : 10th percentile net wage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(net)'!$C$126:$D$126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(net)'!$C$129:$D$129</c:f>
              <c:numCache>
                <c:formatCode>General</c:formatCode>
                <c:ptCount val="2"/>
                <c:pt idx="0">
                  <c:v>-8.307920221999953E-3</c:v>
                </c:pt>
                <c:pt idx="1">
                  <c:v>-2.8863152435766492E-2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'Charts (net)'!$A$130:$B$130</c:f>
              <c:strCache>
                <c:ptCount val="1"/>
                <c:pt idx="0">
                  <c:v>0.8%/yr : net income single parent on SA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(net)'!$C$126:$D$126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(net)'!$C$130:$D$130</c:f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5312896"/>
        <c:axId val="175314432"/>
      </c:lineChart>
      <c:catAx>
        <c:axId val="175312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5314432"/>
        <c:crosses val="autoZero"/>
        <c:auto val="1"/>
        <c:lblAlgn val="ctr"/>
        <c:lblOffset val="100"/>
        <c:noMultiLvlLbl val="0"/>
      </c:catAx>
      <c:valAx>
        <c:axId val="175314432"/>
        <c:scaling>
          <c:orientation val="minMax"/>
          <c:max val="0.2"/>
          <c:min val="-0.60000000000000009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53128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GB"/>
              <a:t>BE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'Charts (net)'!$M$26:$N$26</c:f>
              <c:strCache>
                <c:ptCount val="1"/>
                <c:pt idx="0">
                  <c:v>0.5%/yr : poverty line</c:v>
                </c:pt>
              </c:strCache>
            </c:strRef>
          </c:tx>
          <c:marker>
            <c:symbol val="none"/>
          </c:marker>
          <c:cat>
            <c:numRef>
              <c:f>'Charts (net)'!$O$25:$P$25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(net)'!$O$26:$P$26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'Charts (net)'!$M$27:$N$27</c:f>
              <c:strCache>
                <c:ptCount val="1"/>
                <c:pt idx="0">
                  <c:v>0.1%/yr : minimum gross wage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3.0000000000000006E-2"/>
          </c:errBars>
          <c:cat>
            <c:numRef>
              <c:f>'Charts (net)'!$O$25:$P$25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(net)'!$O$27:$P$27</c:f>
            </c:numRef>
          </c:val>
          <c:smooth val="0"/>
        </c:ser>
        <c:ser>
          <c:idx val="2"/>
          <c:order val="2"/>
          <c:tx>
            <c:strRef>
              <c:f>'Charts (net)'!$M$28:$N$28</c:f>
              <c:strCache>
                <c:ptCount val="1"/>
                <c:pt idx="0">
                  <c:v>0.6%/yr : minimum net wage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3.0000000000000006E-2"/>
          </c:errBars>
          <c:cat>
            <c:numRef>
              <c:f>'Charts (net)'!$O$25:$P$25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(net)'!$O$28:$P$28</c:f>
              <c:numCache>
                <c:formatCode>General</c:formatCode>
                <c:ptCount val="2"/>
                <c:pt idx="0">
                  <c:v>-9.7138925340671228E-2</c:v>
                </c:pt>
                <c:pt idx="1">
                  <c:v>-9.4020172330960702E-2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'Charts (net)'!$M$29:$N$29</c:f>
              <c:strCache>
                <c:ptCount val="1"/>
                <c:pt idx="0">
                  <c:v>1.9%/yr : net income single parent on SA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3.0000000000000006E-2"/>
          </c:errBars>
          <c:cat>
            <c:numRef>
              <c:f>'Charts (net)'!$O$25:$P$25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(net)'!$O$29:$P$29</c:f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5354624"/>
        <c:axId val="175356160"/>
      </c:lineChart>
      <c:catAx>
        <c:axId val="1753546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5356160"/>
        <c:crosses val="autoZero"/>
        <c:auto val="1"/>
        <c:lblAlgn val="ctr"/>
        <c:lblOffset val="100"/>
        <c:noMultiLvlLbl val="0"/>
      </c:catAx>
      <c:valAx>
        <c:axId val="175356160"/>
        <c:scaling>
          <c:orientation val="minMax"/>
          <c:max val="0.2"/>
          <c:min val="-0.60000000000000009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53546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GB"/>
              <a:t>FR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'Charts (net)'!$M$95:$N$95</c:f>
              <c:strCache>
                <c:ptCount val="1"/>
                <c:pt idx="0">
                  <c:v>-0.2%/yr : poverty line</c:v>
                </c:pt>
              </c:strCache>
            </c:strRef>
          </c:tx>
          <c:marker>
            <c:symbol val="none"/>
          </c:marker>
          <c:cat>
            <c:numRef>
              <c:f>'Charts (net)'!$O$94:$P$94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(net)'!$O$95:$P$95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'Charts (net)'!$M$96:$N$96</c:f>
              <c:strCache>
                <c:ptCount val="1"/>
                <c:pt idx="0">
                  <c:v>-0.9%/yr : minimum gross wage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(net)'!$O$94:$P$94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(net)'!$O$96:$P$96</c:f>
            </c:numRef>
          </c:val>
          <c:smooth val="0"/>
        </c:ser>
        <c:ser>
          <c:idx val="2"/>
          <c:order val="2"/>
          <c:tx>
            <c:strRef>
              <c:f>'Charts (net)'!$M$97:$N$97</c:f>
              <c:strCache>
                <c:ptCount val="1"/>
                <c:pt idx="0">
                  <c:v>0.3%/yr : minimum net wage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(net)'!$O$94:$P$94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(net)'!$O$97:$P$97</c:f>
              <c:numCache>
                <c:formatCode>General</c:formatCode>
                <c:ptCount val="2"/>
                <c:pt idx="0">
                  <c:v>1.343551607330506E-2</c:v>
                </c:pt>
                <c:pt idx="1">
                  <c:v>2.8724291373704407E-2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'Charts (net)'!$M$98:$N$98</c:f>
              <c:strCache>
                <c:ptCount val="1"/>
                <c:pt idx="0">
                  <c:v>-0.3%/yr : net income single parent on SA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(net)'!$O$94:$P$94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(net)'!$O$98:$P$98</c:f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6055808"/>
        <c:axId val="176057344"/>
      </c:lineChart>
      <c:catAx>
        <c:axId val="176055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6057344"/>
        <c:crosses val="autoZero"/>
        <c:auto val="1"/>
        <c:lblAlgn val="ctr"/>
        <c:lblOffset val="100"/>
        <c:noMultiLvlLbl val="0"/>
      </c:catAx>
      <c:valAx>
        <c:axId val="176057344"/>
        <c:scaling>
          <c:orientation val="minMax"/>
          <c:max val="0.2"/>
          <c:min val="-0.60000000000000009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60558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rgbClr val="FF0000"/>
                </a:solidFill>
              </a:defRPr>
            </a:pPr>
            <a:r>
              <a:rPr lang="en-GB">
                <a:solidFill>
                  <a:srgbClr val="FF0000"/>
                </a:solidFill>
              </a:rPr>
              <a:t>NL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'Charts (net)'!$M$111:$N$111</c:f>
              <c:strCache>
                <c:ptCount val="1"/>
                <c:pt idx="0">
                  <c:v>3.2%/yr : poverty line</c:v>
                </c:pt>
              </c:strCache>
            </c:strRef>
          </c:tx>
          <c:marker>
            <c:symbol val="none"/>
          </c:marker>
          <c:cat>
            <c:numRef>
              <c:f>'Charts (net)'!$O$110:$P$110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(net)'!$O$111:$P$111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'Charts (net)'!$M$112:$N$112</c:f>
              <c:strCache>
                <c:ptCount val="1"/>
                <c:pt idx="0">
                  <c:v>-0.4%/yr : minimum gross wage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(net)'!$O$110:$P$110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(net)'!$O$112:$P$112</c:f>
            </c:numRef>
          </c:val>
          <c:smooth val="0"/>
        </c:ser>
        <c:ser>
          <c:idx val="2"/>
          <c:order val="2"/>
          <c:tx>
            <c:strRef>
              <c:f>'Charts (net)'!$M$113:$N$113</c:f>
              <c:strCache>
                <c:ptCount val="1"/>
                <c:pt idx="0">
                  <c:v>0.4%/yr : minimum net wage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(net)'!$O$110:$P$110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(net)'!$O$113:$P$113</c:f>
              <c:numCache>
                <c:formatCode>General</c:formatCode>
                <c:ptCount val="2"/>
                <c:pt idx="0">
                  <c:v>3.0445224283336268E-3</c:v>
                </c:pt>
                <c:pt idx="1">
                  <c:v>-7.7199000398625844E-2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'Charts (net)'!$M$114:$N$114</c:f>
              <c:strCache>
                <c:ptCount val="1"/>
                <c:pt idx="0">
                  <c:v>0.6%/yr : net income single parent on SA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(net)'!$O$110:$P$110</c:f>
              <c:numCache>
                <c:formatCode>General</c:formatCode>
                <c:ptCount val="2"/>
                <c:pt idx="0">
                  <c:v>2004</c:v>
                </c:pt>
                <c:pt idx="1">
                  <c:v>2007</c:v>
                </c:pt>
              </c:numCache>
            </c:numRef>
          </c:cat>
          <c:val>
            <c:numRef>
              <c:f>'Charts (net)'!$O$114:$P$114</c:f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6105728"/>
        <c:axId val="176107520"/>
      </c:lineChart>
      <c:catAx>
        <c:axId val="176105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6107520"/>
        <c:crosses val="autoZero"/>
        <c:auto val="1"/>
        <c:lblAlgn val="ctr"/>
        <c:lblOffset val="100"/>
        <c:noMultiLvlLbl val="0"/>
      </c:catAx>
      <c:valAx>
        <c:axId val="176107520"/>
        <c:scaling>
          <c:orientation val="minMax"/>
          <c:max val="0.2"/>
          <c:min val="-0.60000000000000009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61057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rgbClr val="FF0000"/>
                </a:solidFill>
              </a:defRPr>
            </a:pPr>
            <a:r>
              <a:rPr lang="en-GB">
                <a:solidFill>
                  <a:srgbClr val="FF0000"/>
                </a:solidFill>
              </a:rPr>
              <a:t>UK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'Charts (net)'!$M$144:$N$144</c:f>
              <c:strCache>
                <c:ptCount val="1"/>
                <c:pt idx="0">
                  <c:v>4.5%/yr : poverty line</c:v>
                </c:pt>
              </c:strCache>
            </c:strRef>
          </c:tx>
          <c:marker>
            <c:symbol val="none"/>
          </c:marker>
          <c:cat>
            <c:numRef>
              <c:f>'Charts (net)'!$O$143:$P$143</c:f>
              <c:numCache>
                <c:formatCode>General</c:formatCode>
                <c:ptCount val="2"/>
                <c:pt idx="0">
                  <c:v>2005</c:v>
                </c:pt>
                <c:pt idx="1">
                  <c:v>2007</c:v>
                </c:pt>
              </c:numCache>
            </c:numRef>
          </c:cat>
          <c:val>
            <c:numRef>
              <c:f>'Charts (net)'!$O$144:$P$144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'Charts (net)'!$M$145:$N$145</c:f>
              <c:strCache>
                <c:ptCount val="1"/>
                <c:pt idx="0">
                  <c:v>2.5%/yr : minimum gross wage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(net)'!$O$143:$P$143</c:f>
              <c:numCache>
                <c:formatCode>General</c:formatCode>
                <c:ptCount val="2"/>
                <c:pt idx="0">
                  <c:v>2005</c:v>
                </c:pt>
                <c:pt idx="1">
                  <c:v>2007</c:v>
                </c:pt>
              </c:numCache>
            </c:numRef>
          </c:cat>
          <c:val>
            <c:numRef>
              <c:f>'Charts (net)'!$O$145:$P$145</c:f>
            </c:numRef>
          </c:val>
          <c:smooth val="0"/>
        </c:ser>
        <c:ser>
          <c:idx val="2"/>
          <c:order val="2"/>
          <c:tx>
            <c:strRef>
              <c:f>'Charts (net)'!$M$146:$N$146</c:f>
              <c:strCache>
                <c:ptCount val="1"/>
                <c:pt idx="0">
                  <c:v>0.8%/yr : minimum net wage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(net)'!$O$143:$P$143</c:f>
              <c:numCache>
                <c:formatCode>General</c:formatCode>
                <c:ptCount val="2"/>
                <c:pt idx="0">
                  <c:v>2005</c:v>
                </c:pt>
                <c:pt idx="1">
                  <c:v>2007</c:v>
                </c:pt>
              </c:numCache>
            </c:numRef>
          </c:cat>
          <c:val>
            <c:numRef>
              <c:f>'Charts (net)'!$O$146:$P$146</c:f>
              <c:numCache>
                <c:formatCode>General</c:formatCode>
                <c:ptCount val="2"/>
                <c:pt idx="0">
                  <c:v>0.16727756820864056</c:v>
                </c:pt>
                <c:pt idx="1">
                  <c:v>9.7363783893458289E-2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'Charts (net)'!$M$147:$N$147</c:f>
              <c:strCache>
                <c:ptCount val="1"/>
                <c:pt idx="0">
                  <c:v>1%/yr : net income single parent on SA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fixedVal"/>
            <c:noEndCap val="0"/>
            <c:val val="2.0000000000000004E-2"/>
          </c:errBars>
          <c:cat>
            <c:numRef>
              <c:f>'Charts (net)'!$O$143:$P$143</c:f>
              <c:numCache>
                <c:formatCode>General</c:formatCode>
                <c:ptCount val="2"/>
                <c:pt idx="0">
                  <c:v>2005</c:v>
                </c:pt>
                <c:pt idx="1">
                  <c:v>2007</c:v>
                </c:pt>
              </c:numCache>
            </c:numRef>
          </c:cat>
          <c:val>
            <c:numRef>
              <c:f>'Charts (net)'!$O$147:$P$147</c:f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6135168"/>
        <c:axId val="176153344"/>
      </c:lineChart>
      <c:catAx>
        <c:axId val="176135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6153344"/>
        <c:crosses val="autoZero"/>
        <c:auto val="1"/>
        <c:lblAlgn val="ctr"/>
        <c:lblOffset val="100"/>
        <c:noMultiLvlLbl val="0"/>
      </c:catAx>
      <c:valAx>
        <c:axId val="176153344"/>
        <c:scaling>
          <c:orientation val="minMax"/>
          <c:max val="0.2"/>
          <c:min val="-0.60000000000000009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61351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4.1819553805774276E-2"/>
                  <c:y val="0"/>
                </c:manualLayout>
              </c:layout>
              <c:tx>
                <c:strRef>
                  <c:f>Graphs!$N$222</c:f>
                  <c:strCache>
                    <c:ptCount val="1"/>
                    <c:pt idx="0">
                      <c:v>EU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0583333333333332E-2"/>
                  <c:y val="0"/>
                </c:manualLayout>
              </c:layout>
              <c:tx>
                <c:strRef>
                  <c:f>Graphs!$N$223</c:f>
                  <c:strCache>
                    <c:ptCount val="1"/>
                    <c:pt idx="0">
                      <c:v>AT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1208442694663165E-2"/>
                  <c:y val="0"/>
                </c:manualLayout>
              </c:layout>
              <c:tx>
                <c:strRef>
                  <c:f>Graphs!$N$224</c:f>
                  <c:strCache>
                    <c:ptCount val="1"/>
                    <c:pt idx="0">
                      <c:v>BE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2444444444444444E-2"/>
                  <c:y val="0"/>
                </c:manualLayout>
              </c:layout>
              <c:tx>
                <c:strRef>
                  <c:f>Graphs!$N$225</c:f>
                  <c:strCache>
                    <c:ptCount val="1"/>
                    <c:pt idx="0">
                      <c:v>BG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1819553805774276E-2"/>
                  <c:y val="0"/>
                </c:manualLayout>
              </c:layout>
              <c:tx>
                <c:strRef>
                  <c:f>Graphs!$N$226</c:f>
                  <c:strCache>
                    <c:ptCount val="1"/>
                    <c:pt idx="0">
                      <c:v>CY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1194444444444443E-2"/>
                  <c:y val="0"/>
                </c:manualLayout>
              </c:layout>
              <c:tx>
                <c:strRef>
                  <c:f>Graphs!$N$227</c:f>
                  <c:strCache>
                    <c:ptCount val="1"/>
                    <c:pt idx="0">
                      <c:v>CZ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4.1819553805774276E-2"/>
                  <c:y val="0"/>
                </c:manualLayout>
              </c:layout>
              <c:tx>
                <c:strRef>
                  <c:f>Graphs!$N$228</c:f>
                  <c:strCache>
                    <c:ptCount val="1"/>
                    <c:pt idx="0">
                      <c:v>DE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4.1819553805774276E-2"/>
                  <c:y val="0"/>
                </c:manualLayout>
              </c:layout>
              <c:tx>
                <c:strRef>
                  <c:f>Graphs!$N$229</c:f>
                  <c:strCache>
                    <c:ptCount val="1"/>
                    <c:pt idx="0">
                      <c:v>DK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4.1208442694663165E-2"/>
                  <c:y val="0"/>
                </c:manualLayout>
              </c:layout>
              <c:tx>
                <c:strRef>
                  <c:f>Graphs!$N$230</c:f>
                  <c:strCache>
                    <c:ptCount val="1"/>
                    <c:pt idx="0">
                      <c:v>EE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3.9979221347331582E-2"/>
                  <c:y val="0"/>
                </c:manualLayout>
              </c:layout>
              <c:tx>
                <c:strRef>
                  <c:f>Graphs!$N$231</c:f>
                  <c:strCache>
                    <c:ptCount val="1"/>
                    <c:pt idx="0">
                      <c:v>EL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4.1208442694663165E-2"/>
                  <c:y val="0"/>
                </c:manualLayout>
              </c:layout>
              <c:tx>
                <c:strRef>
                  <c:f>Graphs!$N$232</c:f>
                  <c:strCache>
                    <c:ptCount val="1"/>
                    <c:pt idx="0">
                      <c:v>ES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3.6263998250218719E-2"/>
                  <c:y val="0"/>
                </c:manualLayout>
              </c:layout>
              <c:tx>
                <c:strRef>
                  <c:f>Graphs!$N$233</c:f>
                  <c:strCache>
                    <c:ptCount val="1"/>
                    <c:pt idx="0">
                      <c:v>FI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4.1194444444444443E-2"/>
                  <c:y val="0"/>
                </c:manualLayout>
              </c:layout>
              <c:tx>
                <c:strRef>
                  <c:f>Graphs!$N$234</c:f>
                  <c:strCache>
                    <c:ptCount val="1"/>
                    <c:pt idx="0">
                      <c:v>FR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4.2430664916885387E-2"/>
                  <c:y val="0"/>
                </c:manualLayout>
              </c:layout>
              <c:tx>
                <c:strRef>
                  <c:f>Graphs!$N$235</c:f>
                  <c:strCache>
                    <c:ptCount val="1"/>
                    <c:pt idx="0">
                      <c:v>HU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3.6888888888888888E-2"/>
                  <c:y val="0"/>
                </c:manualLayout>
              </c:layout>
              <c:tx>
                <c:strRef>
                  <c:f>Graphs!$N$236</c:f>
                  <c:strCache>
                    <c:ptCount val="1"/>
                    <c:pt idx="0">
                      <c:v>IE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3.6263998250218719E-2"/>
                  <c:y val="0"/>
                </c:manualLayout>
              </c:layout>
              <c:tx>
                <c:strRef>
                  <c:f>Graphs!$N$237</c:f>
                  <c:strCache>
                    <c:ptCount val="1"/>
                    <c:pt idx="0">
                      <c:v>IT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3.9354330708661414E-2"/>
                  <c:y val="0"/>
                </c:manualLayout>
              </c:layout>
              <c:tx>
                <c:strRef>
                  <c:f>Graphs!$N$238</c:f>
                  <c:strCache>
                    <c:ptCount val="1"/>
                    <c:pt idx="0">
                      <c:v>LT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0.98331933508311464"/>
                  <c:y val="0.23013670166229222"/>
                </c:manualLayout>
              </c:layout>
              <c:tx>
                <c:strRef>
                  <c:f>Graphs!$N$239</c:f>
                  <c:strCache>
                    <c:ptCount val="1"/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3.9979221347331582E-2"/>
                  <c:y val="0"/>
                </c:manualLayout>
              </c:layout>
              <c:tx>
                <c:strRef>
                  <c:f>Graphs!$N$240</c:f>
                  <c:strCache>
                    <c:ptCount val="1"/>
                    <c:pt idx="0">
                      <c:v>LV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4.2430664916885387E-2"/>
                  <c:y val="0"/>
                </c:manualLayout>
              </c:layout>
              <c:tx>
                <c:strRef>
                  <c:f>Graphs!$N$241</c:f>
                  <c:strCache>
                    <c:ptCount val="1"/>
                    <c:pt idx="0">
                      <c:v>MT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-4.0590332458442693E-2"/>
                  <c:y val="0"/>
                </c:manualLayout>
              </c:layout>
              <c:tx>
                <c:strRef>
                  <c:f>Graphs!$N$242</c:f>
                  <c:strCache>
                    <c:ptCount val="1"/>
                    <c:pt idx="0">
                      <c:v>NL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-3.9979221347331582E-2"/>
                  <c:y val="0"/>
                </c:manualLayout>
              </c:layout>
              <c:tx>
                <c:strRef>
                  <c:f>Graphs!$N$243</c:f>
                  <c:strCache>
                    <c:ptCount val="1"/>
                    <c:pt idx="0">
                      <c:v>PL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-4.0583333333333332E-2"/>
                  <c:y val="0"/>
                </c:manualLayout>
              </c:layout>
              <c:tx>
                <c:strRef>
                  <c:f>Graphs!$N$244</c:f>
                  <c:strCache>
                    <c:ptCount val="1"/>
                    <c:pt idx="0">
                      <c:v>PT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>
                <c:manualLayout>
                  <c:x val="-4.3055555555555555E-2"/>
                  <c:y val="0"/>
                </c:manualLayout>
              </c:layout>
              <c:tx>
                <c:strRef>
                  <c:f>Graphs!$N$245</c:f>
                  <c:strCache>
                    <c:ptCount val="1"/>
                    <c:pt idx="0">
                      <c:v>RO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4"/>
              <c:layout>
                <c:manualLayout>
                  <c:x val="-4.1208442694663165E-2"/>
                  <c:y val="0"/>
                </c:manualLayout>
              </c:layout>
              <c:tx>
                <c:strRef>
                  <c:f>Graphs!$N$246</c:f>
                  <c:strCache>
                    <c:ptCount val="1"/>
                    <c:pt idx="0">
                      <c:v>SE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5"/>
              <c:layout>
                <c:manualLayout>
                  <c:x val="-3.6888888888888888E-2"/>
                  <c:y val="0"/>
                </c:manualLayout>
              </c:layout>
              <c:tx>
                <c:strRef>
                  <c:f>Graphs!$N$247</c:f>
                  <c:strCache>
                    <c:ptCount val="1"/>
                    <c:pt idx="0">
                      <c:v>SI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6"/>
              <c:layout>
                <c:manualLayout>
                  <c:x val="-4.1208442694663165E-2"/>
                  <c:y val="0"/>
                </c:manualLayout>
              </c:layout>
              <c:tx>
                <c:strRef>
                  <c:f>Graphs!$N$248</c:f>
                  <c:strCache>
                    <c:ptCount val="1"/>
                    <c:pt idx="0">
                      <c:v>SK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7"/>
              <c:layout>
                <c:manualLayout>
                  <c:x val="-4.1819553805774276E-2"/>
                  <c:y val="0"/>
                </c:manualLayout>
              </c:layout>
              <c:tx>
                <c:strRef>
                  <c:f>Graphs!$N$249</c:f>
                  <c:strCache>
                    <c:ptCount val="1"/>
                    <c:pt idx="0">
                      <c:v>UK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numRef>
              <c:f>Graphs!$O$222:$O$249</c:f>
              <c:numCache>
                <c:formatCode>General</c:formatCode>
                <c:ptCount val="28"/>
                <c:pt idx="0">
                  <c:v>4.690086</c:v>
                </c:pt>
                <c:pt idx="1">
                  <c:v>3.2096433868669401</c:v>
                </c:pt>
                <c:pt idx="2">
                  <c:v>4.0488267512356497</c:v>
                </c:pt>
                <c:pt idx="3">
                  <c:v>6.7684263361740609</c:v>
                </c:pt>
                <c:pt idx="4">
                  <c:v>3.8937314969437198</c:v>
                </c:pt>
                <c:pt idx="5">
                  <c:v>2.22740052614704</c:v>
                </c:pt>
                <c:pt idx="6">
                  <c:v>4.4621347164813097</c:v>
                </c:pt>
                <c:pt idx="7">
                  <c:v>5.2094460299598602</c:v>
                </c:pt>
                <c:pt idx="8">
                  <c:v>4.9443215899447601</c:v>
                </c:pt>
                <c:pt idx="9">
                  <c:v>5.7436182018489896</c:v>
                </c:pt>
                <c:pt idx="10">
                  <c:v>7.5559827313655905</c:v>
                </c:pt>
                <c:pt idx="11">
                  <c:v>3.3029962348537003</c:v>
                </c:pt>
                <c:pt idx="12">
                  <c:v>2.8999187385233798</c:v>
                </c:pt>
                <c:pt idx="13">
                  <c:v>2.9640668627212499</c:v>
                </c:pt>
                <c:pt idx="14">
                  <c:v>3.8029121670465202</c:v>
                </c:pt>
                <c:pt idx="15">
                  <c:v>5.8678070384180696</c:v>
                </c:pt>
                <c:pt idx="16">
                  <c:v>5.7275027344398897</c:v>
                </c:pt>
                <c:pt idx="18">
                  <c:v>7.7498940734276793</c:v>
                </c:pt>
                <c:pt idx="19">
                  <c:v>3.7440417135755903</c:v>
                </c:pt>
                <c:pt idx="20">
                  <c:v>3.2636249880526105</c:v>
                </c:pt>
                <c:pt idx="21">
                  <c:v>4.5518456574099604</c:v>
                </c:pt>
                <c:pt idx="22">
                  <c:v>4.4622226819617996</c:v>
                </c:pt>
                <c:pt idx="23">
                  <c:v>8.1438771715809697</c:v>
                </c:pt>
                <c:pt idx="24">
                  <c:v>4.81041717303503</c:v>
                </c:pt>
                <c:pt idx="25">
                  <c:v>3.2597911288186698</c:v>
                </c:pt>
                <c:pt idx="26">
                  <c:v>3.5862930163946398</c:v>
                </c:pt>
                <c:pt idx="27">
                  <c:v>4.8532490472165106</c:v>
                </c:pt>
              </c:numCache>
            </c:numRef>
          </c:xVal>
          <c:yVal>
            <c:numRef>
              <c:f>Graphs!$P$222:$P$249</c:f>
              <c:numCache>
                <c:formatCode>#,##0</c:formatCode>
                <c:ptCount val="28"/>
                <c:pt idx="0" formatCode="General">
                  <c:v>26000</c:v>
                </c:pt>
                <c:pt idx="1">
                  <c:v>32100</c:v>
                </c:pt>
                <c:pt idx="2">
                  <c:v>29600</c:v>
                </c:pt>
                <c:pt idx="3">
                  <c:v>11700</c:v>
                </c:pt>
                <c:pt idx="4">
                  <c:v>27300</c:v>
                </c:pt>
                <c:pt idx="5">
                  <c:v>21100</c:v>
                </c:pt>
                <c:pt idx="6">
                  <c:v>30500</c:v>
                </c:pt>
                <c:pt idx="7">
                  <c:v>31900</c:v>
                </c:pt>
                <c:pt idx="8">
                  <c:v>17600</c:v>
                </c:pt>
                <c:pt idx="9">
                  <c:v>24300</c:v>
                </c:pt>
                <c:pt idx="10">
                  <c:v>26300</c:v>
                </c:pt>
                <c:pt idx="11">
                  <c:v>31000</c:v>
                </c:pt>
                <c:pt idx="12">
                  <c:v>27500</c:v>
                </c:pt>
                <c:pt idx="13">
                  <c:v>16300</c:v>
                </c:pt>
                <c:pt idx="14">
                  <c:v>34200</c:v>
                </c:pt>
                <c:pt idx="15">
                  <c:v>27300</c:v>
                </c:pt>
                <c:pt idx="16">
                  <c:v>16200</c:v>
                </c:pt>
                <c:pt idx="18">
                  <c:v>15500</c:v>
                </c:pt>
                <c:pt idx="19">
                  <c:v>20900</c:v>
                </c:pt>
                <c:pt idx="20">
                  <c:v>36100</c:v>
                </c:pt>
                <c:pt idx="21">
                  <c:v>14100</c:v>
                </c:pt>
                <c:pt idx="22">
                  <c:v>20400</c:v>
                </c:pt>
                <c:pt idx="23">
                  <c:v>12500</c:v>
                </c:pt>
                <c:pt idx="24">
                  <c:v>32700</c:v>
                </c:pt>
                <c:pt idx="25">
                  <c:v>23100</c:v>
                </c:pt>
                <c:pt idx="26">
                  <c:v>18500</c:v>
                </c:pt>
                <c:pt idx="27">
                  <c:v>29500</c:v>
                </c:pt>
              </c:numCache>
            </c:numRef>
          </c:yVal>
          <c:smooth val="0"/>
        </c:ser>
        <c:ser>
          <c:idx val="1"/>
          <c:order val="1"/>
          <c:tx>
            <c:v>EU average</c:v>
          </c:tx>
          <c:spPr>
            <a:ln w="28575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Graphs!$Q$223:$Q$249</c:f>
              <c:numCache>
                <c:formatCode>General</c:formatCode>
                <c:ptCount val="27"/>
                <c:pt idx="0">
                  <c:v>4.690086</c:v>
                </c:pt>
                <c:pt idx="1">
                  <c:v>4.690086</c:v>
                </c:pt>
              </c:numCache>
            </c:numRef>
          </c:xVal>
          <c:yVal>
            <c:numRef>
              <c:f>Graphs!$R$223:$R$249</c:f>
              <c:numCache>
                <c:formatCode>General</c:formatCode>
                <c:ptCount val="27"/>
                <c:pt idx="0">
                  <c:v>0</c:v>
                </c:pt>
                <c:pt idx="1">
                  <c:v>40000</c:v>
                </c:pt>
                <c:pt idx="26">
                  <c:v>70000</c:v>
                </c:pt>
              </c:numCache>
            </c:numRef>
          </c:yVal>
          <c:smooth val="0"/>
        </c:ser>
        <c:ser>
          <c:idx val="2"/>
          <c:order val="2"/>
          <c:spPr>
            <a:ln w="254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Graphs!$S$223:$S$224</c:f>
              <c:numCache>
                <c:formatCode>General</c:formatCode>
                <c:ptCount val="2"/>
                <c:pt idx="0">
                  <c:v>0</c:v>
                </c:pt>
                <c:pt idx="1">
                  <c:v>10</c:v>
                </c:pt>
              </c:numCache>
            </c:numRef>
          </c:xVal>
          <c:yVal>
            <c:numRef>
              <c:f>Graphs!$T$223:$T$224</c:f>
              <c:numCache>
                <c:formatCode>General</c:formatCode>
                <c:ptCount val="2"/>
                <c:pt idx="0">
                  <c:v>26000</c:v>
                </c:pt>
                <c:pt idx="1">
                  <c:v>26000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5760512"/>
        <c:axId val="175762432"/>
      </c:scatterChart>
      <c:valAx>
        <c:axId val="175760512"/>
        <c:scaling>
          <c:orientation val="minMax"/>
          <c:max val="1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Redistributive effort (total population), silc 2009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75762432"/>
        <c:crosses val="autoZero"/>
        <c:crossBetween val="midCat"/>
        <c:majorUnit val="1"/>
      </c:valAx>
      <c:valAx>
        <c:axId val="175762432"/>
        <c:scaling>
          <c:orientation val="minMax"/>
          <c:max val="400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GB"/>
                  <a:t>GDP per capita in PPS (2008)</a:t>
                </a:r>
              </a:p>
            </c:rich>
          </c:tx>
          <c:overlay val="0"/>
        </c:title>
        <c:numFmt formatCode="#,##0" sourceLinked="0"/>
        <c:majorTickMark val="out"/>
        <c:minorTickMark val="none"/>
        <c:tickLblPos val="nextTo"/>
        <c:crossAx val="175760512"/>
        <c:crosses val="autoZero"/>
        <c:crossBetween val="midCat"/>
      </c:valAx>
    </c:plotArea>
    <c:plotVisOnly val="1"/>
    <c:dispBlanksAs val="gap"/>
    <c:showDLblsOverMax val="0"/>
  </c:chart>
  <c:spPr>
    <a:solidFill>
      <a:schemeClr val="bg1"/>
    </a:solidFill>
    <a:ln>
      <a:noFill/>
    </a:ln>
  </c:spPr>
  <c:txPr>
    <a:bodyPr/>
    <a:lstStyle/>
    <a:p>
      <a:pPr>
        <a:defRPr sz="1500"/>
      </a:pPr>
      <a:endParaRPr lang="en-US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Sheet1!$L$1</c:f>
              <c:strCache>
                <c:ptCount val="1"/>
                <c:pt idx="0">
                  <c:v>p20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Sheet1!$K$2:$K$29</c:f>
              <c:strCache>
                <c:ptCount val="28"/>
                <c:pt idx="0">
                  <c:v>EU27</c:v>
                </c:pt>
                <c:pt idx="1">
                  <c:v>RO</c:v>
                </c:pt>
                <c:pt idx="2">
                  <c:v>BG</c:v>
                </c:pt>
                <c:pt idx="3">
                  <c:v>LV</c:v>
                </c:pt>
                <c:pt idx="4">
                  <c:v>LT</c:v>
                </c:pt>
                <c:pt idx="5">
                  <c:v>EL</c:v>
                </c:pt>
                <c:pt idx="6">
                  <c:v>HU</c:v>
                </c:pt>
                <c:pt idx="7">
                  <c:v>EE</c:v>
                </c:pt>
                <c:pt idx="8">
                  <c:v>PL</c:v>
                </c:pt>
                <c:pt idx="9">
                  <c:v>PT</c:v>
                </c:pt>
                <c:pt idx="10">
                  <c:v>SK</c:v>
                </c:pt>
                <c:pt idx="11">
                  <c:v>ES</c:v>
                </c:pt>
                <c:pt idx="12">
                  <c:v>CZ</c:v>
                </c:pt>
                <c:pt idx="13">
                  <c:v>IT</c:v>
                </c:pt>
                <c:pt idx="14">
                  <c:v>SI</c:v>
                </c:pt>
                <c:pt idx="15">
                  <c:v>MT</c:v>
                </c:pt>
                <c:pt idx="16">
                  <c:v>CY</c:v>
                </c:pt>
                <c:pt idx="17">
                  <c:v>IE</c:v>
                </c:pt>
                <c:pt idx="18">
                  <c:v>UK</c:v>
                </c:pt>
                <c:pt idx="19">
                  <c:v>DE</c:v>
                </c:pt>
                <c:pt idx="20">
                  <c:v>BE</c:v>
                </c:pt>
                <c:pt idx="21">
                  <c:v>FI</c:v>
                </c:pt>
                <c:pt idx="22">
                  <c:v>FR</c:v>
                </c:pt>
                <c:pt idx="23">
                  <c:v>NL</c:v>
                </c:pt>
                <c:pt idx="24">
                  <c:v>SE</c:v>
                </c:pt>
                <c:pt idx="25">
                  <c:v>DK</c:v>
                </c:pt>
                <c:pt idx="26">
                  <c:v>AT</c:v>
                </c:pt>
                <c:pt idx="27">
                  <c:v>LU</c:v>
                </c:pt>
              </c:strCache>
            </c:strRef>
          </c:cat>
          <c:val>
            <c:numRef>
              <c:f>Sheet1!$L$2:$L$29</c:f>
              <c:numCache>
                <c:formatCode>General</c:formatCode>
                <c:ptCount val="28"/>
                <c:pt idx="0">
                  <c:v>55.566000000000003</c:v>
                </c:pt>
                <c:pt idx="1">
                  <c:v>13.706</c:v>
                </c:pt>
                <c:pt idx="2">
                  <c:v>25.471</c:v>
                </c:pt>
                <c:pt idx="3">
                  <c:v>28.29</c:v>
                </c:pt>
                <c:pt idx="4">
                  <c:v>30.446999999999999</c:v>
                </c:pt>
                <c:pt idx="5">
                  <c:v>32.14</c:v>
                </c:pt>
                <c:pt idx="6">
                  <c:v>33.820999999999998</c:v>
                </c:pt>
                <c:pt idx="7">
                  <c:v>35.143000000000001</c:v>
                </c:pt>
                <c:pt idx="8">
                  <c:v>40.055999999999997</c:v>
                </c:pt>
                <c:pt idx="9">
                  <c:v>40.36</c:v>
                </c:pt>
                <c:pt idx="10">
                  <c:v>45.48</c:v>
                </c:pt>
                <c:pt idx="11">
                  <c:v>52.284999999999997</c:v>
                </c:pt>
                <c:pt idx="12">
                  <c:v>53.570999999999998</c:v>
                </c:pt>
                <c:pt idx="13">
                  <c:v>61.134999999999998</c:v>
                </c:pt>
                <c:pt idx="14">
                  <c:v>63.973999999999997</c:v>
                </c:pt>
                <c:pt idx="15">
                  <c:v>66.117999999999995</c:v>
                </c:pt>
                <c:pt idx="16">
                  <c:v>68.286000000000001</c:v>
                </c:pt>
                <c:pt idx="17">
                  <c:v>71.587000000000003</c:v>
                </c:pt>
                <c:pt idx="18">
                  <c:v>71.646000000000001</c:v>
                </c:pt>
                <c:pt idx="19">
                  <c:v>82.5</c:v>
                </c:pt>
                <c:pt idx="20">
                  <c:v>83.632000000000005</c:v>
                </c:pt>
                <c:pt idx="21">
                  <c:v>86.275999999999996</c:v>
                </c:pt>
                <c:pt idx="22">
                  <c:v>86.295000000000002</c:v>
                </c:pt>
                <c:pt idx="23">
                  <c:v>87.442999999999998</c:v>
                </c:pt>
                <c:pt idx="24">
                  <c:v>90.602999999999994</c:v>
                </c:pt>
                <c:pt idx="25">
                  <c:v>91.498999999999995</c:v>
                </c:pt>
                <c:pt idx="26">
                  <c:v>97.043999999999997</c:v>
                </c:pt>
                <c:pt idx="27">
                  <c:v>119.89400000000001</c:v>
                </c:pt>
              </c:numCache>
            </c:numRef>
          </c:val>
        </c:ser>
        <c:ser>
          <c:idx val="1"/>
          <c:order val="1"/>
          <c:tx>
            <c:strRef>
              <c:f>Sheet1!$M$1</c:f>
              <c:strCache>
                <c:ptCount val="1"/>
                <c:pt idx="0">
                  <c:v>p40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Sheet1!$K$2:$K$29</c:f>
              <c:strCache>
                <c:ptCount val="28"/>
                <c:pt idx="0">
                  <c:v>EU27</c:v>
                </c:pt>
                <c:pt idx="1">
                  <c:v>RO</c:v>
                </c:pt>
                <c:pt idx="2">
                  <c:v>BG</c:v>
                </c:pt>
                <c:pt idx="3">
                  <c:v>LV</c:v>
                </c:pt>
                <c:pt idx="4">
                  <c:v>LT</c:v>
                </c:pt>
                <c:pt idx="5">
                  <c:v>EL</c:v>
                </c:pt>
                <c:pt idx="6">
                  <c:v>HU</c:v>
                </c:pt>
                <c:pt idx="7">
                  <c:v>EE</c:v>
                </c:pt>
                <c:pt idx="8">
                  <c:v>PL</c:v>
                </c:pt>
                <c:pt idx="9">
                  <c:v>PT</c:v>
                </c:pt>
                <c:pt idx="10">
                  <c:v>SK</c:v>
                </c:pt>
                <c:pt idx="11">
                  <c:v>ES</c:v>
                </c:pt>
                <c:pt idx="12">
                  <c:v>CZ</c:v>
                </c:pt>
                <c:pt idx="13">
                  <c:v>IT</c:v>
                </c:pt>
                <c:pt idx="14">
                  <c:v>SI</c:v>
                </c:pt>
                <c:pt idx="15">
                  <c:v>MT</c:v>
                </c:pt>
                <c:pt idx="16">
                  <c:v>CY</c:v>
                </c:pt>
                <c:pt idx="17">
                  <c:v>IE</c:v>
                </c:pt>
                <c:pt idx="18">
                  <c:v>UK</c:v>
                </c:pt>
                <c:pt idx="19">
                  <c:v>DE</c:v>
                </c:pt>
                <c:pt idx="20">
                  <c:v>BE</c:v>
                </c:pt>
                <c:pt idx="21">
                  <c:v>FI</c:v>
                </c:pt>
                <c:pt idx="22">
                  <c:v>FR</c:v>
                </c:pt>
                <c:pt idx="23">
                  <c:v>NL</c:v>
                </c:pt>
                <c:pt idx="24">
                  <c:v>SE</c:v>
                </c:pt>
                <c:pt idx="25">
                  <c:v>DK</c:v>
                </c:pt>
                <c:pt idx="26">
                  <c:v>AT</c:v>
                </c:pt>
                <c:pt idx="27">
                  <c:v>LU</c:v>
                </c:pt>
              </c:strCache>
            </c:strRef>
          </c:cat>
          <c:val>
            <c:numRef>
              <c:f>Sheet1!$M$2:$M$29</c:f>
              <c:numCache>
                <c:formatCode>General</c:formatCode>
                <c:ptCount val="28"/>
                <c:pt idx="0">
                  <c:v>29.14</c:v>
                </c:pt>
                <c:pt idx="1">
                  <c:v>8.93</c:v>
                </c:pt>
                <c:pt idx="2">
                  <c:v>12.773</c:v>
                </c:pt>
                <c:pt idx="3">
                  <c:v>12.599000000000004</c:v>
                </c:pt>
                <c:pt idx="4">
                  <c:v>12.681999999999999</c:v>
                </c:pt>
                <c:pt idx="5">
                  <c:v>15.278999999999996</c:v>
                </c:pt>
                <c:pt idx="6">
                  <c:v>11.085999999999999</c:v>
                </c:pt>
                <c:pt idx="7">
                  <c:v>15.253999999999998</c:v>
                </c:pt>
                <c:pt idx="8">
                  <c:v>14.739000000000004</c:v>
                </c:pt>
                <c:pt idx="9">
                  <c:v>17.338999999999999</c:v>
                </c:pt>
                <c:pt idx="10">
                  <c:v>12.585000000000001</c:v>
                </c:pt>
                <c:pt idx="11">
                  <c:v>26.754000000000005</c:v>
                </c:pt>
                <c:pt idx="12">
                  <c:v>12.762</c:v>
                </c:pt>
                <c:pt idx="13">
                  <c:v>26.029000000000003</c:v>
                </c:pt>
                <c:pt idx="14">
                  <c:v>20.747000000000007</c:v>
                </c:pt>
                <c:pt idx="15">
                  <c:v>23.649000000000001</c:v>
                </c:pt>
                <c:pt idx="16">
                  <c:v>22.805999999999997</c:v>
                </c:pt>
                <c:pt idx="17">
                  <c:v>22.099000000000004</c:v>
                </c:pt>
                <c:pt idx="18">
                  <c:v>24.459000000000003</c:v>
                </c:pt>
                <c:pt idx="19">
                  <c:v>30.456999999999994</c:v>
                </c:pt>
                <c:pt idx="20">
                  <c:v>29.137</c:v>
                </c:pt>
                <c:pt idx="21">
                  <c:v>26.138000000000005</c:v>
                </c:pt>
                <c:pt idx="22">
                  <c:v>27.046999999999997</c:v>
                </c:pt>
                <c:pt idx="23">
                  <c:v>24.137</c:v>
                </c:pt>
                <c:pt idx="24">
                  <c:v>30.596000000000004</c:v>
                </c:pt>
                <c:pt idx="25">
                  <c:v>26.608000000000004</c:v>
                </c:pt>
                <c:pt idx="26">
                  <c:v>30.804000000000002</c:v>
                </c:pt>
                <c:pt idx="27">
                  <c:v>44.699999999999989</c:v>
                </c:pt>
              </c:numCache>
            </c:numRef>
          </c:val>
        </c:ser>
        <c:ser>
          <c:idx val="2"/>
          <c:order val="2"/>
          <c:tx>
            <c:strRef>
              <c:f>Sheet1!$N$1</c:f>
              <c:strCache>
                <c:ptCount val="1"/>
                <c:pt idx="0">
                  <c:v>p60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Sheet1!$K$2:$K$29</c:f>
              <c:strCache>
                <c:ptCount val="28"/>
                <c:pt idx="0">
                  <c:v>EU27</c:v>
                </c:pt>
                <c:pt idx="1">
                  <c:v>RO</c:v>
                </c:pt>
                <c:pt idx="2">
                  <c:v>BG</c:v>
                </c:pt>
                <c:pt idx="3">
                  <c:v>LV</c:v>
                </c:pt>
                <c:pt idx="4">
                  <c:v>LT</c:v>
                </c:pt>
                <c:pt idx="5">
                  <c:v>EL</c:v>
                </c:pt>
                <c:pt idx="6">
                  <c:v>HU</c:v>
                </c:pt>
                <c:pt idx="7">
                  <c:v>EE</c:v>
                </c:pt>
                <c:pt idx="8">
                  <c:v>PL</c:v>
                </c:pt>
                <c:pt idx="9">
                  <c:v>PT</c:v>
                </c:pt>
                <c:pt idx="10">
                  <c:v>SK</c:v>
                </c:pt>
                <c:pt idx="11">
                  <c:v>ES</c:v>
                </c:pt>
                <c:pt idx="12">
                  <c:v>CZ</c:v>
                </c:pt>
                <c:pt idx="13">
                  <c:v>IT</c:v>
                </c:pt>
                <c:pt idx="14">
                  <c:v>SI</c:v>
                </c:pt>
                <c:pt idx="15">
                  <c:v>MT</c:v>
                </c:pt>
                <c:pt idx="16">
                  <c:v>CY</c:v>
                </c:pt>
                <c:pt idx="17">
                  <c:v>IE</c:v>
                </c:pt>
                <c:pt idx="18">
                  <c:v>UK</c:v>
                </c:pt>
                <c:pt idx="19">
                  <c:v>DE</c:v>
                </c:pt>
                <c:pt idx="20">
                  <c:v>BE</c:v>
                </c:pt>
                <c:pt idx="21">
                  <c:v>FI</c:v>
                </c:pt>
                <c:pt idx="22">
                  <c:v>FR</c:v>
                </c:pt>
                <c:pt idx="23">
                  <c:v>NL</c:v>
                </c:pt>
                <c:pt idx="24">
                  <c:v>SE</c:v>
                </c:pt>
                <c:pt idx="25">
                  <c:v>DK</c:v>
                </c:pt>
                <c:pt idx="26">
                  <c:v>AT</c:v>
                </c:pt>
                <c:pt idx="27">
                  <c:v>LU</c:v>
                </c:pt>
              </c:strCache>
            </c:strRef>
          </c:cat>
          <c:val>
            <c:numRef>
              <c:f>Sheet1!$N$2:$N$29</c:f>
              <c:numCache>
                <c:formatCode>General</c:formatCode>
                <c:ptCount val="28"/>
                <c:pt idx="0">
                  <c:v>31.933999999999997</c:v>
                </c:pt>
                <c:pt idx="1">
                  <c:v>8.397000000000002</c:v>
                </c:pt>
                <c:pt idx="2">
                  <c:v>12.557000000000002</c:v>
                </c:pt>
                <c:pt idx="3">
                  <c:v>15.227999999999994</c:v>
                </c:pt>
                <c:pt idx="4">
                  <c:v>15.545999999999999</c:v>
                </c:pt>
                <c:pt idx="5">
                  <c:v>17.451999999999998</c:v>
                </c:pt>
                <c:pt idx="6">
                  <c:v>11.042000000000002</c:v>
                </c:pt>
                <c:pt idx="7">
                  <c:v>22.589999999999996</c:v>
                </c:pt>
                <c:pt idx="8">
                  <c:v>16.716999999999999</c:v>
                </c:pt>
                <c:pt idx="9">
                  <c:v>18.462000000000003</c:v>
                </c:pt>
                <c:pt idx="10">
                  <c:v>13.441000000000003</c:v>
                </c:pt>
                <c:pt idx="11">
                  <c:v>29.784999999999997</c:v>
                </c:pt>
                <c:pt idx="12">
                  <c:v>13.504999999999995</c:v>
                </c:pt>
                <c:pt idx="13">
                  <c:v>27.632999999999996</c:v>
                </c:pt>
                <c:pt idx="14">
                  <c:v>19.616</c:v>
                </c:pt>
                <c:pt idx="15">
                  <c:v>23.978000000000009</c:v>
                </c:pt>
                <c:pt idx="16">
                  <c:v>28.942000000000007</c:v>
                </c:pt>
                <c:pt idx="17">
                  <c:v>29.080999999999989</c:v>
                </c:pt>
                <c:pt idx="18">
                  <c:v>30.311999999999998</c:v>
                </c:pt>
                <c:pt idx="19">
                  <c:v>31.998000000000019</c:v>
                </c:pt>
                <c:pt idx="20">
                  <c:v>31.896999999999991</c:v>
                </c:pt>
                <c:pt idx="21">
                  <c:v>28.242000000000004</c:v>
                </c:pt>
                <c:pt idx="22">
                  <c:v>27.087000000000003</c:v>
                </c:pt>
                <c:pt idx="23">
                  <c:v>25.803999999999988</c:v>
                </c:pt>
                <c:pt idx="24">
                  <c:v>28.547000000000011</c:v>
                </c:pt>
                <c:pt idx="25">
                  <c:v>27.693999999999988</c:v>
                </c:pt>
                <c:pt idx="26">
                  <c:v>31.168999999999997</c:v>
                </c:pt>
                <c:pt idx="27">
                  <c:v>45.081999999999994</c:v>
                </c:pt>
              </c:numCache>
            </c:numRef>
          </c:val>
        </c:ser>
        <c:ser>
          <c:idx val="3"/>
          <c:order val="3"/>
          <c:tx>
            <c:strRef>
              <c:f>Sheet1!$O$1</c:f>
              <c:strCache>
                <c:ptCount val="1"/>
                <c:pt idx="0">
                  <c:v>p80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Sheet1!$K$2:$K$29</c:f>
              <c:strCache>
                <c:ptCount val="28"/>
                <c:pt idx="0">
                  <c:v>EU27</c:v>
                </c:pt>
                <c:pt idx="1">
                  <c:v>RO</c:v>
                </c:pt>
                <c:pt idx="2">
                  <c:v>BG</c:v>
                </c:pt>
                <c:pt idx="3">
                  <c:v>LV</c:v>
                </c:pt>
                <c:pt idx="4">
                  <c:v>LT</c:v>
                </c:pt>
                <c:pt idx="5">
                  <c:v>EL</c:v>
                </c:pt>
                <c:pt idx="6">
                  <c:v>HU</c:v>
                </c:pt>
                <c:pt idx="7">
                  <c:v>EE</c:v>
                </c:pt>
                <c:pt idx="8">
                  <c:v>PL</c:v>
                </c:pt>
                <c:pt idx="9">
                  <c:v>PT</c:v>
                </c:pt>
                <c:pt idx="10">
                  <c:v>SK</c:v>
                </c:pt>
                <c:pt idx="11">
                  <c:v>ES</c:v>
                </c:pt>
                <c:pt idx="12">
                  <c:v>CZ</c:v>
                </c:pt>
                <c:pt idx="13">
                  <c:v>IT</c:v>
                </c:pt>
                <c:pt idx="14">
                  <c:v>SI</c:v>
                </c:pt>
                <c:pt idx="15">
                  <c:v>MT</c:v>
                </c:pt>
                <c:pt idx="16">
                  <c:v>CY</c:v>
                </c:pt>
                <c:pt idx="17">
                  <c:v>IE</c:v>
                </c:pt>
                <c:pt idx="18">
                  <c:v>UK</c:v>
                </c:pt>
                <c:pt idx="19">
                  <c:v>DE</c:v>
                </c:pt>
                <c:pt idx="20">
                  <c:v>BE</c:v>
                </c:pt>
                <c:pt idx="21">
                  <c:v>FI</c:v>
                </c:pt>
                <c:pt idx="22">
                  <c:v>FR</c:v>
                </c:pt>
                <c:pt idx="23">
                  <c:v>NL</c:v>
                </c:pt>
                <c:pt idx="24">
                  <c:v>SE</c:v>
                </c:pt>
                <c:pt idx="25">
                  <c:v>DK</c:v>
                </c:pt>
                <c:pt idx="26">
                  <c:v>AT</c:v>
                </c:pt>
                <c:pt idx="27">
                  <c:v>LU</c:v>
                </c:pt>
              </c:strCache>
            </c:strRef>
          </c:cat>
          <c:val>
            <c:numRef>
              <c:f>Sheet1!$O$2:$O$29</c:f>
              <c:numCache>
                <c:formatCode>General</c:formatCode>
                <c:ptCount val="28"/>
                <c:pt idx="0">
                  <c:v>45.589999999999989</c:v>
                </c:pt>
                <c:pt idx="1">
                  <c:v>12.690999999999995</c:v>
                </c:pt>
                <c:pt idx="2">
                  <c:v>19.171999999999997</c:v>
                </c:pt>
                <c:pt idx="3">
                  <c:v>25.189</c:v>
                </c:pt>
                <c:pt idx="4">
                  <c:v>25.552999999999997</c:v>
                </c:pt>
                <c:pt idx="5">
                  <c:v>24.921000000000006</c:v>
                </c:pt>
                <c:pt idx="6">
                  <c:v>16.040999999999997</c:v>
                </c:pt>
                <c:pt idx="7">
                  <c:v>32.50800000000001</c:v>
                </c:pt>
                <c:pt idx="8">
                  <c:v>25.290000000000006</c:v>
                </c:pt>
                <c:pt idx="9">
                  <c:v>31.257000000000005</c:v>
                </c:pt>
                <c:pt idx="10">
                  <c:v>18.5</c:v>
                </c:pt>
                <c:pt idx="11">
                  <c:v>46.635000000000005</c:v>
                </c:pt>
                <c:pt idx="12">
                  <c:v>23.016000000000005</c:v>
                </c:pt>
                <c:pt idx="13">
                  <c:v>38.533999999999992</c:v>
                </c:pt>
                <c:pt idx="14">
                  <c:v>27.768999999999991</c:v>
                </c:pt>
                <c:pt idx="15">
                  <c:v>35.923000000000002</c:v>
                </c:pt>
                <c:pt idx="16">
                  <c:v>47.439999999999984</c:v>
                </c:pt>
                <c:pt idx="17">
                  <c:v>44.792000000000002</c:v>
                </c:pt>
                <c:pt idx="18">
                  <c:v>46.120000000000005</c:v>
                </c:pt>
                <c:pt idx="19">
                  <c:v>47.941999999999979</c:v>
                </c:pt>
                <c:pt idx="20">
                  <c:v>39.937000000000012</c:v>
                </c:pt>
                <c:pt idx="21">
                  <c:v>37.945999999999998</c:v>
                </c:pt>
                <c:pt idx="22">
                  <c:v>43.127999999999986</c:v>
                </c:pt>
                <c:pt idx="23">
                  <c:v>38.142000000000024</c:v>
                </c:pt>
                <c:pt idx="24">
                  <c:v>39.395999999999987</c:v>
                </c:pt>
                <c:pt idx="25">
                  <c:v>38.709000000000003</c:v>
                </c:pt>
                <c:pt idx="26">
                  <c:v>46.042000000000002</c:v>
                </c:pt>
                <c:pt idx="27">
                  <c:v>71.317000000000007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5800320"/>
        <c:axId val="175801856"/>
      </c:barChart>
      <c:catAx>
        <c:axId val="175800320"/>
        <c:scaling>
          <c:orientation val="minMax"/>
        </c:scaling>
        <c:delete val="0"/>
        <c:axPos val="l"/>
        <c:majorTickMark val="out"/>
        <c:minorTickMark val="none"/>
        <c:tickLblPos val="nextTo"/>
        <c:crossAx val="175801856"/>
        <c:crosses val="autoZero"/>
        <c:auto val="1"/>
        <c:lblAlgn val="ctr"/>
        <c:lblOffset val="100"/>
        <c:tickLblSkip val="1"/>
        <c:noMultiLvlLbl val="0"/>
      </c:catAx>
      <c:valAx>
        <c:axId val="175801856"/>
        <c:scaling>
          <c:orientation val="minMax"/>
          <c:max val="300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758003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952142664409935"/>
          <c:y val="0.40355779527559055"/>
          <c:w val="8.0696641891726151E-2"/>
          <c:h val="0.19288440944881891"/>
        </c:manualLayout>
      </c:layout>
      <c:overlay val="1"/>
      <c:spPr>
        <a:solidFill>
          <a:schemeClr val="bg1"/>
        </a:solidFill>
      </c:spPr>
    </c:legend>
    <c:plotVisOnly val="1"/>
    <c:dispBlanksAs val="gap"/>
    <c:showDLblsOverMax val="0"/>
  </c:chart>
  <c:spPr>
    <a:solidFill>
      <a:schemeClr val="bg1"/>
    </a:solidFill>
    <a:ln>
      <a:noFill/>
    </a:ln>
  </c:spPr>
  <c:txPr>
    <a:bodyPr/>
    <a:lstStyle/>
    <a:p>
      <a:pPr>
        <a:defRPr sz="15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84D4F4-5599-4FEE-9114-DBF31719F77F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6DA4B91-8D2A-4F73-9460-020E65A3CC3B}">
      <dgm:prSet phldrT="[Text]"/>
      <dgm:spPr/>
      <dgm:t>
        <a:bodyPr/>
        <a:lstStyle/>
        <a:p>
          <a:r>
            <a:rPr lang="en-GB" dirty="0" smtClean="0"/>
            <a:t>Adequacy of MIP</a:t>
          </a:r>
          <a:endParaRPr lang="en-GB" dirty="0"/>
        </a:p>
      </dgm:t>
    </dgm:pt>
    <dgm:pt modelId="{F03BCC21-E243-4FB9-A214-054C81A24D70}" type="parTrans" cxnId="{F1361F69-8B89-4D2E-A513-99237A7EAE7E}">
      <dgm:prSet/>
      <dgm:spPr/>
      <dgm:t>
        <a:bodyPr/>
        <a:lstStyle/>
        <a:p>
          <a:endParaRPr lang="en-GB"/>
        </a:p>
      </dgm:t>
    </dgm:pt>
    <dgm:pt modelId="{3701D293-F60C-4F42-8330-04FF5AE8C740}" type="sibTrans" cxnId="{F1361F69-8B89-4D2E-A513-99237A7EAE7E}">
      <dgm:prSet/>
      <dgm:spPr/>
      <dgm:t>
        <a:bodyPr/>
        <a:lstStyle/>
        <a:p>
          <a:endParaRPr lang="en-GB"/>
        </a:p>
      </dgm:t>
    </dgm:pt>
    <dgm:pt modelId="{6DE28A86-D542-4E64-8672-507D191326BF}">
      <dgm:prSet phldrT="[Text]"/>
      <dgm:spPr/>
      <dgm:t>
        <a:bodyPr/>
        <a:lstStyle/>
        <a:p>
          <a:r>
            <a:rPr lang="en-GB" dirty="0" smtClean="0"/>
            <a:t>Employment</a:t>
          </a:r>
          <a:endParaRPr lang="en-GB" dirty="0"/>
        </a:p>
      </dgm:t>
    </dgm:pt>
    <dgm:pt modelId="{96FF4610-A512-42B6-8BC9-9697BEC0DB3C}" type="parTrans" cxnId="{72DCC338-B587-4FE3-BF75-90AC4754DEBB}">
      <dgm:prSet/>
      <dgm:spPr/>
      <dgm:t>
        <a:bodyPr/>
        <a:lstStyle/>
        <a:p>
          <a:endParaRPr lang="en-GB"/>
        </a:p>
      </dgm:t>
    </dgm:pt>
    <dgm:pt modelId="{9DF45E16-CCD9-4448-8764-548F25BAF0BF}" type="sibTrans" cxnId="{72DCC338-B587-4FE3-BF75-90AC4754DEBB}">
      <dgm:prSet/>
      <dgm:spPr/>
      <dgm:t>
        <a:bodyPr/>
        <a:lstStyle/>
        <a:p>
          <a:endParaRPr lang="en-GB"/>
        </a:p>
      </dgm:t>
    </dgm:pt>
    <dgm:pt modelId="{79D981F2-5070-40A3-B85F-73D09870D00E}">
      <dgm:prSet phldrT="[Text]"/>
      <dgm:spPr/>
      <dgm:t>
        <a:bodyPr/>
        <a:lstStyle/>
        <a:p>
          <a:r>
            <a:rPr lang="en-GB" dirty="0" smtClean="0"/>
            <a:t>Budgetary restraint</a:t>
          </a:r>
          <a:endParaRPr lang="en-GB" dirty="0"/>
        </a:p>
      </dgm:t>
    </dgm:pt>
    <dgm:pt modelId="{62222E46-6B78-4BFC-B8EE-D92A9E228198}" type="parTrans" cxnId="{8553A66F-EEE9-4DD6-9A28-097003C3A537}">
      <dgm:prSet/>
      <dgm:spPr/>
      <dgm:t>
        <a:bodyPr/>
        <a:lstStyle/>
        <a:p>
          <a:endParaRPr lang="en-GB"/>
        </a:p>
      </dgm:t>
    </dgm:pt>
    <dgm:pt modelId="{EDD9A8F9-2D0B-467F-8129-145FD24651E0}" type="sibTrans" cxnId="{8553A66F-EEE9-4DD6-9A28-097003C3A537}">
      <dgm:prSet/>
      <dgm:spPr/>
      <dgm:t>
        <a:bodyPr/>
        <a:lstStyle/>
        <a:p>
          <a:endParaRPr lang="en-GB"/>
        </a:p>
      </dgm:t>
    </dgm:pt>
    <dgm:pt modelId="{F33024A0-FCCB-4A63-819D-FABDC0580BB3}" type="pres">
      <dgm:prSet presAssocID="{D784D4F4-5599-4FEE-9114-DBF31719F77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8C22287-D879-4940-96C0-828C3A65588B}" type="pres">
      <dgm:prSet presAssocID="{56DA4B91-8D2A-4F73-9460-020E65A3CC3B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F3021A8-5423-4169-A173-CF559212B393}" type="pres">
      <dgm:prSet presAssocID="{3701D293-F60C-4F42-8330-04FF5AE8C740}" presName="sibTrans" presStyleLbl="sibTrans2D1" presStyleIdx="0" presStyleCnt="3"/>
      <dgm:spPr/>
      <dgm:t>
        <a:bodyPr/>
        <a:lstStyle/>
        <a:p>
          <a:endParaRPr lang="en-GB"/>
        </a:p>
      </dgm:t>
    </dgm:pt>
    <dgm:pt modelId="{6CFD43E5-F601-4915-AEDD-3F7FA4EE6F3B}" type="pres">
      <dgm:prSet presAssocID="{3701D293-F60C-4F42-8330-04FF5AE8C740}" presName="connectorText" presStyleLbl="sibTrans2D1" presStyleIdx="0" presStyleCnt="3"/>
      <dgm:spPr/>
      <dgm:t>
        <a:bodyPr/>
        <a:lstStyle/>
        <a:p>
          <a:endParaRPr lang="en-GB"/>
        </a:p>
      </dgm:t>
    </dgm:pt>
    <dgm:pt modelId="{C79AE0FB-F27D-4D2F-8C63-02F2CEBF9373}" type="pres">
      <dgm:prSet presAssocID="{6DE28A86-D542-4E64-8672-507D191326B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98BA2FD-173E-41E5-9867-CCCF9B5CE113}" type="pres">
      <dgm:prSet presAssocID="{9DF45E16-CCD9-4448-8764-548F25BAF0BF}" presName="sibTrans" presStyleLbl="sibTrans2D1" presStyleIdx="1" presStyleCnt="3"/>
      <dgm:spPr/>
      <dgm:t>
        <a:bodyPr/>
        <a:lstStyle/>
        <a:p>
          <a:endParaRPr lang="en-GB"/>
        </a:p>
      </dgm:t>
    </dgm:pt>
    <dgm:pt modelId="{DEC3837F-F115-4EDA-9B7D-40C47A2E6D57}" type="pres">
      <dgm:prSet presAssocID="{9DF45E16-CCD9-4448-8764-548F25BAF0BF}" presName="connectorText" presStyleLbl="sibTrans2D1" presStyleIdx="1" presStyleCnt="3"/>
      <dgm:spPr/>
      <dgm:t>
        <a:bodyPr/>
        <a:lstStyle/>
        <a:p>
          <a:endParaRPr lang="en-GB"/>
        </a:p>
      </dgm:t>
    </dgm:pt>
    <dgm:pt modelId="{BC737F66-6FB0-4107-B4D0-ADD3C97DC9BF}" type="pres">
      <dgm:prSet presAssocID="{79D981F2-5070-40A3-B85F-73D09870D00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A481C4E-E173-47C1-B2B2-A097AE339DFB}" type="pres">
      <dgm:prSet presAssocID="{EDD9A8F9-2D0B-467F-8129-145FD24651E0}" presName="sibTrans" presStyleLbl="sibTrans2D1" presStyleIdx="2" presStyleCnt="3"/>
      <dgm:spPr/>
      <dgm:t>
        <a:bodyPr/>
        <a:lstStyle/>
        <a:p>
          <a:endParaRPr lang="en-GB"/>
        </a:p>
      </dgm:t>
    </dgm:pt>
    <dgm:pt modelId="{C61A5E16-B685-428A-AC07-54EA1384C557}" type="pres">
      <dgm:prSet presAssocID="{EDD9A8F9-2D0B-467F-8129-145FD24651E0}" presName="connectorText" presStyleLbl="sibTrans2D1" presStyleIdx="2" presStyleCnt="3"/>
      <dgm:spPr/>
      <dgm:t>
        <a:bodyPr/>
        <a:lstStyle/>
        <a:p>
          <a:endParaRPr lang="en-GB"/>
        </a:p>
      </dgm:t>
    </dgm:pt>
  </dgm:ptLst>
  <dgm:cxnLst>
    <dgm:cxn modelId="{670D0188-B778-4868-AB07-9D4764D088E7}" type="presOf" srcId="{9DF45E16-CCD9-4448-8764-548F25BAF0BF}" destId="{DEC3837F-F115-4EDA-9B7D-40C47A2E6D57}" srcOrd="1" destOrd="0" presId="urn:microsoft.com/office/officeart/2005/8/layout/cycle7"/>
    <dgm:cxn modelId="{F1361F69-8B89-4D2E-A513-99237A7EAE7E}" srcId="{D784D4F4-5599-4FEE-9114-DBF31719F77F}" destId="{56DA4B91-8D2A-4F73-9460-020E65A3CC3B}" srcOrd="0" destOrd="0" parTransId="{F03BCC21-E243-4FB9-A214-054C81A24D70}" sibTransId="{3701D293-F60C-4F42-8330-04FF5AE8C740}"/>
    <dgm:cxn modelId="{8F39F5DF-B7D8-4A8F-BCAF-4D635B38A936}" type="presOf" srcId="{EDD9A8F9-2D0B-467F-8129-145FD24651E0}" destId="{4A481C4E-E173-47C1-B2B2-A097AE339DFB}" srcOrd="0" destOrd="0" presId="urn:microsoft.com/office/officeart/2005/8/layout/cycle7"/>
    <dgm:cxn modelId="{72DCC338-B587-4FE3-BF75-90AC4754DEBB}" srcId="{D784D4F4-5599-4FEE-9114-DBF31719F77F}" destId="{6DE28A86-D542-4E64-8672-507D191326BF}" srcOrd="1" destOrd="0" parTransId="{96FF4610-A512-42B6-8BC9-9697BEC0DB3C}" sibTransId="{9DF45E16-CCD9-4448-8764-548F25BAF0BF}"/>
    <dgm:cxn modelId="{38FA3488-932C-4DE9-9476-1103F7DAF0F0}" type="presOf" srcId="{6DE28A86-D542-4E64-8672-507D191326BF}" destId="{C79AE0FB-F27D-4D2F-8C63-02F2CEBF9373}" srcOrd="0" destOrd="0" presId="urn:microsoft.com/office/officeart/2005/8/layout/cycle7"/>
    <dgm:cxn modelId="{D71CAC82-89A2-4743-9930-D0E918368F2E}" type="presOf" srcId="{3701D293-F60C-4F42-8330-04FF5AE8C740}" destId="{AF3021A8-5423-4169-A173-CF559212B393}" srcOrd="0" destOrd="0" presId="urn:microsoft.com/office/officeart/2005/8/layout/cycle7"/>
    <dgm:cxn modelId="{551FE055-5E1E-432A-B469-675398E3E62E}" type="presOf" srcId="{79D981F2-5070-40A3-B85F-73D09870D00E}" destId="{BC737F66-6FB0-4107-B4D0-ADD3C97DC9BF}" srcOrd="0" destOrd="0" presId="urn:microsoft.com/office/officeart/2005/8/layout/cycle7"/>
    <dgm:cxn modelId="{D777EC48-761F-467B-81CB-E15B2E7B406A}" type="presOf" srcId="{D784D4F4-5599-4FEE-9114-DBF31719F77F}" destId="{F33024A0-FCCB-4A63-819D-FABDC0580BB3}" srcOrd="0" destOrd="0" presId="urn:microsoft.com/office/officeart/2005/8/layout/cycle7"/>
    <dgm:cxn modelId="{8553A66F-EEE9-4DD6-9A28-097003C3A537}" srcId="{D784D4F4-5599-4FEE-9114-DBF31719F77F}" destId="{79D981F2-5070-40A3-B85F-73D09870D00E}" srcOrd="2" destOrd="0" parTransId="{62222E46-6B78-4BFC-B8EE-D92A9E228198}" sibTransId="{EDD9A8F9-2D0B-467F-8129-145FD24651E0}"/>
    <dgm:cxn modelId="{C94C19BB-9421-48CE-BA85-24C5FD2BFCC1}" type="presOf" srcId="{9DF45E16-CCD9-4448-8764-548F25BAF0BF}" destId="{898BA2FD-173E-41E5-9867-CCCF9B5CE113}" srcOrd="0" destOrd="0" presId="urn:microsoft.com/office/officeart/2005/8/layout/cycle7"/>
    <dgm:cxn modelId="{DFCBAE9B-4825-4B57-AEEE-750469389303}" type="presOf" srcId="{3701D293-F60C-4F42-8330-04FF5AE8C740}" destId="{6CFD43E5-F601-4915-AEDD-3F7FA4EE6F3B}" srcOrd="1" destOrd="0" presId="urn:microsoft.com/office/officeart/2005/8/layout/cycle7"/>
    <dgm:cxn modelId="{82F53145-B5C3-4A74-B411-BEFE5CDF2A84}" type="presOf" srcId="{EDD9A8F9-2D0B-467F-8129-145FD24651E0}" destId="{C61A5E16-B685-428A-AC07-54EA1384C557}" srcOrd="1" destOrd="0" presId="urn:microsoft.com/office/officeart/2005/8/layout/cycle7"/>
    <dgm:cxn modelId="{2C80759F-E717-4634-BD8C-0DAEF878B18E}" type="presOf" srcId="{56DA4B91-8D2A-4F73-9460-020E65A3CC3B}" destId="{58C22287-D879-4940-96C0-828C3A65588B}" srcOrd="0" destOrd="0" presId="urn:microsoft.com/office/officeart/2005/8/layout/cycle7"/>
    <dgm:cxn modelId="{40FF860A-385D-4FD6-85BB-6CCC6217D490}" type="presParOf" srcId="{F33024A0-FCCB-4A63-819D-FABDC0580BB3}" destId="{58C22287-D879-4940-96C0-828C3A65588B}" srcOrd="0" destOrd="0" presId="urn:microsoft.com/office/officeart/2005/8/layout/cycle7"/>
    <dgm:cxn modelId="{82DED313-EE0B-4D33-AC16-D073CE2AE3B1}" type="presParOf" srcId="{F33024A0-FCCB-4A63-819D-FABDC0580BB3}" destId="{AF3021A8-5423-4169-A173-CF559212B393}" srcOrd="1" destOrd="0" presId="urn:microsoft.com/office/officeart/2005/8/layout/cycle7"/>
    <dgm:cxn modelId="{2E1C9014-F75A-4BA4-BC6C-9F73DE00F2B5}" type="presParOf" srcId="{AF3021A8-5423-4169-A173-CF559212B393}" destId="{6CFD43E5-F601-4915-AEDD-3F7FA4EE6F3B}" srcOrd="0" destOrd="0" presId="urn:microsoft.com/office/officeart/2005/8/layout/cycle7"/>
    <dgm:cxn modelId="{C68C6CE0-5CDA-4F97-B37F-929E4CE95083}" type="presParOf" srcId="{F33024A0-FCCB-4A63-819D-FABDC0580BB3}" destId="{C79AE0FB-F27D-4D2F-8C63-02F2CEBF9373}" srcOrd="2" destOrd="0" presId="urn:microsoft.com/office/officeart/2005/8/layout/cycle7"/>
    <dgm:cxn modelId="{8FD42027-FE6F-4E3E-978E-0C7B004822D2}" type="presParOf" srcId="{F33024A0-FCCB-4A63-819D-FABDC0580BB3}" destId="{898BA2FD-173E-41E5-9867-CCCF9B5CE113}" srcOrd="3" destOrd="0" presId="urn:microsoft.com/office/officeart/2005/8/layout/cycle7"/>
    <dgm:cxn modelId="{B517F2D3-2529-4D5D-A6EB-9141923D5753}" type="presParOf" srcId="{898BA2FD-173E-41E5-9867-CCCF9B5CE113}" destId="{DEC3837F-F115-4EDA-9B7D-40C47A2E6D57}" srcOrd="0" destOrd="0" presId="urn:microsoft.com/office/officeart/2005/8/layout/cycle7"/>
    <dgm:cxn modelId="{FDCCD596-6DD3-4051-AA7C-0E587640773F}" type="presParOf" srcId="{F33024A0-FCCB-4A63-819D-FABDC0580BB3}" destId="{BC737F66-6FB0-4107-B4D0-ADD3C97DC9BF}" srcOrd="4" destOrd="0" presId="urn:microsoft.com/office/officeart/2005/8/layout/cycle7"/>
    <dgm:cxn modelId="{57043953-3C4C-4ABB-9A60-8D74D1F91942}" type="presParOf" srcId="{F33024A0-FCCB-4A63-819D-FABDC0580BB3}" destId="{4A481C4E-E173-47C1-B2B2-A097AE339DFB}" srcOrd="5" destOrd="0" presId="urn:microsoft.com/office/officeart/2005/8/layout/cycle7"/>
    <dgm:cxn modelId="{EDCD7222-52DB-4698-B0E7-F4F740C129F3}" type="presParOf" srcId="{4A481C4E-E173-47C1-B2B2-A097AE339DFB}" destId="{C61A5E16-B685-428A-AC07-54EA1384C557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D39BB9-11EC-427B-A68D-508BC5E6AE15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205D140A-12EF-4D31-8F9E-A358B0941D49}">
      <dgm:prSet phldrT="[Text]" custT="1"/>
      <dgm:spPr/>
      <dgm:t>
        <a:bodyPr/>
        <a:lstStyle/>
        <a:p>
          <a:endParaRPr lang="en-GB" sz="2200" dirty="0" smtClean="0"/>
        </a:p>
        <a:p>
          <a:r>
            <a:rPr lang="en-GB" sz="2200" dirty="0" smtClean="0"/>
            <a:t>minimum </a:t>
          </a:r>
        </a:p>
        <a:p>
          <a:r>
            <a:rPr lang="en-GB" sz="2200" dirty="0" smtClean="0"/>
            <a:t>wages</a:t>
          </a:r>
          <a:endParaRPr lang="en-GB" sz="2200" dirty="0"/>
        </a:p>
      </dgm:t>
    </dgm:pt>
    <dgm:pt modelId="{8628A591-015B-4777-804B-87CC82D1591E}" type="parTrans" cxnId="{2C89BF6C-9E05-4937-AB9F-4F76795E6C0C}">
      <dgm:prSet/>
      <dgm:spPr/>
      <dgm:t>
        <a:bodyPr/>
        <a:lstStyle/>
        <a:p>
          <a:endParaRPr lang="en-GB"/>
        </a:p>
      </dgm:t>
    </dgm:pt>
    <dgm:pt modelId="{8B61C567-3FCC-4B3E-AD60-87A32D1A131D}" type="sibTrans" cxnId="{2C89BF6C-9E05-4937-AB9F-4F76795E6C0C}">
      <dgm:prSet/>
      <dgm:spPr/>
      <dgm:t>
        <a:bodyPr/>
        <a:lstStyle/>
        <a:p>
          <a:endParaRPr lang="en-GB"/>
        </a:p>
      </dgm:t>
    </dgm:pt>
    <dgm:pt modelId="{E63348AE-C6F4-4610-B765-A84064C0CF46}">
      <dgm:prSet phldrT="[Text]" custT="1"/>
      <dgm:spPr/>
      <dgm:t>
        <a:bodyPr/>
        <a:lstStyle/>
        <a:p>
          <a:r>
            <a:rPr lang="en-GB" sz="2200" dirty="0" smtClean="0"/>
            <a:t>Social insurance benefits</a:t>
          </a:r>
          <a:endParaRPr lang="en-GB" sz="2200" dirty="0"/>
        </a:p>
      </dgm:t>
    </dgm:pt>
    <dgm:pt modelId="{5DC9F4BA-265C-471D-B1AB-1DE5AD5072FF}" type="parTrans" cxnId="{76ADBC57-3EBE-4364-B1F8-C04DFA78E454}">
      <dgm:prSet/>
      <dgm:spPr/>
      <dgm:t>
        <a:bodyPr/>
        <a:lstStyle/>
        <a:p>
          <a:endParaRPr lang="en-GB"/>
        </a:p>
      </dgm:t>
    </dgm:pt>
    <dgm:pt modelId="{755240B2-2033-4990-8677-FCCBCAE13027}" type="sibTrans" cxnId="{76ADBC57-3EBE-4364-B1F8-C04DFA78E454}">
      <dgm:prSet/>
      <dgm:spPr/>
      <dgm:t>
        <a:bodyPr/>
        <a:lstStyle/>
        <a:p>
          <a:endParaRPr lang="en-GB"/>
        </a:p>
      </dgm:t>
    </dgm:pt>
    <dgm:pt modelId="{8FA79C4B-73F3-4EA9-B207-FCB44697D5D0}">
      <dgm:prSet phldrT="[Text]" custT="1"/>
      <dgm:spPr/>
      <dgm:t>
        <a:bodyPr/>
        <a:lstStyle/>
        <a:p>
          <a:r>
            <a:rPr lang="en-GB" sz="2200" dirty="0" smtClean="0"/>
            <a:t>Social assistance for non-working, non-insured</a:t>
          </a:r>
          <a:endParaRPr lang="en-GB" sz="2200" dirty="0"/>
        </a:p>
      </dgm:t>
    </dgm:pt>
    <dgm:pt modelId="{CE37074D-35A9-45D8-A5D8-F33A3DFA0285}" type="parTrans" cxnId="{C53B3ED3-00EB-40B0-A8FB-C6AF736447C2}">
      <dgm:prSet/>
      <dgm:spPr/>
      <dgm:t>
        <a:bodyPr/>
        <a:lstStyle/>
        <a:p>
          <a:endParaRPr lang="en-GB"/>
        </a:p>
      </dgm:t>
    </dgm:pt>
    <dgm:pt modelId="{215EA3E3-1049-4E5B-B26C-EC3F8BE0C866}" type="sibTrans" cxnId="{C53B3ED3-00EB-40B0-A8FB-C6AF736447C2}">
      <dgm:prSet/>
      <dgm:spPr/>
      <dgm:t>
        <a:bodyPr/>
        <a:lstStyle/>
        <a:p>
          <a:endParaRPr lang="en-GB"/>
        </a:p>
      </dgm:t>
    </dgm:pt>
    <dgm:pt modelId="{7405CAE6-4682-4DFA-99D0-C6E74FB4FF65}" type="pres">
      <dgm:prSet presAssocID="{BDD39BB9-11EC-427B-A68D-508BC5E6AE15}" presName="Name0" presStyleCnt="0">
        <dgm:presLayoutVars>
          <dgm:dir/>
          <dgm:animLvl val="lvl"/>
          <dgm:resizeHandles val="exact"/>
        </dgm:presLayoutVars>
      </dgm:prSet>
      <dgm:spPr/>
    </dgm:pt>
    <dgm:pt modelId="{A66279E5-8550-4FF6-9DAD-0CB1746330C6}" type="pres">
      <dgm:prSet presAssocID="{205D140A-12EF-4D31-8F9E-A358B0941D49}" presName="Name8" presStyleCnt="0"/>
      <dgm:spPr/>
    </dgm:pt>
    <dgm:pt modelId="{C83398DE-D992-4C3E-964A-413DFE3A7DAB}" type="pres">
      <dgm:prSet presAssocID="{205D140A-12EF-4D31-8F9E-A358B0941D49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CFC050C-27DD-4054-8AE4-CA2224683E60}" type="pres">
      <dgm:prSet presAssocID="{205D140A-12EF-4D31-8F9E-A358B0941D4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4CAC27E-A9DA-4227-8A00-46A35ECF75E8}" type="pres">
      <dgm:prSet presAssocID="{E63348AE-C6F4-4610-B765-A84064C0CF46}" presName="Name8" presStyleCnt="0"/>
      <dgm:spPr/>
    </dgm:pt>
    <dgm:pt modelId="{76F01388-D4D2-49C5-8416-DCA4532E7D4C}" type="pres">
      <dgm:prSet presAssocID="{E63348AE-C6F4-4610-B765-A84064C0CF46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1279EBB-CFAF-4D7D-B6F7-41D2AA084D69}" type="pres">
      <dgm:prSet presAssocID="{E63348AE-C6F4-4610-B765-A84064C0CF4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AEAE695-CEEB-40A2-BFBE-2AF1F3183BD4}" type="pres">
      <dgm:prSet presAssocID="{8FA79C4B-73F3-4EA9-B207-FCB44697D5D0}" presName="Name8" presStyleCnt="0"/>
      <dgm:spPr/>
    </dgm:pt>
    <dgm:pt modelId="{ACF37226-7A2B-4C70-B69F-E726B6BB5129}" type="pres">
      <dgm:prSet presAssocID="{8FA79C4B-73F3-4EA9-B207-FCB44697D5D0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28F7E4C-11AB-445D-B5CA-E6B96375F02A}" type="pres">
      <dgm:prSet presAssocID="{8FA79C4B-73F3-4EA9-B207-FCB44697D5D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DD0A33FF-1E36-48D2-8E15-0CE46B60DC1A}" type="presOf" srcId="{BDD39BB9-11EC-427B-A68D-508BC5E6AE15}" destId="{7405CAE6-4682-4DFA-99D0-C6E74FB4FF65}" srcOrd="0" destOrd="0" presId="urn:microsoft.com/office/officeart/2005/8/layout/pyramid1"/>
    <dgm:cxn modelId="{43D1E98D-BE76-4BB8-8F8A-7C1D69BCF818}" type="presOf" srcId="{E63348AE-C6F4-4610-B765-A84064C0CF46}" destId="{41279EBB-CFAF-4D7D-B6F7-41D2AA084D69}" srcOrd="1" destOrd="0" presId="urn:microsoft.com/office/officeart/2005/8/layout/pyramid1"/>
    <dgm:cxn modelId="{76ADBC57-3EBE-4364-B1F8-C04DFA78E454}" srcId="{BDD39BB9-11EC-427B-A68D-508BC5E6AE15}" destId="{E63348AE-C6F4-4610-B765-A84064C0CF46}" srcOrd="1" destOrd="0" parTransId="{5DC9F4BA-265C-471D-B1AB-1DE5AD5072FF}" sibTransId="{755240B2-2033-4990-8677-FCCBCAE13027}"/>
    <dgm:cxn modelId="{994698A0-8BED-41F3-96D8-4DD6B3796D94}" type="presOf" srcId="{205D140A-12EF-4D31-8F9E-A358B0941D49}" destId="{2CFC050C-27DD-4054-8AE4-CA2224683E60}" srcOrd="1" destOrd="0" presId="urn:microsoft.com/office/officeart/2005/8/layout/pyramid1"/>
    <dgm:cxn modelId="{2C89BF6C-9E05-4937-AB9F-4F76795E6C0C}" srcId="{BDD39BB9-11EC-427B-A68D-508BC5E6AE15}" destId="{205D140A-12EF-4D31-8F9E-A358B0941D49}" srcOrd="0" destOrd="0" parTransId="{8628A591-015B-4777-804B-87CC82D1591E}" sibTransId="{8B61C567-3FCC-4B3E-AD60-87A32D1A131D}"/>
    <dgm:cxn modelId="{C53B3ED3-00EB-40B0-A8FB-C6AF736447C2}" srcId="{BDD39BB9-11EC-427B-A68D-508BC5E6AE15}" destId="{8FA79C4B-73F3-4EA9-B207-FCB44697D5D0}" srcOrd="2" destOrd="0" parTransId="{CE37074D-35A9-45D8-A5D8-F33A3DFA0285}" sibTransId="{215EA3E3-1049-4E5B-B26C-EC3F8BE0C866}"/>
    <dgm:cxn modelId="{A242B2D9-5D6E-4507-86D3-A4C953F4C9C1}" type="presOf" srcId="{8FA79C4B-73F3-4EA9-B207-FCB44697D5D0}" destId="{ACF37226-7A2B-4C70-B69F-E726B6BB5129}" srcOrd="0" destOrd="0" presId="urn:microsoft.com/office/officeart/2005/8/layout/pyramid1"/>
    <dgm:cxn modelId="{ACF41812-4E67-4C62-B248-EB03206E1286}" type="presOf" srcId="{205D140A-12EF-4D31-8F9E-A358B0941D49}" destId="{C83398DE-D992-4C3E-964A-413DFE3A7DAB}" srcOrd="0" destOrd="0" presId="urn:microsoft.com/office/officeart/2005/8/layout/pyramid1"/>
    <dgm:cxn modelId="{B1CD667E-2DC7-4675-A632-AF791FFD74C5}" type="presOf" srcId="{8FA79C4B-73F3-4EA9-B207-FCB44697D5D0}" destId="{728F7E4C-11AB-445D-B5CA-E6B96375F02A}" srcOrd="1" destOrd="0" presId="urn:microsoft.com/office/officeart/2005/8/layout/pyramid1"/>
    <dgm:cxn modelId="{B5C74043-3D47-4C87-9F3C-9B9992FBFE30}" type="presOf" srcId="{E63348AE-C6F4-4610-B765-A84064C0CF46}" destId="{76F01388-D4D2-49C5-8416-DCA4532E7D4C}" srcOrd="0" destOrd="0" presId="urn:microsoft.com/office/officeart/2005/8/layout/pyramid1"/>
    <dgm:cxn modelId="{1642383A-2F97-483F-8F41-B319CACAE29E}" type="presParOf" srcId="{7405CAE6-4682-4DFA-99D0-C6E74FB4FF65}" destId="{A66279E5-8550-4FF6-9DAD-0CB1746330C6}" srcOrd="0" destOrd="0" presId="urn:microsoft.com/office/officeart/2005/8/layout/pyramid1"/>
    <dgm:cxn modelId="{FD3354FC-B372-40B3-89DF-ADE9089598E5}" type="presParOf" srcId="{A66279E5-8550-4FF6-9DAD-0CB1746330C6}" destId="{C83398DE-D992-4C3E-964A-413DFE3A7DAB}" srcOrd="0" destOrd="0" presId="urn:microsoft.com/office/officeart/2005/8/layout/pyramid1"/>
    <dgm:cxn modelId="{7C87688D-300C-4222-81ED-7FBEAD2DC8C1}" type="presParOf" srcId="{A66279E5-8550-4FF6-9DAD-0CB1746330C6}" destId="{2CFC050C-27DD-4054-8AE4-CA2224683E60}" srcOrd="1" destOrd="0" presId="urn:microsoft.com/office/officeart/2005/8/layout/pyramid1"/>
    <dgm:cxn modelId="{B951212D-4E71-4BFA-BD5E-09FFEE0F77E3}" type="presParOf" srcId="{7405CAE6-4682-4DFA-99D0-C6E74FB4FF65}" destId="{84CAC27E-A9DA-4227-8A00-46A35ECF75E8}" srcOrd="1" destOrd="0" presId="urn:microsoft.com/office/officeart/2005/8/layout/pyramid1"/>
    <dgm:cxn modelId="{F0570ABB-FF44-4E14-8442-89794560A94C}" type="presParOf" srcId="{84CAC27E-A9DA-4227-8A00-46A35ECF75E8}" destId="{76F01388-D4D2-49C5-8416-DCA4532E7D4C}" srcOrd="0" destOrd="0" presId="urn:microsoft.com/office/officeart/2005/8/layout/pyramid1"/>
    <dgm:cxn modelId="{2DD52B1C-27C3-482F-BC79-D413A6414DE8}" type="presParOf" srcId="{84CAC27E-A9DA-4227-8A00-46A35ECF75E8}" destId="{41279EBB-CFAF-4D7D-B6F7-41D2AA084D69}" srcOrd="1" destOrd="0" presId="urn:microsoft.com/office/officeart/2005/8/layout/pyramid1"/>
    <dgm:cxn modelId="{3E89FEE6-A405-4095-BA3D-8E6DF5DD39C4}" type="presParOf" srcId="{7405CAE6-4682-4DFA-99D0-C6E74FB4FF65}" destId="{CAEAE695-CEEB-40A2-BFBE-2AF1F3183BD4}" srcOrd="2" destOrd="0" presId="urn:microsoft.com/office/officeart/2005/8/layout/pyramid1"/>
    <dgm:cxn modelId="{AFE40DD5-CD65-4FEF-B2F0-EDDAE2E31E9B}" type="presParOf" srcId="{CAEAE695-CEEB-40A2-BFBE-2AF1F3183BD4}" destId="{ACF37226-7A2B-4C70-B69F-E726B6BB5129}" srcOrd="0" destOrd="0" presId="urn:microsoft.com/office/officeart/2005/8/layout/pyramid1"/>
    <dgm:cxn modelId="{B0CD5444-17E6-419D-BCFA-D6553365986A}" type="presParOf" srcId="{CAEAE695-CEEB-40A2-BFBE-2AF1F3183BD4}" destId="{728F7E4C-11AB-445D-B5CA-E6B96375F02A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0.3156</cdr:x>
      <cdr:y>0.09828</cdr:y>
    </cdr:from>
    <cdr:to>
      <cdr:x>0.3156</cdr:x>
      <cdr:y>0.74059</cdr:y>
    </cdr:to>
    <cdr:cxnSp macro="">
      <cdr:nvCxnSpPr>
        <cdr:cNvPr id="4" name="Straight Connector 3"/>
        <cdr:cNvCxnSpPr/>
      </cdr:nvCxnSpPr>
      <cdr:spPr>
        <a:xfrm xmlns:a="http://schemas.openxmlformats.org/drawingml/2006/main" flipV="1">
          <a:off x="2095136" y="225574"/>
          <a:ext cx="0" cy="1474194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bg1">
              <a:lumMod val="50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0.31463</cdr:x>
      <cdr:y>0.07088</cdr:y>
    </cdr:from>
    <cdr:to>
      <cdr:x>0.31544</cdr:x>
      <cdr:y>0.73633</cdr:y>
    </cdr:to>
    <cdr:cxnSp macro="">
      <cdr:nvCxnSpPr>
        <cdr:cNvPr id="4" name="Straight Connector 3"/>
        <cdr:cNvCxnSpPr/>
      </cdr:nvCxnSpPr>
      <cdr:spPr>
        <a:xfrm xmlns:a="http://schemas.openxmlformats.org/drawingml/2006/main" flipV="1">
          <a:off x="2088206" y="162678"/>
          <a:ext cx="5406" cy="1527306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bg1">
              <a:lumMod val="50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0.11765</cdr:x>
      <cdr:y>0.08216</cdr:y>
    </cdr:from>
    <cdr:to>
      <cdr:x>0.38235</cdr:x>
      <cdr:y>0.84946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576064" y="293003"/>
          <a:ext cx="1296144" cy="273630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0.69118</cdr:x>
      <cdr:y>0.10235</cdr:y>
    </cdr:from>
    <cdr:to>
      <cdr:x>0.97059</cdr:x>
      <cdr:y>0.93023</cdr:y>
    </cdr:to>
    <cdr:sp macro="" textlink="">
      <cdr:nvSpPr>
        <cdr:cNvPr id="3" name="Rectangle 2"/>
        <cdr:cNvSpPr/>
      </cdr:nvSpPr>
      <cdr:spPr>
        <a:xfrm xmlns:a="http://schemas.openxmlformats.org/drawingml/2006/main">
          <a:off x="3384376" y="365011"/>
          <a:ext cx="1368152" cy="295232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0.30766</cdr:x>
      <cdr:y>0.20683</cdr:y>
    </cdr:from>
    <cdr:to>
      <cdr:x>0.30771</cdr:x>
      <cdr:y>0.8504</cdr:y>
    </cdr:to>
    <cdr:cxnSp macro="">
      <cdr:nvCxnSpPr>
        <cdr:cNvPr id="4" name="Straight Connector 3"/>
        <cdr:cNvCxnSpPr/>
      </cdr:nvCxnSpPr>
      <cdr:spPr>
        <a:xfrm xmlns:a="http://schemas.openxmlformats.org/drawingml/2006/main" flipV="1">
          <a:off x="2303892" y="936104"/>
          <a:ext cx="364" cy="2912775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bg1">
              <a:lumMod val="50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0.32035</cdr:x>
      <cdr:y>0.20693</cdr:y>
    </cdr:from>
    <cdr:to>
      <cdr:x>0.32035</cdr:x>
      <cdr:y>0.84333</cdr:y>
    </cdr:to>
    <cdr:cxnSp macro="">
      <cdr:nvCxnSpPr>
        <cdr:cNvPr id="4" name="Straight Connector 3"/>
        <cdr:cNvCxnSpPr/>
      </cdr:nvCxnSpPr>
      <cdr:spPr>
        <a:xfrm xmlns:a="http://schemas.openxmlformats.org/drawingml/2006/main" flipH="1" flipV="1">
          <a:off x="2375853" y="936557"/>
          <a:ext cx="14" cy="2880338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bg1">
              <a:lumMod val="50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70401B-A765-4A3A-9081-ED72CB12D36C}" type="datetimeFigureOut">
              <a:rPr lang="en-GB" smtClean="0"/>
              <a:t>17/03/2016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592A78-CF1A-47E4-9FB4-1C586AE05E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61342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8D6BCD00-A5F1-4865-BF11-6F1982AE5A7D}" type="datetimeFigureOut">
              <a:rPr lang="en-GB" smtClean="0"/>
              <a:t>17/03/2016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DE163C61-DD4E-466E-B8FB-A3A30945AE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022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nl-BE" baseline="0" dirty="0" smtClean="0"/>
              <a:t>And: we </a:t>
            </a:r>
            <a:r>
              <a:rPr lang="nl-BE" baseline="0" dirty="0" err="1" smtClean="0"/>
              <a:t>know</a:t>
            </a:r>
            <a:r>
              <a:rPr lang="nl-BE" baseline="0" dirty="0" smtClean="0"/>
              <a:t> </a:t>
            </a:r>
            <a:r>
              <a:rPr lang="nl-BE" baseline="0" dirty="0" err="1" smtClean="0"/>
              <a:t>from</a:t>
            </a:r>
            <a:r>
              <a:rPr lang="nl-BE" baseline="0" dirty="0" smtClean="0"/>
              <a:t> RB research </a:t>
            </a:r>
            <a:r>
              <a:rPr lang="nl-BE" baseline="0" dirty="0" err="1" smtClean="0"/>
              <a:t>that</a:t>
            </a:r>
            <a:r>
              <a:rPr lang="nl-BE" baseline="0" dirty="0" smtClean="0"/>
              <a:t> living on 60% of </a:t>
            </a:r>
            <a:r>
              <a:rPr lang="nl-BE" baseline="0" dirty="0" err="1" smtClean="0"/>
              <a:t>median</a:t>
            </a:r>
            <a:r>
              <a:rPr lang="nl-BE" baseline="0" dirty="0" smtClean="0"/>
              <a:t> </a:t>
            </a:r>
            <a:r>
              <a:rPr lang="nl-BE" baseline="0" dirty="0" err="1" smtClean="0"/>
              <a:t>income</a:t>
            </a:r>
            <a:r>
              <a:rPr lang="nl-BE" baseline="0" dirty="0" smtClean="0"/>
              <a:t> in RO means </a:t>
            </a:r>
            <a:r>
              <a:rPr lang="nl-BE" baseline="0" dirty="0" err="1" smtClean="0"/>
              <a:t>spending</a:t>
            </a:r>
            <a:r>
              <a:rPr lang="nl-BE" baseline="0" dirty="0" smtClean="0"/>
              <a:t> 90% of budget on adequate </a:t>
            </a:r>
            <a:r>
              <a:rPr lang="nl-BE" baseline="0" dirty="0" err="1" smtClean="0"/>
              <a:t>diet</a:t>
            </a:r>
            <a:r>
              <a:rPr lang="nl-BE" baseline="0" dirty="0" smtClean="0"/>
              <a:t>, </a:t>
            </a:r>
            <a:r>
              <a:rPr lang="nl-BE" baseline="0" dirty="0" err="1" smtClean="0"/>
              <a:t>compared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to</a:t>
            </a:r>
            <a:r>
              <a:rPr lang="nl-BE" baseline="0" dirty="0" smtClean="0"/>
              <a:t> 10% in LU. =&gt; </a:t>
            </a:r>
            <a:r>
              <a:rPr lang="nl-BE" baseline="0" dirty="0" err="1" smtClean="0"/>
              <a:t>makes</a:t>
            </a:r>
            <a:r>
              <a:rPr lang="nl-BE" baseline="0" dirty="0" smtClean="0"/>
              <a:t> agreement on a single target </a:t>
            </a:r>
            <a:r>
              <a:rPr lang="nl-BE" baseline="0" dirty="0" err="1" smtClean="0"/>
              <a:t>value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difficult</a:t>
            </a:r>
            <a:r>
              <a:rPr lang="nl-BE" baseline="0" dirty="0" smtClean="0"/>
              <a:t>.</a:t>
            </a:r>
          </a:p>
          <a:p>
            <a:endParaRPr lang="nl-BE" baseline="0" dirty="0" smtClean="0"/>
          </a:p>
          <a:p>
            <a:r>
              <a:rPr lang="nl-BE" baseline="0" dirty="0" err="1" smtClean="0"/>
              <a:t>What</a:t>
            </a:r>
            <a:r>
              <a:rPr lang="nl-BE" baseline="0" dirty="0" smtClean="0"/>
              <a:t> are </a:t>
            </a:r>
            <a:r>
              <a:rPr lang="nl-BE" baseline="0" dirty="0" err="1" smtClean="0"/>
              <a:t>prospects</a:t>
            </a:r>
            <a:r>
              <a:rPr lang="nl-BE" baseline="0" dirty="0" smtClean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436C27-1AC5-47A2-8475-9069BBE6005B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2371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95119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Overall positive story, but not everywhere.</a:t>
            </a:r>
          </a:p>
          <a:p>
            <a:r>
              <a:rPr lang="en-GB" dirty="0" smtClean="0"/>
              <a:t>Corresponds also to strong decrease in between-country inequality.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8865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Naïve: what happens to those receiving benefits (reducing</a:t>
            </a:r>
            <a:r>
              <a:rPr lang="en-GB" baseline="0" dirty="0" smtClean="0"/>
              <a:t> work effort); to those paying for the benefit (also reduce work effort) =&gt; costs are most likely underestimated.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05670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2</a:t>
            </a:r>
            <a:r>
              <a:rPr lang="en-GB" baseline="0" dirty="0" smtClean="0"/>
              <a:t> problems with cost: </a:t>
            </a:r>
          </a:p>
          <a:p>
            <a:endParaRPr lang="en-GB" baseline="0" dirty="0" smtClean="0"/>
          </a:p>
          <a:p>
            <a:r>
              <a:rPr lang="en-GB" baseline="0" dirty="0" smtClean="0"/>
              <a:t>1/ it is very high, especially for some countries. =&gt; alternatives 40% target instead of 60%; focus on child poverty? (but what kind of stimulus + is this equitable?)</a:t>
            </a:r>
          </a:p>
          <a:p>
            <a:r>
              <a:rPr lang="en-GB" dirty="0" smtClean="0"/>
              <a:t>2/ Distribution of cost across countries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63C61-DD4E-466E-B8FB-A3A30945AEC0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9454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99E7CB-B55B-433F-ACF3-9EACF2CD01B5}" type="slidenum">
              <a:rPr lang="nl-NL" smtClean="0"/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887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99E7CB-B55B-433F-ACF3-9EACF2CD01B5}" type="slidenum">
              <a:rPr lang="nl-NL" smtClean="0"/>
              <a:t>30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89414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17-3-2016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97264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17-3-2016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30338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17-3-2016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89296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17-3-2016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1688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17-3-2016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2535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17-3-2016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6854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17-3-2016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77692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17-3-2016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4042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17-3-2016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203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17-3-2016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3370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/>
              <a:t>17-3-2016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4020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636C07-7E76-46D3-B86B-6AF7C60E533E}" type="datetimeFigureOut">
              <a:rPr lang="nl-NL" smtClean="0"/>
              <a:t>17-3-2016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96D49-DAE3-40DE-93E0-41688E0A50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787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>
              <a:lumMod val="9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7.xml"/><Relationship Id="rId3" Type="http://schemas.openxmlformats.org/officeDocument/2006/relationships/chart" Target="../charts/chart12.xml"/><Relationship Id="rId7" Type="http://schemas.openxmlformats.org/officeDocument/2006/relationships/chart" Target="../charts/chart16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5.xml"/><Relationship Id="rId11" Type="http://schemas.openxmlformats.org/officeDocument/2006/relationships/image" Target="../media/image9.png"/><Relationship Id="rId5" Type="http://schemas.openxmlformats.org/officeDocument/2006/relationships/chart" Target="../charts/chart14.xml"/><Relationship Id="rId10" Type="http://schemas.openxmlformats.org/officeDocument/2006/relationships/chart" Target="../charts/chart19.xml"/><Relationship Id="rId4" Type="http://schemas.openxmlformats.org/officeDocument/2006/relationships/chart" Target="../charts/chart13.xml"/><Relationship Id="rId9" Type="http://schemas.openxmlformats.org/officeDocument/2006/relationships/chart" Target="../charts/chart18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5.xml"/><Relationship Id="rId3" Type="http://schemas.openxmlformats.org/officeDocument/2006/relationships/chart" Target="../charts/chart20.xml"/><Relationship Id="rId7" Type="http://schemas.openxmlformats.org/officeDocument/2006/relationships/chart" Target="../charts/chart24.xml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3.xml"/><Relationship Id="rId11" Type="http://schemas.openxmlformats.org/officeDocument/2006/relationships/chart" Target="../charts/chart28.xml"/><Relationship Id="rId5" Type="http://schemas.openxmlformats.org/officeDocument/2006/relationships/chart" Target="../charts/chart22.xml"/><Relationship Id="rId10" Type="http://schemas.openxmlformats.org/officeDocument/2006/relationships/chart" Target="../charts/chart27.xml"/><Relationship Id="rId4" Type="http://schemas.openxmlformats.org/officeDocument/2006/relationships/chart" Target="../charts/chart21.xml"/><Relationship Id="rId9" Type="http://schemas.openxmlformats.org/officeDocument/2006/relationships/chart" Target="../charts/chart2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Social Policy in the EU and the Role of the EU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567136"/>
          </a:xfrm>
        </p:spPr>
        <p:txBody>
          <a:bodyPr>
            <a:normAutofit fontScale="62500" lnSpcReduction="20000"/>
          </a:bodyPr>
          <a:lstStyle/>
          <a:p>
            <a:r>
              <a:rPr lang="en-GB" dirty="0"/>
              <a:t>Tim </a:t>
            </a:r>
            <a:r>
              <a:rPr lang="en-GB" dirty="0" smtClean="0"/>
              <a:t>Goedemé, PhD</a:t>
            </a:r>
            <a:endParaRPr lang="en-GB" dirty="0"/>
          </a:p>
          <a:p>
            <a:r>
              <a:rPr lang="en-GB" dirty="0"/>
              <a:t>tim.goedeme@kuleuven.be</a:t>
            </a:r>
          </a:p>
          <a:p>
            <a:r>
              <a:rPr lang="en-GB" dirty="0"/>
              <a:t>tim.goedeme@uantwerpen.be</a:t>
            </a:r>
          </a:p>
          <a:p>
            <a:endParaRPr lang="en-GB" dirty="0"/>
          </a:p>
          <a:p>
            <a:r>
              <a:rPr lang="en-GB" dirty="0"/>
              <a:t>Lecture </a:t>
            </a:r>
            <a:r>
              <a:rPr lang="en-GB" dirty="0" smtClean="0"/>
              <a:t>6 </a:t>
            </a:r>
            <a:r>
              <a:rPr lang="en-GB" dirty="0"/>
              <a:t>– </a:t>
            </a:r>
            <a:r>
              <a:rPr lang="en-GB" dirty="0" smtClean="0"/>
              <a:t>16/03/2016</a:t>
            </a:r>
          </a:p>
          <a:p>
            <a:endParaRPr lang="en-GB" dirty="0"/>
          </a:p>
          <a:p>
            <a:r>
              <a:rPr lang="en-GB" dirty="0" smtClean="0"/>
              <a:t>With help from Lorena Zardo Trindade and Diego Collado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138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000" dirty="0" smtClean="0"/>
              <a:t>The EU and minimum income protection: Important elements of the policy conundrum</a:t>
            </a:r>
            <a:endParaRPr lang="en-GB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83357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en-GB" dirty="0"/>
              <a:t>Poverty </a:t>
            </a:r>
            <a:r>
              <a:rPr lang="en-GB" dirty="0" smtClean="0"/>
              <a:t>reduction and </a:t>
            </a:r>
            <a:r>
              <a:rPr lang="en-GB" dirty="0"/>
              <a:t>social inclusion are important policy goals</a:t>
            </a:r>
          </a:p>
          <a:p>
            <a:endParaRPr lang="en-GB" dirty="0"/>
          </a:p>
          <a:p>
            <a:r>
              <a:rPr lang="en-GB" dirty="0" smtClean="0"/>
              <a:t>Poverty remains high (and in some countries is increasing) in EU Member States</a:t>
            </a:r>
          </a:p>
          <a:p>
            <a:endParaRPr lang="en-GB" dirty="0" smtClean="0"/>
          </a:p>
          <a:p>
            <a:r>
              <a:rPr lang="en-GB" dirty="0" smtClean="0"/>
              <a:t>Social </a:t>
            </a:r>
            <a:r>
              <a:rPr lang="en-GB" dirty="0"/>
              <a:t>assistance is the ultimate safety net to avoid poverty and social exclusion </a:t>
            </a:r>
          </a:p>
          <a:p>
            <a:endParaRPr lang="en-GB" dirty="0"/>
          </a:p>
          <a:p>
            <a:r>
              <a:rPr lang="en-GB" dirty="0"/>
              <a:t>However, in nearly all EU MS social assistance schemes are inadequate</a:t>
            </a:r>
          </a:p>
          <a:p>
            <a:endParaRPr lang="en-GB" dirty="0"/>
          </a:p>
          <a:p>
            <a:r>
              <a:rPr lang="en-GB" dirty="0" smtClean="0"/>
              <a:t>What kind of action should the EU take?</a:t>
            </a:r>
            <a:endParaRPr lang="en-GB" dirty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89191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7870825" cy="635000"/>
          </a:xfrm>
        </p:spPr>
        <p:txBody>
          <a:bodyPr>
            <a:noAutofit/>
          </a:bodyPr>
          <a:lstStyle/>
          <a:p>
            <a:r>
              <a:rPr lang="en-GB" sz="3000" dirty="0"/>
              <a:t>The EU and minimum income protection: Important elements of the policy conundrum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412776"/>
            <a:ext cx="7870825" cy="504056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GB" sz="2200" dirty="0" smtClean="0"/>
              <a:t>Proposal for a ‘Minimum income directive’ (EAPN)</a:t>
            </a:r>
          </a:p>
          <a:p>
            <a:pPr lvl="1">
              <a:spcAft>
                <a:spcPts val="600"/>
              </a:spcAft>
            </a:pPr>
            <a:r>
              <a:rPr lang="en-GB" sz="2200" dirty="0"/>
              <a:t>A </a:t>
            </a:r>
            <a:r>
              <a:rPr lang="en-GB" sz="2200" b="1" dirty="0"/>
              <a:t>fundamental right </a:t>
            </a:r>
            <a:r>
              <a:rPr lang="en-GB" sz="2200" dirty="0"/>
              <a:t>to an adequate income for a dignified life, throughout the lifecycle</a:t>
            </a:r>
          </a:p>
          <a:p>
            <a:pPr lvl="1">
              <a:spcAft>
                <a:spcPts val="600"/>
              </a:spcAft>
            </a:pPr>
            <a:r>
              <a:rPr lang="en-GB" sz="2200" dirty="0" smtClean="0"/>
              <a:t>Providing </a:t>
            </a:r>
            <a:r>
              <a:rPr lang="en-GB" sz="2200" dirty="0"/>
              <a:t>the </a:t>
            </a:r>
            <a:r>
              <a:rPr lang="en-GB" sz="2200" b="1" dirty="0"/>
              <a:t>means/security </a:t>
            </a:r>
            <a:r>
              <a:rPr lang="en-GB" sz="2200" dirty="0"/>
              <a:t>to engage in work and participate in society</a:t>
            </a:r>
          </a:p>
          <a:p>
            <a:pPr lvl="1">
              <a:spcAft>
                <a:spcPts val="600"/>
              </a:spcAft>
            </a:pPr>
            <a:r>
              <a:rPr lang="en-GB" sz="2200" b="1" dirty="0" smtClean="0"/>
              <a:t>Prevents </a:t>
            </a:r>
            <a:r>
              <a:rPr lang="en-GB" sz="2200" dirty="0"/>
              <a:t>poverty and social exclusion and restricts long-term economic and social costs.</a:t>
            </a:r>
          </a:p>
          <a:p>
            <a:pPr lvl="1">
              <a:spcAft>
                <a:spcPts val="600"/>
              </a:spcAft>
            </a:pPr>
            <a:r>
              <a:rPr lang="en-GB" sz="2200" b="1" dirty="0" smtClean="0"/>
              <a:t>Automatic </a:t>
            </a:r>
            <a:r>
              <a:rPr lang="en-GB" sz="2200" b="1" dirty="0"/>
              <a:t>stabiliser </a:t>
            </a:r>
            <a:r>
              <a:rPr lang="en-GB" sz="2200" dirty="0"/>
              <a:t>– provides an essential floor for consumption and economy</a:t>
            </a:r>
          </a:p>
          <a:p>
            <a:pPr lvl="1">
              <a:spcAft>
                <a:spcPts val="600"/>
              </a:spcAft>
            </a:pPr>
            <a:r>
              <a:rPr lang="en-GB" sz="2200" dirty="0" smtClean="0"/>
              <a:t>Provides </a:t>
            </a:r>
            <a:r>
              <a:rPr lang="en-GB" sz="2200" dirty="0"/>
              <a:t>a </a:t>
            </a:r>
            <a:r>
              <a:rPr lang="en-GB" sz="2200" b="1" dirty="0"/>
              <a:t>positive hierarchy </a:t>
            </a:r>
            <a:r>
              <a:rPr lang="en-GB" sz="2200" dirty="0"/>
              <a:t>for decent/minimum wages</a:t>
            </a:r>
          </a:p>
          <a:p>
            <a:pPr lvl="1">
              <a:spcAft>
                <a:spcPts val="600"/>
              </a:spcAft>
            </a:pPr>
            <a:r>
              <a:rPr lang="en-GB" sz="2200" b="1" dirty="0" smtClean="0"/>
              <a:t>European </a:t>
            </a:r>
            <a:r>
              <a:rPr lang="en-GB" sz="2200" b="1" dirty="0"/>
              <a:t>Social Model </a:t>
            </a:r>
            <a:r>
              <a:rPr lang="en-GB" sz="2200" dirty="0"/>
              <a:t>- laying the </a:t>
            </a:r>
            <a:r>
              <a:rPr lang="en-GB" sz="2200" b="1" dirty="0"/>
              <a:t>foundation for a fairer</a:t>
            </a:r>
            <a:r>
              <a:rPr lang="en-GB" sz="2200" dirty="0"/>
              <a:t>, </a:t>
            </a:r>
            <a:r>
              <a:rPr lang="en-GB" sz="2200" b="1" dirty="0"/>
              <a:t>more cohesive </a:t>
            </a:r>
            <a:r>
              <a:rPr lang="en-GB" sz="2200" b="1" dirty="0" smtClean="0"/>
              <a:t>society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347326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This lecture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Increasing minimum income protection (MIP), through an EU initiative, is confronted with a policy conundrum</a:t>
            </a:r>
          </a:p>
          <a:p>
            <a:pPr lvl="1"/>
            <a:endParaRPr lang="en-GB" dirty="0" smtClean="0"/>
          </a:p>
          <a:p>
            <a:pPr lvl="1"/>
            <a:r>
              <a:rPr lang="en-GB" dirty="0"/>
              <a:t>(legal basis)</a:t>
            </a:r>
          </a:p>
          <a:p>
            <a:pPr lvl="1"/>
            <a:r>
              <a:rPr lang="en-GB" dirty="0"/>
              <a:t>(subsidiarity)</a:t>
            </a:r>
            <a:endParaRPr lang="en-GB" dirty="0" smtClean="0"/>
          </a:p>
          <a:p>
            <a:pPr lvl="1"/>
            <a:r>
              <a:rPr lang="en-GB" dirty="0" smtClean="0"/>
              <a:t>Strong differences in living standards &amp; social context</a:t>
            </a:r>
          </a:p>
          <a:p>
            <a:pPr lvl="1"/>
            <a:r>
              <a:rPr lang="en-GB" dirty="0" smtClean="0"/>
              <a:t>Substantial additional redistributive effort required</a:t>
            </a:r>
          </a:p>
          <a:p>
            <a:pPr lvl="1"/>
            <a:r>
              <a:rPr lang="en-GB" dirty="0" smtClean="0"/>
              <a:t>A social </a:t>
            </a:r>
            <a:r>
              <a:rPr lang="en-GB" dirty="0" err="1" smtClean="0"/>
              <a:t>trilemma</a:t>
            </a:r>
            <a:endParaRPr lang="en-GB" dirty="0" smtClean="0"/>
          </a:p>
          <a:p>
            <a:pPr lvl="1"/>
            <a:r>
              <a:rPr lang="en-GB" dirty="0" smtClean="0"/>
              <a:t>A solidarity conundrum</a:t>
            </a:r>
          </a:p>
          <a:p>
            <a:pPr lvl="1"/>
            <a:endParaRPr lang="en-GB" dirty="0" smtClean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296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This lecture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Building on:</a:t>
            </a:r>
          </a:p>
          <a:p>
            <a:endParaRPr lang="en-GB" dirty="0"/>
          </a:p>
          <a:p>
            <a:r>
              <a:rPr lang="en-GB" dirty="0"/>
              <a:t>Vandenbroucke, F., Cantillon, B., Van Mechelen, N., Goedemé, T., and Van lancker, A. (2013), </a:t>
            </a:r>
            <a:r>
              <a:rPr lang="en-GB" b="1" dirty="0"/>
              <a:t>'The EU and Minimum Income Protection: Clarifying the Policy Conundrum</a:t>
            </a:r>
            <a:r>
              <a:rPr lang="en-GB" dirty="0"/>
              <a:t>', in Marx, I. and Nelson, K. (eds.), </a:t>
            </a:r>
            <a:r>
              <a:rPr lang="en-GB" i="1" dirty="0"/>
              <a:t>Minimum Income Protection in Flux</a:t>
            </a:r>
            <a:r>
              <a:rPr lang="en-GB" dirty="0"/>
              <a:t>, Hampshire: Palgrave Macmillan, pp. 271-317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With updated data and insights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705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/>
              <a:t>1. Strong differences in living </a:t>
            </a:r>
            <a:r>
              <a:rPr lang="en-GB" sz="3500" dirty="0" smtClean="0"/>
              <a:t>standards</a:t>
            </a:r>
            <a:endParaRPr lang="en-GB" sz="3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Strong differences in living standards make a decision on a common minimum standard for social assistance (or wages) very difficult</a:t>
            </a:r>
          </a:p>
          <a:p>
            <a:endParaRPr lang="en-GB" dirty="0"/>
          </a:p>
          <a:p>
            <a:r>
              <a:rPr lang="en-GB" dirty="0" smtClean="0"/>
              <a:t>What are the prospects for the future?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724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823396"/>
              </p:ext>
            </p:extLst>
          </p:nvPr>
        </p:nvGraphicFramePr>
        <p:xfrm>
          <a:off x="0" y="1196752"/>
          <a:ext cx="9144000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611" y="273720"/>
            <a:ext cx="7870825" cy="635000"/>
          </a:xfrm>
        </p:spPr>
        <p:txBody>
          <a:bodyPr>
            <a:normAutofit/>
          </a:bodyPr>
          <a:lstStyle/>
          <a:p>
            <a:r>
              <a:rPr lang="en-GB" sz="3500" dirty="0"/>
              <a:t>1. Strong differences in living standards</a:t>
            </a:r>
          </a:p>
        </p:txBody>
      </p:sp>
      <p:cxnSp>
        <p:nvCxnSpPr>
          <p:cNvPr id="7" name="Straight Connector 6"/>
          <p:cNvCxnSpPr/>
          <p:nvPr/>
        </p:nvCxnSpPr>
        <p:spPr bwMode="auto">
          <a:xfrm flipV="1">
            <a:off x="1331640" y="1988840"/>
            <a:ext cx="0" cy="360651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 flipV="1">
            <a:off x="3131840" y="1988840"/>
            <a:ext cx="0" cy="360651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 flipV="1">
            <a:off x="3563888" y="1988840"/>
            <a:ext cx="0" cy="360651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 flipV="1">
            <a:off x="5004048" y="1988840"/>
            <a:ext cx="0" cy="360651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"/>
          <p:cNvSpPr txBox="1"/>
          <p:nvPr/>
        </p:nvSpPr>
        <p:spPr>
          <a:xfrm>
            <a:off x="2771800" y="1700808"/>
            <a:ext cx="828092" cy="36004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nl-BE" sz="1500" b="1" dirty="0" smtClean="0">
                <a:solidFill>
                  <a:schemeClr val="tx1">
                    <a:lumMod val="10000"/>
                  </a:schemeClr>
                </a:solidFill>
              </a:rPr>
              <a:t>EU27</a:t>
            </a:r>
            <a:endParaRPr lang="en-GB" sz="1500" b="1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1133618" y="1700808"/>
            <a:ext cx="558062" cy="36004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nl-BE" sz="1500" b="1" dirty="0" smtClean="0">
                <a:solidFill>
                  <a:schemeClr val="tx1">
                    <a:lumMod val="10000"/>
                  </a:schemeClr>
                </a:solidFill>
              </a:rPr>
              <a:t>RO</a:t>
            </a:r>
            <a:endParaRPr lang="en-GB" sz="1500" b="1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15" name="TextBox 1"/>
          <p:cNvSpPr txBox="1"/>
          <p:nvPr/>
        </p:nvSpPr>
        <p:spPr>
          <a:xfrm>
            <a:off x="4788024" y="1772816"/>
            <a:ext cx="558062" cy="36004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nl-BE" sz="1500" b="1" dirty="0" smtClean="0">
                <a:solidFill>
                  <a:schemeClr val="tx1">
                    <a:lumMod val="10000"/>
                  </a:schemeClr>
                </a:solidFill>
              </a:rPr>
              <a:t>LU</a:t>
            </a:r>
            <a:endParaRPr lang="en-GB" sz="1500" b="1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16" name="TextBox 1"/>
          <p:cNvSpPr txBox="1"/>
          <p:nvPr/>
        </p:nvSpPr>
        <p:spPr>
          <a:xfrm>
            <a:off x="3491880" y="1700808"/>
            <a:ext cx="558062" cy="36004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nl-BE" sz="1500" b="1" dirty="0" smtClean="0">
                <a:solidFill>
                  <a:schemeClr val="tx1">
                    <a:lumMod val="10000"/>
                  </a:schemeClr>
                </a:solidFill>
              </a:rPr>
              <a:t>BE</a:t>
            </a:r>
            <a:endParaRPr lang="en-GB" sz="1500" b="1" dirty="0">
              <a:solidFill>
                <a:schemeClr val="tx1">
                  <a:lumMod val="10000"/>
                </a:schemeClr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 bwMode="auto">
          <a:xfrm flipV="1">
            <a:off x="2483768" y="1988840"/>
            <a:ext cx="0" cy="360651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xtBox 1"/>
          <p:cNvSpPr txBox="1"/>
          <p:nvPr/>
        </p:nvSpPr>
        <p:spPr>
          <a:xfrm>
            <a:off x="2483768" y="2669355"/>
            <a:ext cx="3168351" cy="36004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nl-BE" sz="1500" b="1" dirty="0" smtClean="0">
                <a:solidFill>
                  <a:schemeClr val="tx1">
                    <a:lumMod val="10000"/>
                  </a:schemeClr>
                </a:solidFill>
              </a:rPr>
              <a:t>60% </a:t>
            </a:r>
            <a:r>
              <a:rPr lang="nl-BE" sz="1500" b="1" dirty="0" err="1" smtClean="0">
                <a:solidFill>
                  <a:schemeClr val="tx1">
                    <a:lumMod val="10000"/>
                  </a:schemeClr>
                </a:solidFill>
              </a:rPr>
              <a:t>poverty</a:t>
            </a:r>
            <a:r>
              <a:rPr lang="nl-BE" sz="1500" b="1" dirty="0" smtClean="0">
                <a:solidFill>
                  <a:schemeClr val="tx1">
                    <a:lumMod val="10000"/>
                  </a:schemeClr>
                </a:solidFill>
              </a:rPr>
              <a:t> </a:t>
            </a:r>
            <a:r>
              <a:rPr lang="nl-BE" sz="1500" b="1" dirty="0" err="1" smtClean="0">
                <a:solidFill>
                  <a:schemeClr val="tx1">
                    <a:lumMod val="10000"/>
                  </a:schemeClr>
                </a:solidFill>
              </a:rPr>
              <a:t>threshold</a:t>
            </a:r>
            <a:r>
              <a:rPr lang="nl-BE" sz="1500" b="1" dirty="0" smtClean="0">
                <a:solidFill>
                  <a:schemeClr val="tx1">
                    <a:lumMod val="10000"/>
                  </a:schemeClr>
                </a:solidFill>
              </a:rPr>
              <a:t> BE</a:t>
            </a:r>
            <a:endParaRPr lang="en-GB" sz="1500" b="1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19" name="TextBox 1"/>
          <p:cNvSpPr txBox="1"/>
          <p:nvPr/>
        </p:nvSpPr>
        <p:spPr>
          <a:xfrm>
            <a:off x="1412648" y="3789526"/>
            <a:ext cx="3168351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10000"/>
              </a:schemeClr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nl-BE" sz="1500" b="1" dirty="0" smtClean="0">
                <a:solidFill>
                  <a:schemeClr val="tx1">
                    <a:lumMod val="10000"/>
                  </a:schemeClr>
                </a:solidFill>
              </a:rPr>
              <a:t>97% of RO below </a:t>
            </a:r>
            <a:r>
              <a:rPr lang="nl-BE" sz="1500" b="1" dirty="0" err="1" smtClean="0">
                <a:solidFill>
                  <a:schemeClr val="tx1">
                    <a:lumMod val="10000"/>
                  </a:schemeClr>
                </a:solidFill>
              </a:rPr>
              <a:t>poverty</a:t>
            </a:r>
            <a:r>
              <a:rPr lang="nl-BE" sz="1500" b="1" dirty="0" smtClean="0">
                <a:solidFill>
                  <a:schemeClr val="tx1">
                    <a:lumMod val="10000"/>
                  </a:schemeClr>
                </a:solidFill>
              </a:rPr>
              <a:t> </a:t>
            </a:r>
            <a:r>
              <a:rPr lang="nl-BE" sz="1500" b="1" dirty="0" err="1" smtClean="0">
                <a:solidFill>
                  <a:schemeClr val="tx1">
                    <a:lumMod val="10000"/>
                  </a:schemeClr>
                </a:solidFill>
              </a:rPr>
              <a:t>threshold</a:t>
            </a:r>
            <a:r>
              <a:rPr lang="nl-BE" sz="1500" b="1" dirty="0" smtClean="0">
                <a:solidFill>
                  <a:schemeClr val="tx1">
                    <a:lumMod val="10000"/>
                  </a:schemeClr>
                </a:solidFill>
              </a:rPr>
              <a:t> BE</a:t>
            </a:r>
            <a:endParaRPr lang="en-GB" sz="1500" b="1" dirty="0">
              <a:solidFill>
                <a:schemeClr val="tx1">
                  <a:lumMod val="10000"/>
                </a:schemeClr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 bwMode="auto">
          <a:xfrm flipH="1">
            <a:off x="1547664" y="4437598"/>
            <a:ext cx="504056" cy="93561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1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63957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/>
              <a:t>1. Strong differences in living standards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A51AB592-F11C-422A-8BFA-A5C5A3240962}" type="slidenum">
              <a:rPr lang="en-GB" smtClean="0"/>
              <a:pPr/>
              <a:t>8</a:t>
            </a:fld>
            <a:endParaRPr lang="en-GB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5903744"/>
              </p:ext>
            </p:extLst>
          </p:nvPr>
        </p:nvGraphicFramePr>
        <p:xfrm>
          <a:off x="1187624" y="1988840"/>
          <a:ext cx="6638544" cy="2295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9072184"/>
              </p:ext>
            </p:extLst>
          </p:nvPr>
        </p:nvGraphicFramePr>
        <p:xfrm>
          <a:off x="1187624" y="4293096"/>
          <a:ext cx="6637020" cy="2295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7547915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1520" y="6597352"/>
            <a:ext cx="8229600" cy="236612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GB" dirty="0" smtClean="0"/>
              <a:t>Source: Goedemé and Collado, forthcoming, update with SILC 2013 data by Lorena Zardo Trindade.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8127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Chart bld="series" animBg="0"/>
        </p:bldSub>
      </p:bldGraphic>
      <p:bldGraphic spid="9" grpId="0">
        <p:bldSub>
          <a:bldChart bld="series" animBg="0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/>
              <a:t>1. Strong differences in living standards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A51AB592-F11C-422A-8BFA-A5C5A3240962}" type="slidenum">
              <a:rPr lang="en-GB" smtClean="0"/>
              <a:pPr/>
              <a:t>9</a:t>
            </a:fld>
            <a:endParaRPr lang="en-GB" dirty="0"/>
          </a:p>
        </p:txBody>
      </p:sp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6237977"/>
              </p:ext>
            </p:extLst>
          </p:nvPr>
        </p:nvGraphicFramePr>
        <p:xfrm>
          <a:off x="1259632" y="2127885"/>
          <a:ext cx="4896544" cy="3566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1356291"/>
              </p:ext>
            </p:extLst>
          </p:nvPr>
        </p:nvGraphicFramePr>
        <p:xfrm>
          <a:off x="6300192" y="2127885"/>
          <a:ext cx="2217414" cy="3566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252728" y="1412776"/>
            <a:ext cx="6638544" cy="669414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50" b="1"/>
            </a:lvl1pPr>
          </a:lstStyle>
          <a:p>
            <a:r>
              <a:rPr lang="en-US" dirty="0"/>
              <a:t>Poverty trends in the EU15 and the NMS (without Bulgaria, Malta and Romania) with the poverty</a:t>
            </a:r>
          </a:p>
          <a:p>
            <a:r>
              <a:rPr lang="en-US" dirty="0"/>
              <a:t>line expressed as a percentage of the </a:t>
            </a:r>
            <a:r>
              <a:rPr lang="en-US" dirty="0" smtClean="0"/>
              <a:t>EU‐wide </a:t>
            </a:r>
            <a:r>
              <a:rPr lang="en-US" dirty="0"/>
              <a:t>median </a:t>
            </a:r>
            <a:r>
              <a:rPr lang="en-US" dirty="0" smtClean="0"/>
              <a:t>equivalent household </a:t>
            </a:r>
            <a:r>
              <a:rPr lang="en-US" dirty="0"/>
              <a:t>income, EU‐SILC </a:t>
            </a:r>
            <a:r>
              <a:rPr lang="en-US" dirty="0" smtClean="0"/>
              <a:t>2005‐2013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5877272"/>
            <a:ext cx="8229600" cy="308620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GB" dirty="0" smtClean="0"/>
              <a:t>Source: Goedemé and Collado, forthcoming, update with SILC 2013 data by Lorena Zardo Trindade.</a:t>
            </a:r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6300192" y="2276872"/>
            <a:ext cx="2239152" cy="33843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699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/>
              <a:t>1. Strong differences in living standards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2530805"/>
              </p:ext>
            </p:extLst>
          </p:nvPr>
        </p:nvGraphicFramePr>
        <p:xfrm>
          <a:off x="323528" y="1772816"/>
          <a:ext cx="8568952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251520" y="6453335"/>
            <a:ext cx="8229600" cy="380629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GB" smtClean="0"/>
              <a:t>Source: Goedemé, Trindade and Vandenbroucke, Forthcoming.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0674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 animBg="0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Results: Greece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A51AB592-F11C-422A-8BFA-A5C5A3240962}" type="slidenum">
              <a:rPr lang="en-GB" smtClean="0"/>
              <a:pPr/>
              <a:t>11</a:t>
            </a:fld>
            <a:endParaRPr lang="en-GB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2834915"/>
              </p:ext>
            </p:extLst>
          </p:nvPr>
        </p:nvGraphicFramePr>
        <p:xfrm>
          <a:off x="1115616" y="1484784"/>
          <a:ext cx="7488435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38031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Chart bld="series" animBg="0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Results: Poland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A51AB592-F11C-422A-8BFA-A5C5A3240962}" type="slidenum">
              <a:rPr lang="en-GB" smtClean="0"/>
              <a:pPr/>
              <a:t>12</a:t>
            </a:fld>
            <a:endParaRPr lang="en-GB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3152676"/>
              </p:ext>
            </p:extLst>
          </p:nvPr>
        </p:nvGraphicFramePr>
        <p:xfrm>
          <a:off x="1116013" y="1484313"/>
          <a:ext cx="7416427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89170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" animBg="0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1. Strong differences in living standards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Living standards are clearly converging,</a:t>
            </a:r>
          </a:p>
          <a:p>
            <a:endParaRPr lang="en-GB" dirty="0"/>
          </a:p>
          <a:p>
            <a:r>
              <a:rPr lang="en-GB" dirty="0" smtClean="0"/>
              <a:t>But:</a:t>
            </a:r>
          </a:p>
          <a:p>
            <a:pPr lvl="1"/>
            <a:r>
              <a:rPr lang="en-GB" dirty="0" smtClean="0"/>
              <a:t>Sometimes driven by decreases in some countries</a:t>
            </a:r>
          </a:p>
          <a:p>
            <a:pPr lvl="1"/>
            <a:endParaRPr lang="en-GB" dirty="0"/>
          </a:p>
          <a:p>
            <a:pPr lvl="1"/>
            <a:r>
              <a:rPr lang="en-GB" dirty="0" smtClean="0"/>
              <a:t>Vast differences remain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566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2. The redistributive effort required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What is the cost of increasing all incomes to the level of the poverty threshold?</a:t>
            </a:r>
          </a:p>
          <a:p>
            <a:endParaRPr lang="en-GB" dirty="0" smtClean="0"/>
          </a:p>
          <a:p>
            <a:r>
              <a:rPr lang="en-GB" dirty="0" smtClean="0"/>
              <a:t>A very simple (and naïve) estimation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442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The redistributive effort required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14" y="2276872"/>
            <a:ext cx="8702368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896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The redistributive effort required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68760"/>
            <a:ext cx="6858000" cy="74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787149"/>
              </p:ext>
            </p:extLst>
          </p:nvPr>
        </p:nvGraphicFramePr>
        <p:xfrm>
          <a:off x="179512" y="2057400"/>
          <a:ext cx="8784976" cy="4323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44906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" animBg="0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The redistributive effort required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2168"/>
            <a:ext cx="8229600" cy="89269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 smtClean="0"/>
              <a:t>Redistributive effort required to lift all households with at least one child aged &lt;=17 to the poverty threshold, SILC 2009</a:t>
            </a:r>
            <a:endParaRPr lang="en-GB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5064956"/>
              </p:ext>
            </p:extLst>
          </p:nvPr>
        </p:nvGraphicFramePr>
        <p:xfrm>
          <a:off x="107504" y="2057400"/>
          <a:ext cx="8928992" cy="4683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37871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series" animBg="0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3. A social </a:t>
            </a:r>
            <a:r>
              <a:rPr lang="en-GB" dirty="0" err="1" smtClean="0"/>
              <a:t>trilemma</a:t>
            </a:r>
            <a:r>
              <a:rPr lang="en-GB" dirty="0" smtClean="0"/>
              <a:t>?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973706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49450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3. A Social </a:t>
            </a:r>
            <a:r>
              <a:rPr lang="en-GB" dirty="0" err="1" smtClean="0"/>
              <a:t>trilemma</a:t>
            </a:r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Hierarchy of institutional incomes in the fabric of the welfare </a:t>
            </a:r>
            <a:r>
              <a:rPr lang="en-GB" dirty="0" smtClean="0"/>
              <a:t>state (Cantillon et al., 2015b):</a:t>
            </a:r>
            <a:endParaRPr lang="en-GB" dirty="0"/>
          </a:p>
          <a:p>
            <a:endParaRPr lang="en-GB" dirty="0"/>
          </a:p>
          <a:p>
            <a:pPr marL="216000" lvl="1" indent="0">
              <a:buNone/>
            </a:pPr>
            <a:endParaRPr lang="en-GB" dirty="0" smtClean="0">
              <a:sym typeface="Wingdings" panose="05000000000000000000" pitchFamily="2" charset="2"/>
            </a:endParaRPr>
          </a:p>
          <a:p>
            <a:pPr marL="216000" lvl="1" indent="0">
              <a:buNone/>
            </a:pPr>
            <a:endParaRPr lang="en-GB" dirty="0">
              <a:sym typeface="Wingdings" panose="05000000000000000000" pitchFamily="2" charset="2"/>
            </a:endParaRPr>
          </a:p>
          <a:p>
            <a:pPr marL="216000" lvl="1" indent="0">
              <a:buNone/>
            </a:pPr>
            <a:endParaRPr lang="en-GB" dirty="0" smtClean="0">
              <a:sym typeface="Wingdings" panose="05000000000000000000" pitchFamily="2" charset="2"/>
            </a:endParaRPr>
          </a:p>
          <a:p>
            <a:pPr marL="216000" lvl="1" indent="0">
              <a:buNone/>
            </a:pPr>
            <a:endParaRPr lang="en-GB" dirty="0" smtClean="0">
              <a:sym typeface="Wingdings" panose="05000000000000000000" pitchFamily="2" charset="2"/>
            </a:endParaRPr>
          </a:p>
          <a:p>
            <a:pPr marL="216000" lvl="1" indent="0">
              <a:buNone/>
            </a:pPr>
            <a:endParaRPr lang="en-GB" dirty="0">
              <a:sym typeface="Wingdings" panose="05000000000000000000" pitchFamily="2" charset="2"/>
            </a:endParaRPr>
          </a:p>
          <a:p>
            <a:pPr marL="216000" lvl="1" indent="0">
              <a:buNone/>
            </a:pPr>
            <a:endParaRPr lang="en-GB" dirty="0">
              <a:sym typeface="Wingdings" panose="05000000000000000000" pitchFamily="2" charset="2"/>
            </a:endParaRPr>
          </a:p>
          <a:p>
            <a:pPr marL="216000" lvl="1" indent="0">
              <a:buNone/>
            </a:pPr>
            <a:endParaRPr lang="en-GB" dirty="0" smtClean="0">
              <a:sym typeface="Wingdings" panose="05000000000000000000" pitchFamily="2" charset="2"/>
            </a:endParaRPr>
          </a:p>
          <a:p>
            <a:pPr marL="216000" lvl="1" indent="0">
              <a:buNone/>
            </a:pPr>
            <a:endParaRPr lang="en-GB" dirty="0" smtClean="0">
              <a:sym typeface="Wingdings" panose="05000000000000000000" pitchFamily="2" charset="2"/>
            </a:endParaRPr>
          </a:p>
          <a:p>
            <a:pPr marL="216000" lvl="1" indent="0">
              <a:buNone/>
            </a:pPr>
            <a:r>
              <a:rPr lang="en-GB" dirty="0" smtClean="0">
                <a:sym typeface="Wingdings" panose="05000000000000000000" pitchFamily="2" charset="2"/>
              </a:rPr>
              <a:t> </a:t>
            </a:r>
            <a:r>
              <a:rPr lang="en-GB" dirty="0"/>
              <a:t>incomes of low wage earners might be = ‘glass ceiling’ of poverty reduction</a:t>
            </a:r>
          </a:p>
          <a:p>
            <a:pPr marL="673200" lvl="1" indent="-457200">
              <a:buFont typeface="Arial" panose="020B0604020202020204" pitchFamily="34" charset="0"/>
              <a:buChar char="•"/>
            </a:pPr>
            <a:endParaRPr lang="en-GB" dirty="0"/>
          </a:p>
          <a:p>
            <a:pPr marL="673200" lvl="1" indent="-45720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6546864"/>
              </p:ext>
            </p:extLst>
          </p:nvPr>
        </p:nvGraphicFramePr>
        <p:xfrm>
          <a:off x="1105272" y="2348879"/>
          <a:ext cx="7211144" cy="33123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636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Graphic spid="4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Cantillon et al.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MS differ in extent to which they achieve various goals, but few meet all three</a:t>
            </a:r>
          </a:p>
          <a:p>
            <a:endParaRPr lang="en-GB" dirty="0"/>
          </a:p>
          <a:p>
            <a:r>
              <a:rPr lang="en-GB" dirty="0" smtClean="0"/>
              <a:t>Hypothetical household simulations:</a:t>
            </a:r>
          </a:p>
          <a:p>
            <a:pPr lvl="1"/>
            <a:r>
              <a:rPr lang="en-GB" dirty="0" smtClean="0"/>
              <a:t>Adequacy of net social assistance &amp; net minimum wage (or low wage benchmark)</a:t>
            </a:r>
          </a:p>
          <a:p>
            <a:pPr lvl="1"/>
            <a:r>
              <a:rPr lang="en-GB" dirty="0" smtClean="0"/>
              <a:t>Gross minimum wage</a:t>
            </a:r>
          </a:p>
          <a:p>
            <a:pPr lvl="1"/>
            <a:r>
              <a:rPr lang="en-GB" dirty="0" smtClean="0"/>
              <a:t>Gross-to-net effort</a:t>
            </a:r>
          </a:p>
          <a:p>
            <a:pPr lvl="1"/>
            <a:r>
              <a:rPr lang="en-GB" dirty="0" smtClean="0"/>
              <a:t>Financial incentive</a:t>
            </a:r>
          </a:p>
          <a:p>
            <a:pPr lvl="1"/>
            <a:endParaRPr lang="en-GB" dirty="0"/>
          </a:p>
          <a:p>
            <a:r>
              <a:rPr lang="en-GB" dirty="0" smtClean="0"/>
              <a:t>High-road, middle road, low road</a:t>
            </a:r>
          </a:p>
          <a:p>
            <a:pPr lvl="1"/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950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-243408"/>
            <a:ext cx="8579296" cy="1143000"/>
          </a:xfrm>
        </p:spPr>
        <p:txBody>
          <a:bodyPr>
            <a:normAutofit/>
          </a:bodyPr>
          <a:lstStyle/>
          <a:p>
            <a:r>
              <a:rPr lang="en-GB" sz="2000" dirty="0"/>
              <a:t>High road: Adequate minimum income protection packages in- and out-of-work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69" y="6492477"/>
            <a:ext cx="8229600" cy="32089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GB" dirty="0" smtClean="0"/>
              <a:t>Single parent, two children, 2012. Source: CSB-MIPI / Cantillon, Marchal et al., 2015</a:t>
            </a:r>
            <a:endParaRPr lang="en-GB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409" y="764704"/>
            <a:ext cx="9199921" cy="57606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992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-243408"/>
            <a:ext cx="8579296" cy="1143000"/>
          </a:xfrm>
        </p:spPr>
        <p:txBody>
          <a:bodyPr>
            <a:normAutofit/>
          </a:bodyPr>
          <a:lstStyle/>
          <a:p>
            <a:r>
              <a:rPr lang="en-US" sz="2000" dirty="0"/>
              <a:t>Middle road: adequate minimum income package for a working lone parent family, inadequate out-of-work protection </a:t>
            </a:r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69" y="6492477"/>
            <a:ext cx="8229600" cy="32089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GB" dirty="0"/>
              <a:t>Single parent, two children, 2012. Source: CSB-MIPI / Cantillon, Marchal et al., 2015</a:t>
            </a: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9144000" cy="52867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3875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-243408"/>
            <a:ext cx="8579296" cy="1143000"/>
          </a:xfrm>
        </p:spPr>
        <p:txBody>
          <a:bodyPr>
            <a:normAutofit/>
          </a:bodyPr>
          <a:lstStyle/>
          <a:p>
            <a:r>
              <a:rPr lang="en-US" sz="2000" dirty="0"/>
              <a:t>Low road: inadequate minimum income packages, both out and in work</a:t>
            </a:r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69" y="6492477"/>
            <a:ext cx="8229600" cy="32089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GB" dirty="0"/>
              <a:t>Single parent, two children, 2012. Source: CSB-MIPI / Cantillon, Marchal et al., 2015</a:t>
            </a:r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9144000" cy="53727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3162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-243408"/>
            <a:ext cx="8579296" cy="1143000"/>
          </a:xfrm>
        </p:spPr>
        <p:txBody>
          <a:bodyPr>
            <a:normAutofit/>
          </a:bodyPr>
          <a:lstStyle/>
          <a:p>
            <a:r>
              <a:rPr lang="en-US" sz="2000" dirty="0"/>
              <a:t>Low road: inadequate minimum income packages, both out and in work</a:t>
            </a:r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69" y="6492477"/>
            <a:ext cx="8229600" cy="32089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GB" dirty="0"/>
              <a:t>Single parent, two children, 2012. Source: CSB-MIPI / Cantillon, Marchal et al., 2015</a:t>
            </a: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4" y="836712"/>
            <a:ext cx="9146874" cy="53285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5669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3. A Social </a:t>
            </a:r>
            <a:r>
              <a:rPr lang="en-GB" dirty="0" err="1" smtClean="0"/>
              <a:t>trilemma</a:t>
            </a:r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Adequate minimum income protection and work incentives do not come cheap?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Increasing pressure on low gross wages?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521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3. A Social </a:t>
            </a:r>
            <a:r>
              <a:rPr lang="en-GB" dirty="0" err="1" smtClean="0"/>
              <a:t>trilemma</a:t>
            </a:r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Adequate minimum income protection and work incentives do not come cheap?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>
                <a:solidFill>
                  <a:srgbClr val="FFFF00"/>
                </a:solidFill>
              </a:rPr>
              <a:t>Increasing pressure on low gross wages?</a:t>
            </a:r>
          </a:p>
          <a:p>
            <a:pPr lvl="1"/>
            <a:r>
              <a:rPr lang="en-GB" dirty="0" smtClean="0">
                <a:solidFill>
                  <a:srgbClr val="FFFF00"/>
                </a:solidFill>
              </a:rPr>
              <a:t>Skill-biased technological change</a:t>
            </a:r>
          </a:p>
          <a:p>
            <a:pPr lvl="1"/>
            <a:r>
              <a:rPr lang="en-GB" dirty="0" smtClean="0">
                <a:solidFill>
                  <a:srgbClr val="FFFF00"/>
                </a:solidFill>
              </a:rPr>
              <a:t>Increased global competition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253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994094"/>
            <a:ext cx="9144000" cy="5863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en-GB" sz="2500" dirty="0" smtClean="0"/>
              <a:t>Evolution </a:t>
            </a:r>
            <a:r>
              <a:rPr lang="en-GB" sz="2500" dirty="0"/>
              <a:t>of low gross wages </a:t>
            </a:r>
            <a:r>
              <a:rPr lang="en-GB" sz="2500" dirty="0" smtClean="0"/>
              <a:t>vs. </a:t>
            </a:r>
            <a:r>
              <a:rPr lang="en-GB" sz="2500" dirty="0"/>
              <a:t>poverty </a:t>
            </a:r>
            <a:r>
              <a:rPr lang="en-GB" sz="2500" dirty="0" smtClean="0"/>
              <a:t>lines (Source: Cantillon, Collado et al., 2015)</a:t>
            </a:r>
            <a:endParaRPr lang="nl-BE" sz="2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/>
              <a:t>27</a:t>
            </a:fld>
            <a:endParaRPr lang="nl-NL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1577242"/>
              </p:ext>
            </p:extLst>
          </p:nvPr>
        </p:nvGraphicFramePr>
        <p:xfrm>
          <a:off x="261523" y="994094"/>
          <a:ext cx="288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8950821"/>
              </p:ext>
            </p:extLst>
          </p:nvPr>
        </p:nvGraphicFramePr>
        <p:xfrm>
          <a:off x="6136028" y="994094"/>
          <a:ext cx="288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4624062"/>
              </p:ext>
            </p:extLst>
          </p:nvPr>
        </p:nvGraphicFramePr>
        <p:xfrm>
          <a:off x="267508" y="2794094"/>
          <a:ext cx="288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8641396"/>
              </p:ext>
            </p:extLst>
          </p:nvPr>
        </p:nvGraphicFramePr>
        <p:xfrm>
          <a:off x="3285539" y="2794094"/>
          <a:ext cx="288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0521220"/>
              </p:ext>
            </p:extLst>
          </p:nvPr>
        </p:nvGraphicFramePr>
        <p:xfrm>
          <a:off x="3285539" y="994094"/>
          <a:ext cx="288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4057958"/>
              </p:ext>
            </p:extLst>
          </p:nvPr>
        </p:nvGraphicFramePr>
        <p:xfrm>
          <a:off x="6136028" y="2794094"/>
          <a:ext cx="288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6317541"/>
              </p:ext>
            </p:extLst>
          </p:nvPr>
        </p:nvGraphicFramePr>
        <p:xfrm>
          <a:off x="251520" y="4638282"/>
          <a:ext cx="288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2977637"/>
              </p:ext>
            </p:extLst>
          </p:nvPr>
        </p:nvGraphicFramePr>
        <p:xfrm>
          <a:off x="6039831" y="4745202"/>
          <a:ext cx="288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9244994"/>
              </p:ext>
            </p:extLst>
          </p:nvPr>
        </p:nvGraphicFramePr>
        <p:xfrm>
          <a:off x="3285539" y="4629836"/>
          <a:ext cx="288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pic>
        <p:nvPicPr>
          <p:cNvPr id="16" name="Picture 8" descr="Sad, Unhappy, Sorry, Cheerless, Smiley, Yellow, Face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389" y="2794094"/>
            <a:ext cx="452428" cy="46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Sad, Unhappy, Sorry, Cheerless, Smiley, Yellow, Face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919" y="2794094"/>
            <a:ext cx="452428" cy="46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Sad, Unhappy, Sorry, Cheerless, Smiley, Yellow, Face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532" y="4645311"/>
            <a:ext cx="452428" cy="46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Sad, Unhappy, Sorry, Cheerless, Smiley, Yellow, Face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682" y="4608737"/>
            <a:ext cx="452428" cy="46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Sad, Unhappy, Sorry, Cheerless, Smiley, Yellow, Face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028" y="4645311"/>
            <a:ext cx="452428" cy="46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Sad, Unhappy, Sorry, Cheerless, Smiley, Yellow, Face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428" y="994094"/>
            <a:ext cx="452428" cy="46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404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994094"/>
            <a:ext cx="9144000" cy="5863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nl-BE" sz="2500" dirty="0" err="1" smtClean="0"/>
              <a:t>Did</a:t>
            </a:r>
            <a:r>
              <a:rPr lang="nl-BE" sz="2500" dirty="0" smtClean="0"/>
              <a:t> net </a:t>
            </a:r>
            <a:r>
              <a:rPr lang="nl-BE" sz="2500" dirty="0" err="1" smtClean="0"/>
              <a:t>wages</a:t>
            </a:r>
            <a:r>
              <a:rPr lang="nl-BE" sz="2500" dirty="0" smtClean="0"/>
              <a:t> follow? (</a:t>
            </a:r>
            <a:r>
              <a:rPr lang="en-GB" sz="2500" dirty="0"/>
              <a:t>Cantillon, Collado et al., 2015</a:t>
            </a:r>
            <a:r>
              <a:rPr lang="nl-BE" sz="2500" dirty="0" smtClean="0"/>
              <a:t>)</a:t>
            </a:r>
            <a:endParaRPr lang="nl-BE" sz="2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/>
              <a:t>28</a:t>
            </a:fld>
            <a:endParaRPr lang="nl-NL"/>
          </a:p>
        </p:txBody>
      </p:sp>
      <p:sp>
        <p:nvSpPr>
          <p:cNvPr id="5" name="AutoShape 8" descr="Image result for thu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730434"/>
              </p:ext>
            </p:extLst>
          </p:nvPr>
        </p:nvGraphicFramePr>
        <p:xfrm>
          <a:off x="179512" y="908720"/>
          <a:ext cx="288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1853816"/>
              </p:ext>
            </p:extLst>
          </p:nvPr>
        </p:nvGraphicFramePr>
        <p:xfrm>
          <a:off x="5974595" y="920461"/>
          <a:ext cx="288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3616277"/>
              </p:ext>
            </p:extLst>
          </p:nvPr>
        </p:nvGraphicFramePr>
        <p:xfrm>
          <a:off x="184962" y="2770208"/>
          <a:ext cx="288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1103431"/>
              </p:ext>
            </p:extLst>
          </p:nvPr>
        </p:nvGraphicFramePr>
        <p:xfrm>
          <a:off x="3071983" y="2769654"/>
          <a:ext cx="288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0546765"/>
              </p:ext>
            </p:extLst>
          </p:nvPr>
        </p:nvGraphicFramePr>
        <p:xfrm>
          <a:off x="3111494" y="4575280"/>
          <a:ext cx="288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6605317"/>
              </p:ext>
            </p:extLst>
          </p:nvPr>
        </p:nvGraphicFramePr>
        <p:xfrm>
          <a:off x="3094595" y="920277"/>
          <a:ext cx="288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3049807"/>
              </p:ext>
            </p:extLst>
          </p:nvPr>
        </p:nvGraphicFramePr>
        <p:xfrm>
          <a:off x="5974595" y="2768812"/>
          <a:ext cx="288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3439310"/>
              </p:ext>
            </p:extLst>
          </p:nvPr>
        </p:nvGraphicFramePr>
        <p:xfrm>
          <a:off x="200574" y="4568812"/>
          <a:ext cx="288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5448459"/>
              </p:ext>
            </p:extLst>
          </p:nvPr>
        </p:nvGraphicFramePr>
        <p:xfrm>
          <a:off x="5974595" y="4570208"/>
          <a:ext cx="288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pic>
        <p:nvPicPr>
          <p:cNvPr id="15" name="Picture 8" descr="Sad, Unhappy, Sorry, Cheerless, Smiley, Yellow, Face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154" y="2770208"/>
            <a:ext cx="452428" cy="46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Sad, Unhappy, Sorry, Cheerless, Smiley, Yellow, Face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784980"/>
            <a:ext cx="452428" cy="46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Sad, Unhappy, Sorry, Cheerless, Smiley, Yellow, Face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151" y="4568812"/>
            <a:ext cx="452428" cy="46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Sad, Unhappy, Sorry, Cheerless, Smiley, Yellow, Face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028" y="4568812"/>
            <a:ext cx="452428" cy="46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09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3. A social </a:t>
            </a:r>
            <a:r>
              <a:rPr lang="en-GB" dirty="0" err="1" smtClean="0"/>
              <a:t>trilemma</a:t>
            </a:r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srgbClr val="FFFF00"/>
                </a:solidFill>
              </a:rPr>
              <a:t>Adequate minimum income protection and work incentives do not come cheap?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236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/>
              <a:t>30</a:t>
            </a:fld>
            <a:endParaRPr lang="nl-N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500" dirty="0" smtClean="0"/>
              <a:t>The end of </a:t>
            </a:r>
            <a:r>
              <a:rPr lang="nl-BE" sz="2500" dirty="0" err="1" smtClean="0"/>
              <a:t>cheap</a:t>
            </a:r>
            <a:r>
              <a:rPr lang="nl-BE" sz="2500" dirty="0" smtClean="0"/>
              <a:t> talk </a:t>
            </a:r>
            <a:r>
              <a:rPr lang="nl-BE" sz="2500" dirty="0" err="1" smtClean="0"/>
              <a:t>about</a:t>
            </a:r>
            <a:r>
              <a:rPr lang="nl-BE" sz="2500" dirty="0" smtClean="0"/>
              <a:t> </a:t>
            </a:r>
            <a:r>
              <a:rPr lang="nl-BE" sz="2500" dirty="0" err="1" smtClean="0"/>
              <a:t>poverty</a:t>
            </a:r>
            <a:r>
              <a:rPr lang="nl-BE" sz="2500" dirty="0" smtClean="0"/>
              <a:t> </a:t>
            </a:r>
            <a:r>
              <a:rPr lang="nl-BE" sz="2500" dirty="0" err="1" smtClean="0"/>
              <a:t>reduction</a:t>
            </a:r>
            <a:r>
              <a:rPr lang="nl-BE" sz="2500" dirty="0" smtClean="0"/>
              <a:t> (Collado et al., </a:t>
            </a:r>
            <a:r>
              <a:rPr lang="nl-BE" sz="2500" dirty="0" err="1" smtClean="0"/>
              <a:t>forthcoming</a:t>
            </a:r>
            <a:r>
              <a:rPr lang="nl-BE" sz="2500" dirty="0" smtClean="0"/>
              <a:t>)</a:t>
            </a:r>
            <a:endParaRPr lang="nl-BE" sz="2500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2699366"/>
              </p:ext>
            </p:extLst>
          </p:nvPr>
        </p:nvGraphicFramePr>
        <p:xfrm>
          <a:off x="40082" y="1633533"/>
          <a:ext cx="6069248" cy="4171731"/>
        </p:xfrm>
        <a:graphic>
          <a:graphicData uri="http://schemas.openxmlformats.org/drawingml/2006/table">
            <a:tbl>
              <a:tblPr firstRow="1" firstCol="1" bandRow="1"/>
              <a:tblGrid>
                <a:gridCol w="1517312"/>
                <a:gridCol w="1517312"/>
                <a:gridCol w="1517312"/>
                <a:gridCol w="1517312"/>
              </a:tblGrid>
              <a:tr h="276515"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2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nl-B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4073" marR="4073" marT="407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46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single parent + 2 children</a:t>
                      </a:r>
                      <a:endParaRPr lang="en-US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4073" marR="4073" marT="407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4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622858">
                <a:tc>
                  <a:txBody>
                    <a:bodyPr/>
                    <a:lstStyle/>
                    <a:p>
                      <a:pPr algn="l" rtl="0" fontAlgn="ctr"/>
                      <a:r>
                        <a:rPr lang="nl-BE" sz="2000" b="1" i="0" u="none" strike="noStrike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nl-BE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4073" marR="4073" marT="407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4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Adequacy net  social floor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Adequacy net wage floor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Fin. incentive to work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3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Denmark</a:t>
                      </a:r>
                      <a:endParaRPr lang="nl-BE" sz="2000" b="1" i="0" u="none" strike="noStrike" kern="1200" dirty="0">
                        <a:solidFill>
                          <a:srgbClr val="FFFFFF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4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3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i="0" u="none" strike="noStrike" kern="1200">
                          <a:solidFill>
                            <a:srgbClr val="FFFFFF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Austria</a:t>
                      </a:r>
                      <a:endParaRPr lang="nl-BE" sz="2000" b="1" i="0" u="none" strike="noStrike" kern="1200">
                        <a:solidFill>
                          <a:srgbClr val="FFFFFF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4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Netherlands</a:t>
                      </a:r>
                      <a:endParaRPr lang="nl-BE" sz="2000" b="1" i="0" u="none" strike="noStrike" kern="1200" dirty="0">
                        <a:solidFill>
                          <a:srgbClr val="FFFFFF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4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3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Belgium</a:t>
                      </a:r>
                      <a:endParaRPr lang="nl-BE" sz="2000" b="1" i="0" u="none" strike="noStrike" kern="1200" dirty="0">
                        <a:solidFill>
                          <a:srgbClr val="FFFFFF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4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UK</a:t>
                      </a:r>
                      <a:endParaRPr lang="nl-BE" sz="2000" b="1" i="0" u="none" strike="noStrike" kern="1200" dirty="0">
                        <a:solidFill>
                          <a:srgbClr val="FFFFFF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4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3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i="0" u="none" strike="noStrike" kern="1200">
                          <a:solidFill>
                            <a:srgbClr val="FFFFFF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Finland</a:t>
                      </a:r>
                      <a:endParaRPr lang="nl-BE" sz="2000" b="1" i="0" u="none" strike="noStrike" kern="1200">
                        <a:solidFill>
                          <a:srgbClr val="FFFFFF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4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i="0" u="none" strike="noStrike" kern="1200">
                          <a:solidFill>
                            <a:srgbClr val="FFFFFF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Germany</a:t>
                      </a:r>
                      <a:endParaRPr lang="nl-BE" sz="2000" b="1" i="0" u="none" strike="noStrike" kern="1200">
                        <a:solidFill>
                          <a:srgbClr val="FFFFFF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4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3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i="0" u="none" strike="noStrike" kern="1200">
                          <a:solidFill>
                            <a:srgbClr val="FFFFFF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Sweden</a:t>
                      </a:r>
                      <a:endParaRPr lang="nl-BE" sz="2000" b="1" i="0" u="none" strike="noStrike" kern="1200">
                        <a:solidFill>
                          <a:srgbClr val="FFFFFF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4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France</a:t>
                      </a:r>
                      <a:endParaRPr lang="nl-BE" sz="2000" b="1" i="0" u="none" strike="noStrike" kern="1200" dirty="0">
                        <a:solidFill>
                          <a:srgbClr val="FFFFFF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4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3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0082" y="6021288"/>
            <a:ext cx="6955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Source: simulated net incomes and low (minimum) wages from CSB-MIPI</a:t>
            </a:r>
            <a:endParaRPr lang="nl-BE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487801"/>
              </p:ext>
            </p:extLst>
          </p:nvPr>
        </p:nvGraphicFramePr>
        <p:xfrm>
          <a:off x="7013522" y="1844824"/>
          <a:ext cx="1662934" cy="3862858"/>
        </p:xfrm>
        <a:graphic>
          <a:graphicData uri="http://schemas.openxmlformats.org/drawingml/2006/table">
            <a:tbl>
              <a:tblPr firstRow="1" firstCol="1" bandRow="1"/>
              <a:tblGrid>
                <a:gridCol w="1662934"/>
              </a:tblGrid>
              <a:tr h="62285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Fin. incentive to </a:t>
                      </a:r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work (base line)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3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3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3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3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3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3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0627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Research question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smtClean="0"/>
              <a:t>How much would be the redistributive effort of </a:t>
            </a:r>
            <a:r>
              <a:rPr lang="en-GB" dirty="0"/>
              <a:t>eradicating poverty without altering (much) the structure of </a:t>
            </a:r>
            <a:r>
              <a:rPr lang="en-GB" dirty="0" smtClean="0"/>
              <a:t>incentives?</a:t>
            </a:r>
          </a:p>
          <a:p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smtClean="0"/>
              <a:t>Methodology</a:t>
            </a:r>
          </a:p>
          <a:p>
            <a:pPr marL="673200" lvl="1" indent="-457200">
              <a:buFont typeface="Arial" panose="020B0604020202020204" pitchFamily="34" charset="0"/>
              <a:buChar char="•"/>
            </a:pPr>
            <a:r>
              <a:rPr lang="en-GB" dirty="0" smtClean="0"/>
              <a:t>How to measure incentives to work at all? </a:t>
            </a:r>
            <a:r>
              <a:rPr lang="en-GB" dirty="0" smtClean="0">
                <a:sym typeface="Wingdings" panose="05000000000000000000" pitchFamily="2" charset="2"/>
              </a:rPr>
              <a:t> </a:t>
            </a:r>
            <a:r>
              <a:rPr lang="en-GB" dirty="0" smtClean="0"/>
              <a:t>Participation tax rates (PTR)</a:t>
            </a:r>
          </a:p>
          <a:p>
            <a:pPr marL="673200" lvl="1" indent="-457200">
              <a:buFont typeface="Arial" panose="020B0604020202020204" pitchFamily="34" charset="0"/>
              <a:buChar char="•"/>
            </a:pPr>
            <a:r>
              <a:rPr lang="en-GB" dirty="0" smtClean="0"/>
              <a:t>Calculate cost of a hypothetical transfer: </a:t>
            </a:r>
          </a:p>
          <a:p>
            <a:pPr marL="1073250" lvl="2" indent="-457200"/>
            <a:r>
              <a:rPr lang="en-GB" dirty="0" smtClean="0"/>
              <a:t>Employment-conditional </a:t>
            </a:r>
            <a:r>
              <a:rPr lang="en-GB" dirty="0"/>
              <a:t>earnings subsidies (e.g. </a:t>
            </a:r>
            <a:r>
              <a:rPr lang="en-GB" dirty="0" smtClean="0"/>
              <a:t>earned income </a:t>
            </a:r>
            <a:r>
              <a:rPr lang="en-GB" dirty="0"/>
              <a:t>tax credit</a:t>
            </a:r>
            <a:r>
              <a:rPr lang="en-GB" dirty="0" smtClean="0"/>
              <a:t>), including jobless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/>
              <a:t>31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9435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dirty="0" err="1" smtClean="0"/>
              <a:t>Measuring</a:t>
            </a:r>
            <a:r>
              <a:rPr lang="es-CL" dirty="0" smtClean="0"/>
              <a:t> incentives: </a:t>
            </a:r>
            <a:r>
              <a:rPr lang="es-CL" dirty="0" err="1" smtClean="0"/>
              <a:t>participation</a:t>
            </a:r>
            <a:r>
              <a:rPr lang="es-CL" dirty="0" smtClean="0"/>
              <a:t> </a:t>
            </a:r>
            <a:r>
              <a:rPr lang="es-CL" dirty="0" err="1" smtClean="0"/>
              <a:t>tax</a:t>
            </a:r>
            <a:r>
              <a:rPr lang="es-CL" dirty="0" smtClean="0"/>
              <a:t> </a:t>
            </a:r>
            <a:r>
              <a:rPr lang="es-CL" dirty="0" err="1" smtClean="0"/>
              <a:t>rate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1412776"/>
                <a:ext cx="8291264" cy="5256584"/>
              </a:xfrm>
            </p:spPr>
            <p:txBody>
              <a:bodyPr>
                <a:normAutofit fontScale="85000" lnSpcReduction="10000"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500" dirty="0" smtClean="0"/>
                  <a:t>Incentive to work  (extensive vs. intensive margin)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500" i="1" dirty="0" smtClean="0"/>
              </a:p>
              <a:p>
                <a14:m>
                  <m:oMath xmlns:m="http://schemas.openxmlformats.org/officeDocument/2006/math">
                    <m:r>
                      <a:rPr lang="en-GB" sz="2500" b="0" i="1" smtClean="0">
                        <a:latin typeface="Cambria Math"/>
                      </a:rPr>
                      <m:t>𝑃𝑇𝑅</m:t>
                    </m:r>
                    <m:r>
                      <a:rPr lang="en-GB" sz="2500" i="1" smtClean="0">
                        <a:latin typeface="Cambria Math"/>
                      </a:rPr>
                      <m:t>=1−</m:t>
                    </m:r>
                    <m:f>
                      <m:fPr>
                        <m:ctrlPr>
                          <a:rPr lang="en-GB" sz="2500" i="1"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GB" sz="25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2500" b="0" i="1" smtClean="0">
                                <a:latin typeface="Cambria Math"/>
                              </a:rPr>
                              <m:t>hh</m:t>
                            </m:r>
                            <m:r>
                              <a:rPr lang="en-GB" sz="25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GB" sz="2500" i="1">
                                <a:latin typeface="Cambria Math"/>
                              </a:rPr>
                              <m:t>𝑛𝑒𝑡</m:t>
                            </m:r>
                            <m:r>
                              <a:rPr lang="en-GB" sz="2500" i="1">
                                <a:latin typeface="Cambria Math"/>
                              </a:rPr>
                              <m:t> </m:t>
                            </m:r>
                            <m:r>
                              <a:rPr lang="en-GB" sz="2500" i="1">
                                <a:latin typeface="Cambria Math"/>
                              </a:rPr>
                              <m:t>𝑖𝑛𝑐𝑜𝑚𝑒</m:t>
                            </m:r>
                            <m:r>
                              <a:rPr lang="en-GB" sz="2500" i="1">
                                <a:latin typeface="Cambria Math"/>
                              </a:rPr>
                              <m:t> </m:t>
                            </m:r>
                            <m:r>
                              <a:rPr lang="en-GB" sz="2500" i="1">
                                <a:latin typeface="Cambria Math"/>
                              </a:rPr>
                              <m:t>𝑖𝑛</m:t>
                            </m:r>
                            <m:r>
                              <a:rPr lang="en-GB" sz="2500" i="1">
                                <a:latin typeface="Cambria Math"/>
                              </a:rPr>
                              <m:t> </m:t>
                            </m:r>
                            <m:r>
                              <a:rPr lang="en-GB" sz="2500" i="1">
                                <a:latin typeface="Cambria Math"/>
                              </a:rPr>
                              <m:t>𝑤𝑜𝑟𝑘</m:t>
                            </m:r>
                          </m:e>
                        </m:d>
                        <m:r>
                          <a:rPr lang="en-GB" sz="2500" i="1">
                            <a:latin typeface="Cambria Math"/>
                          </a:rPr>
                          <m:t>−</m:t>
                        </m:r>
                        <m:d>
                          <m:dPr>
                            <m:ctrlPr>
                              <a:rPr lang="en-GB" sz="25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2500" b="0" i="1" smtClean="0">
                                <a:latin typeface="Cambria Math"/>
                              </a:rPr>
                              <m:t>hh</m:t>
                            </m:r>
                            <m:r>
                              <a:rPr lang="en-GB" sz="25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GB" sz="2500" i="1">
                                <a:latin typeface="Cambria Math"/>
                              </a:rPr>
                              <m:t>𝑛𝑒𝑡</m:t>
                            </m:r>
                            <m:r>
                              <a:rPr lang="en-GB" sz="2500" i="1">
                                <a:latin typeface="Cambria Math"/>
                              </a:rPr>
                              <m:t> </m:t>
                            </m:r>
                            <m:r>
                              <a:rPr lang="en-GB" sz="2500" i="1">
                                <a:latin typeface="Cambria Math"/>
                              </a:rPr>
                              <m:t>𝑖𝑛𝑐𝑜𝑚𝑒</m:t>
                            </m:r>
                            <m:r>
                              <a:rPr lang="en-GB" sz="2500" i="1">
                                <a:latin typeface="Cambria Math"/>
                              </a:rPr>
                              <m:t> </m:t>
                            </m:r>
                            <m:r>
                              <a:rPr lang="en-GB" sz="2500" i="1">
                                <a:latin typeface="Cambria Math"/>
                              </a:rPr>
                              <m:t>𝑜𝑢𝑡</m:t>
                            </m:r>
                            <m:r>
                              <a:rPr lang="en-GB" sz="2500" i="1">
                                <a:latin typeface="Cambria Math"/>
                              </a:rPr>
                              <m:t> </m:t>
                            </m:r>
                            <m:r>
                              <a:rPr lang="en-GB" sz="2500" i="1">
                                <a:latin typeface="Cambria Math"/>
                              </a:rPr>
                              <m:t>𝑜𝑓</m:t>
                            </m:r>
                            <m:r>
                              <a:rPr lang="en-GB" sz="2500" i="1">
                                <a:latin typeface="Cambria Math"/>
                              </a:rPr>
                              <m:t> </m:t>
                            </m:r>
                            <m:r>
                              <a:rPr lang="en-GB" sz="2500" i="1">
                                <a:latin typeface="Cambria Math"/>
                              </a:rPr>
                              <m:t>𝑤𝑜𝑟𝑘</m:t>
                            </m:r>
                          </m:e>
                        </m:d>
                      </m:num>
                      <m:den>
                        <m:r>
                          <a:rPr lang="en-GB" sz="2500" b="0" i="1" smtClean="0">
                            <a:latin typeface="Cambria Math"/>
                          </a:rPr>
                          <m:t>𝑖𝑛𝑑𝑖𝑣𝑖𝑑𝑢𝑎𝑙</m:t>
                        </m:r>
                        <m:r>
                          <a:rPr lang="en-GB" sz="2500" b="0" i="1" smtClean="0">
                            <a:latin typeface="Cambria Math"/>
                          </a:rPr>
                          <m:t> </m:t>
                        </m:r>
                        <m:r>
                          <a:rPr lang="en-GB" sz="2500" i="1">
                            <a:latin typeface="Cambria Math"/>
                          </a:rPr>
                          <m:t>𝑔𝑟𝑜𝑠𝑠</m:t>
                        </m:r>
                        <m:r>
                          <a:rPr lang="en-GB" sz="2500" i="1">
                            <a:latin typeface="Cambria Math"/>
                          </a:rPr>
                          <m:t> </m:t>
                        </m:r>
                        <m:r>
                          <a:rPr lang="en-GB" sz="2500" i="1">
                            <a:latin typeface="Cambria Math"/>
                          </a:rPr>
                          <m:t>𝑤𝑎𝑔𝑒</m:t>
                        </m:r>
                      </m:den>
                    </m:f>
                  </m:oMath>
                </a14:m>
                <a:endParaRPr lang="en-GB" sz="2500" i="1" dirty="0" smtClean="0"/>
              </a:p>
              <a:p>
                <a:endParaRPr lang="nl-BE" sz="2500" i="1" dirty="0" smtClean="0"/>
              </a:p>
              <a:p>
                <a14:m>
                  <m:oMath xmlns:m="http://schemas.openxmlformats.org/officeDocument/2006/math">
                    <m:r>
                      <a:rPr lang="nl-BE" sz="25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2500" i="1"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GB" sz="25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2500" b="0" i="1" smtClean="0">
                                <a:latin typeface="Cambria Math"/>
                              </a:rPr>
                              <m:t>hh</m:t>
                            </m:r>
                            <m:r>
                              <a:rPr lang="en-GB" sz="25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GB" sz="2500" i="1">
                                <a:latin typeface="Cambria Math"/>
                              </a:rPr>
                              <m:t>𝑡𝑎𝑥𝑒𝑠</m:t>
                            </m:r>
                            <m:r>
                              <a:rPr lang="en-GB" sz="2500" i="1">
                                <a:latin typeface="Cambria Math"/>
                              </a:rPr>
                              <m:t> </m:t>
                            </m:r>
                            <m:r>
                              <a:rPr lang="en-GB" sz="2500" i="1">
                                <a:latin typeface="Cambria Math"/>
                              </a:rPr>
                              <m:t>𝑖𝑛</m:t>
                            </m:r>
                            <m:r>
                              <a:rPr lang="en-GB" sz="2500" i="1">
                                <a:latin typeface="Cambria Math"/>
                              </a:rPr>
                              <m:t> </m:t>
                            </m:r>
                            <m:r>
                              <a:rPr lang="en-GB" sz="2500" i="1">
                                <a:latin typeface="Cambria Math"/>
                              </a:rPr>
                              <m:t>𝑤𝑜𝑟𝑘</m:t>
                            </m:r>
                          </m:e>
                        </m:d>
                        <m:r>
                          <a:rPr lang="en-GB" sz="2500" i="1">
                            <a:latin typeface="Cambria Math"/>
                          </a:rPr>
                          <m:t>−</m:t>
                        </m:r>
                        <m:d>
                          <m:dPr>
                            <m:ctrlPr>
                              <a:rPr lang="en-GB" sz="25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2500" b="0" i="1" smtClean="0">
                                <a:latin typeface="Cambria Math"/>
                              </a:rPr>
                              <m:t>hh</m:t>
                            </m:r>
                            <m:r>
                              <a:rPr lang="en-GB" sz="25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GB" sz="2500" i="1">
                                <a:latin typeface="Cambria Math"/>
                              </a:rPr>
                              <m:t>𝑡𝑎𝑥𝑒𝑠</m:t>
                            </m:r>
                            <m:r>
                              <a:rPr lang="en-GB" sz="2500" i="1">
                                <a:latin typeface="Cambria Math"/>
                              </a:rPr>
                              <m:t> </m:t>
                            </m:r>
                            <m:r>
                              <a:rPr lang="en-GB" sz="2500" i="1">
                                <a:latin typeface="Cambria Math"/>
                              </a:rPr>
                              <m:t>𝑜𝑢𝑡</m:t>
                            </m:r>
                            <m:r>
                              <a:rPr lang="en-GB" sz="2500" i="1">
                                <a:latin typeface="Cambria Math"/>
                              </a:rPr>
                              <m:t> </m:t>
                            </m:r>
                            <m:r>
                              <a:rPr lang="en-GB" sz="2500" i="1">
                                <a:latin typeface="Cambria Math"/>
                              </a:rPr>
                              <m:t>𝑜𝑓</m:t>
                            </m:r>
                            <m:r>
                              <a:rPr lang="en-GB" sz="2500" i="1">
                                <a:latin typeface="Cambria Math"/>
                              </a:rPr>
                              <m:t> </m:t>
                            </m:r>
                            <m:r>
                              <a:rPr lang="en-GB" sz="2500" i="1">
                                <a:latin typeface="Cambria Math"/>
                              </a:rPr>
                              <m:t>𝑤𝑜𝑟𝑘</m:t>
                            </m:r>
                          </m:e>
                        </m:d>
                      </m:num>
                      <m:den>
                        <m:r>
                          <a:rPr lang="en-GB" sz="2500" i="1">
                            <a:latin typeface="Cambria Math"/>
                          </a:rPr>
                          <m:t>𝑖𝑛𝑑𝑖𝑣𝑖𝑑𝑢𝑎𝑙</m:t>
                        </m:r>
                        <m:r>
                          <a:rPr lang="en-GB" sz="2500" b="0" i="1" smtClean="0">
                            <a:latin typeface="Cambria Math"/>
                          </a:rPr>
                          <m:t> </m:t>
                        </m:r>
                        <m:r>
                          <a:rPr lang="en-GB" sz="2500" i="1">
                            <a:latin typeface="Cambria Math"/>
                          </a:rPr>
                          <m:t>𝑔𝑟𝑜𝑠𝑠</m:t>
                        </m:r>
                        <m:r>
                          <a:rPr lang="en-GB" sz="2500" i="1">
                            <a:latin typeface="Cambria Math"/>
                          </a:rPr>
                          <m:t> </m:t>
                        </m:r>
                        <m:r>
                          <a:rPr lang="en-GB" sz="2500" i="1">
                            <a:latin typeface="Cambria Math"/>
                          </a:rPr>
                          <m:t>𝑤𝑎𝑔𝑒</m:t>
                        </m:r>
                      </m:den>
                    </m:f>
                  </m:oMath>
                </a14:m>
                <a:endParaRPr lang="en-GB" sz="2500" dirty="0" smtClean="0"/>
              </a:p>
              <a:p>
                <a:pPr marL="558900" lvl="1" indent="-342900">
                  <a:buFont typeface="Arial" panose="020B0604020202020204" pitchFamily="34" charset="0"/>
                  <a:buChar char="•"/>
                </a:pPr>
                <a:endParaRPr lang="en-GB" sz="2500" dirty="0" smtClean="0"/>
              </a:p>
              <a:p>
                <a:pPr marL="558900" lvl="1" indent="-342900">
                  <a:buFont typeface="Arial" panose="020B0604020202020204" pitchFamily="34" charset="0"/>
                  <a:buChar char="•"/>
                </a:pPr>
                <a:r>
                  <a:rPr lang="en-GB" sz="2500" dirty="0" smtClean="0"/>
                  <a:t>1 - spread of incomes in and out of work in relation to gross wage </a:t>
                </a:r>
              </a:p>
              <a:p>
                <a:pPr marL="558900" lvl="1" indent="-342900">
                  <a:buFont typeface="Arial" panose="020B0604020202020204" pitchFamily="34" charset="0"/>
                  <a:buChar char="•"/>
                </a:pPr>
                <a:r>
                  <a:rPr lang="en-GB" sz="2500" dirty="0" smtClean="0"/>
                  <a:t>or how much is taxed away if I enter the LM (benefits are negative taxes)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500" dirty="0" smtClean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500" dirty="0" smtClean="0"/>
                  <a:t>E.g. gross wage 2000€, taxes </a:t>
                </a:r>
                <a:r>
                  <a:rPr lang="en-GB" sz="2500" dirty="0"/>
                  <a:t>600€ </a:t>
                </a:r>
                <a:r>
                  <a:rPr lang="en-GB" sz="2500" dirty="0" smtClean="0"/>
                  <a:t>and social assistance 700€</a:t>
                </a:r>
              </a:p>
              <a:p>
                <a:pPr marL="558900" lvl="1" indent="-342900">
                  <a:buFont typeface="Arial" panose="020B0604020202020204" pitchFamily="34" charset="0"/>
                  <a:buChar char="•"/>
                </a:pPr>
                <a:endParaRPr lang="en-GB" sz="2500" dirty="0" smtClean="0"/>
              </a:p>
              <a:p>
                <a:r>
                  <a:rPr lang="en-GB" sz="2500" dirty="0" smtClean="0"/>
                  <a:t>PTR = 1-</a:t>
                </a:r>
                <a:r>
                  <a:rPr lang="en-GB" sz="2500" dirty="0"/>
                  <a:t>(1400€-700€)/2000</a:t>
                </a:r>
                <a:r>
                  <a:rPr lang="en-GB" sz="2500" dirty="0" smtClean="0"/>
                  <a:t>€ = (</a:t>
                </a:r>
                <a:r>
                  <a:rPr lang="en-GB" sz="2500" dirty="0"/>
                  <a:t>600€-(-700€))/2000</a:t>
                </a:r>
                <a:r>
                  <a:rPr lang="en-GB" sz="2500" dirty="0" smtClean="0"/>
                  <a:t>€ = 65%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500" dirty="0" smtClean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5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1412776"/>
                <a:ext cx="8291264" cy="5256584"/>
              </a:xfrm>
              <a:blipFill rotWithShape="1">
                <a:blip r:embed="rId2"/>
                <a:stretch>
                  <a:fillRect l="-735" t="-12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/>
              <a:t>32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629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Which instrument to use to simultaneously eradicate poverty and preserve work incentives?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GB" sz="2800" b="0" i="1" dirty="0" smtClean="0">
              <a:latin typeface="Cambria Math"/>
            </a:endParaRPr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smtClean="0"/>
              <a:t>On top of current benefits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smtClean="0"/>
              <a:t>As AROP is at household level, also new benefit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smtClean="0"/>
              <a:t>Withdrawal rate that does not change much incentives at bottom of income distribution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/>
              <a:t>33</a:t>
            </a:fld>
            <a:endParaRPr lang="nl-NL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76872"/>
            <a:ext cx="8275651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492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 BE 2013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/>
              <a:t>34</a:t>
            </a:fld>
            <a:endParaRPr lang="nl-NL"/>
          </a:p>
        </p:txBody>
      </p:sp>
      <p:pic>
        <p:nvPicPr>
          <p:cNvPr id="7" name="Picture 6" descr="C:\Users\dcollado\Dropbox\UA\The end of cheap talk\Charts\BE\net earned vs total net plus benefit with withdrawal 40 non-neg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3" r="20075"/>
          <a:stretch/>
        </p:blipFill>
        <p:spPr bwMode="auto">
          <a:xfrm>
            <a:off x="107504" y="1268760"/>
            <a:ext cx="4608512" cy="525658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 descr="C:\Users\dcollado\Dropbox\UA\The end of cheap talk\Charts\BE\net earned vs total net plus benefit with withdrawal 60 non-neg.pn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4" r="20454"/>
          <a:stretch/>
        </p:blipFill>
        <p:spPr bwMode="auto">
          <a:xfrm>
            <a:off x="4716016" y="1268760"/>
            <a:ext cx="4337611" cy="525658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30949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end of cheap talk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362" y="1143000"/>
            <a:ext cx="7053014" cy="5605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265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end of cheap talk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24744"/>
            <a:ext cx="7417239" cy="5733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052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end of cheap talk</a:t>
            </a:r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00090"/>
            <a:ext cx="9231556" cy="4565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" y="3717032"/>
            <a:ext cx="9143999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0" y="4365104"/>
            <a:ext cx="9143999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0588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end of cheap talk</a:t>
            </a:r>
            <a:endParaRPr lang="en-GB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12776"/>
            <a:ext cx="7560840" cy="48965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753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end of cheap talk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If implemented in real life through social assistance, budgetary cost and poverty effect might be lower:</a:t>
            </a:r>
          </a:p>
          <a:p>
            <a:pPr lvl="1"/>
            <a:r>
              <a:rPr lang="en-GB" dirty="0" smtClean="0"/>
              <a:t>Non-take up</a:t>
            </a:r>
          </a:p>
          <a:p>
            <a:pPr lvl="1"/>
            <a:r>
              <a:rPr lang="en-GB" dirty="0" err="1" smtClean="0"/>
              <a:t>Conditionalities</a:t>
            </a:r>
            <a:endParaRPr lang="en-GB" dirty="0" smtClean="0"/>
          </a:p>
          <a:p>
            <a:pPr lvl="1"/>
            <a:r>
              <a:rPr lang="en-GB" dirty="0" smtClean="0"/>
              <a:t>Broader means test, including assets</a:t>
            </a:r>
          </a:p>
          <a:p>
            <a:pPr lvl="1"/>
            <a:endParaRPr lang="en-GB" dirty="0"/>
          </a:p>
          <a:p>
            <a:pPr marL="0" indent="0">
              <a:buNone/>
            </a:pPr>
            <a:r>
              <a:rPr lang="en-GB" dirty="0" smtClean="0"/>
              <a:t>&lt;-&gt; Costs might be higher, if realised by additional taxes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506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Intermediate conclusion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Strong differences in living standards pose a (diminishing) challenge</a:t>
            </a:r>
          </a:p>
          <a:p>
            <a:endParaRPr lang="en-GB" dirty="0"/>
          </a:p>
          <a:p>
            <a:r>
              <a:rPr lang="en-GB" dirty="0" smtClean="0"/>
              <a:t>The redistributive effort is substantial, one should think about a gradual scenario</a:t>
            </a:r>
          </a:p>
          <a:p>
            <a:endParaRPr lang="en-GB" dirty="0"/>
          </a:p>
          <a:p>
            <a:r>
              <a:rPr lang="en-GB" dirty="0" smtClean="0"/>
              <a:t>The redistributive effort is even bigger if we take financial incentives to work into account, but also other incentives matter (DK)</a:t>
            </a:r>
          </a:p>
          <a:p>
            <a:endParaRPr lang="en-GB" dirty="0"/>
          </a:p>
          <a:p>
            <a:r>
              <a:rPr lang="en-GB" dirty="0" smtClean="0"/>
              <a:t>The hierarchy of (minimum) income protection requires a broad view on the adequacy of incomes</a:t>
            </a:r>
          </a:p>
          <a:p>
            <a:endParaRPr lang="en-GB" dirty="0"/>
          </a:p>
          <a:p>
            <a:r>
              <a:rPr lang="en-GB" dirty="0" smtClean="0"/>
              <a:t>Pressure on low wages calls for a broader strategy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344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4. A solidarity conundrum?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Does EAPN’s proposal imply the need for pan-European solidarity?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91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4. A solidarity conundrum?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60466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 smtClean="0"/>
              <a:t>Redistributive effort 60% threshold (</a:t>
            </a:r>
            <a:r>
              <a:rPr lang="en-GB" dirty="0" err="1" smtClean="0"/>
              <a:t>silc</a:t>
            </a:r>
            <a:r>
              <a:rPr lang="en-GB" dirty="0" smtClean="0"/>
              <a:t> 2009), and GDP per capita  in PPS (2008) (Luxembourg: 66,000 PPS, 3.5%)</a:t>
            </a:r>
          </a:p>
          <a:p>
            <a:endParaRPr lang="en-GB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1551468"/>
              </p:ext>
            </p:extLst>
          </p:nvPr>
        </p:nvGraphicFramePr>
        <p:xfrm>
          <a:off x="1619672" y="1988840"/>
          <a:ext cx="5688632" cy="4683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52453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4. A solidarity conundrum?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845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Whichever (relative or absolute) target: the relative burden is heavier for low-income countries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In these countries middle- and high-level incomes are low from a cross-national perspective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The policy conundrum = solidarity conundrum?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610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60648"/>
            <a:ext cx="8229600" cy="36004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 smtClean="0"/>
              <a:t>Income quintiles in PPS, as a percentage of the EU-wide median, EU-SILC 2014</a:t>
            </a:r>
            <a:endParaRPr lang="en-GB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1338254"/>
              </p:ext>
            </p:extLst>
          </p:nvPr>
        </p:nvGraphicFramePr>
        <p:xfrm>
          <a:off x="0" y="548680"/>
          <a:ext cx="8964488" cy="6309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2915816" y="548680"/>
            <a:ext cx="0" cy="630932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8413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4. A solidarity conundrum?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8457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GB" i="1" dirty="0" smtClean="0"/>
          </a:p>
          <a:p>
            <a:pPr marL="0" indent="0">
              <a:buNone/>
            </a:pPr>
            <a:r>
              <a:rPr lang="en-GB" i="1" dirty="0" smtClean="0"/>
              <a:t>Would the minimum income directive boil down to the richer segments in the EU cynically asking some of the poorer segments to show greater solidarity – among themselves?</a:t>
            </a:r>
          </a:p>
          <a:p>
            <a:pPr marL="0" indent="0">
              <a:buNone/>
            </a:pPr>
            <a:endParaRPr lang="en-GB" i="1" dirty="0"/>
          </a:p>
          <a:p>
            <a:pPr>
              <a:buFont typeface="Symbol"/>
              <a:buChar char="Þ"/>
            </a:pPr>
            <a:r>
              <a:rPr lang="en-GB" i="1" dirty="0" smtClean="0"/>
              <a:t>Does this necessitate pan-European funding?</a:t>
            </a:r>
          </a:p>
          <a:p>
            <a:pPr lvl="1">
              <a:buFont typeface="Symbol"/>
              <a:buChar char="Þ"/>
            </a:pPr>
            <a:r>
              <a:rPr lang="en-GB" i="1" dirty="0" smtClean="0"/>
              <a:t>Should our normative benchmark be pan-European?</a:t>
            </a:r>
          </a:p>
          <a:p>
            <a:pPr lvl="1">
              <a:buFont typeface="Symbol"/>
              <a:buChar char="Þ"/>
            </a:pPr>
            <a:r>
              <a:rPr lang="en-GB" i="1" dirty="0" smtClean="0"/>
              <a:t>What is the responsibility of national governments </a:t>
            </a:r>
            <a:r>
              <a:rPr lang="en-GB" i="1" dirty="0" err="1" smtClean="0"/>
              <a:t>wrt</a:t>
            </a:r>
            <a:r>
              <a:rPr lang="en-GB" i="1" dirty="0" smtClean="0"/>
              <a:t> poverty alleviation?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405339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4. A solidarity conundrum?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7761189"/>
              </p:ext>
            </p:extLst>
          </p:nvPr>
        </p:nvGraphicFramePr>
        <p:xfrm>
          <a:off x="457200" y="1956792"/>
          <a:ext cx="8229600" cy="3535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200" dirty="0" smtClean="0"/>
                        <a:t>Normative benchmark: Pan-European perspective</a:t>
                      </a:r>
                      <a:endParaRPr lang="en-GB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1"/>
                      <a:endParaRPr lang="en-GB" sz="2200" dirty="0" smtClean="0"/>
                    </a:p>
                    <a:p>
                      <a:pPr lvl="1"/>
                      <a:r>
                        <a:rPr lang="en-GB" sz="2200" dirty="0" smtClean="0"/>
                        <a:t>Intuitive appeal</a:t>
                      </a:r>
                    </a:p>
                    <a:p>
                      <a:pPr lvl="1"/>
                      <a:endParaRPr lang="en-GB" sz="2200" dirty="0" smtClean="0"/>
                    </a:p>
                    <a:p>
                      <a:pPr lvl="1"/>
                      <a:r>
                        <a:rPr lang="en-GB" sz="2200" dirty="0" smtClean="0"/>
                        <a:t>Lessons reference budgets</a:t>
                      </a:r>
                    </a:p>
                    <a:p>
                      <a:pPr lvl="1"/>
                      <a:endParaRPr lang="en-GB" sz="2200" dirty="0" smtClean="0"/>
                    </a:p>
                    <a:p>
                      <a:pPr lvl="1"/>
                      <a:r>
                        <a:rPr lang="en-GB" sz="2200" dirty="0" smtClean="0"/>
                        <a:t>Cooperation &amp; justice</a:t>
                      </a:r>
                    </a:p>
                    <a:p>
                      <a:pPr lvl="1"/>
                      <a:endParaRPr lang="en-GB" sz="2200" dirty="0" smtClean="0"/>
                    </a:p>
                    <a:p>
                      <a:pPr lvl="1"/>
                      <a:r>
                        <a:rPr lang="en-GB" sz="2200" dirty="0" smtClean="0"/>
                        <a:t>Cohesion policy</a:t>
                      </a:r>
                    </a:p>
                    <a:p>
                      <a:endParaRPr lang="en-GB" sz="2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790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4. A solidarity conundrum?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0524012"/>
              </p:ext>
            </p:extLst>
          </p:nvPr>
        </p:nvGraphicFramePr>
        <p:xfrm>
          <a:off x="457200" y="1956792"/>
          <a:ext cx="8229600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200" dirty="0" smtClean="0"/>
                        <a:t>Normative benchmark: National perspective</a:t>
                      </a:r>
                      <a:endParaRPr lang="en-GB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1"/>
                      <a:endParaRPr lang="en-GB" dirty="0" smtClean="0"/>
                    </a:p>
                    <a:p>
                      <a:pPr lvl="1"/>
                      <a:r>
                        <a:rPr lang="en-GB" dirty="0" smtClean="0"/>
                        <a:t>Social expectations may differ strongly cross-nationally (e.g. </a:t>
                      </a:r>
                      <a:r>
                        <a:rPr lang="en-GB" dirty="0" err="1" smtClean="0"/>
                        <a:t>Sen</a:t>
                      </a:r>
                      <a:r>
                        <a:rPr lang="en-GB" dirty="0" smtClean="0"/>
                        <a:t>, Townsend, …)</a:t>
                      </a:r>
                    </a:p>
                    <a:p>
                      <a:pPr lvl="1"/>
                      <a:endParaRPr lang="en-GB" dirty="0" smtClean="0"/>
                    </a:p>
                    <a:p>
                      <a:pPr lvl="1"/>
                      <a:r>
                        <a:rPr lang="en-GB" dirty="0" smtClean="0"/>
                        <a:t>Power structures and opportunities (political and economic) national</a:t>
                      </a:r>
                      <a:r>
                        <a:rPr lang="en-GB" baseline="0" dirty="0" smtClean="0"/>
                        <a:t> </a:t>
                      </a:r>
                      <a:endParaRPr lang="en-GB" dirty="0" smtClean="0"/>
                    </a:p>
                    <a:p>
                      <a:pPr lvl="1"/>
                      <a:endParaRPr lang="en-GB" dirty="0" smtClean="0"/>
                    </a:p>
                    <a:p>
                      <a:pPr lvl="1"/>
                      <a:r>
                        <a:rPr lang="en-GB" dirty="0" smtClean="0"/>
                        <a:t>Otherwise no relevant national benchmarks?</a:t>
                      </a:r>
                    </a:p>
                    <a:p>
                      <a:pPr lvl="1"/>
                      <a:endParaRPr lang="en-GB" dirty="0" smtClean="0"/>
                    </a:p>
                    <a:p>
                      <a:pPr lvl="1"/>
                      <a:r>
                        <a:rPr lang="en-GB" dirty="0" smtClean="0"/>
                        <a:t>A national benchmark better fits requirement of subsidiarity &amp; social inclusion policy</a:t>
                      </a:r>
                    </a:p>
                    <a:p>
                      <a:pPr lvl="1"/>
                      <a:endParaRPr lang="en-GB" dirty="0" smtClean="0"/>
                    </a:p>
                    <a:p>
                      <a:pPr lvl="1"/>
                      <a:r>
                        <a:rPr lang="en-GB" dirty="0" smtClean="0"/>
                        <a:t>A national benchmark is most relevant for national policies: current instruments are only fit for combating a national relative poverty benchmark</a:t>
                      </a:r>
                    </a:p>
                    <a:p>
                      <a:pPr lvl="1"/>
                      <a:endParaRPr lang="en-GB" dirty="0" smtClean="0"/>
                    </a:p>
                    <a:p>
                      <a:endParaRPr lang="en-GB" sz="2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059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4. A solidarity conundrum?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But does it matter for cross-national solidarity?</a:t>
            </a:r>
          </a:p>
          <a:p>
            <a:endParaRPr lang="en-GB" dirty="0"/>
          </a:p>
          <a:p>
            <a:r>
              <a:rPr lang="en-GB" dirty="0" smtClean="0"/>
              <a:t>Rather:</a:t>
            </a:r>
          </a:p>
          <a:p>
            <a:pPr lvl="1"/>
            <a:r>
              <a:rPr lang="en-GB" dirty="0" smtClean="0"/>
              <a:t>(Adequate protection in poor MS is also in interest of richer MS</a:t>
            </a:r>
          </a:p>
          <a:p>
            <a:pPr lvl="1"/>
            <a:r>
              <a:rPr lang="en-GB" dirty="0" smtClean="0"/>
              <a:t>Whichever benchmark: cooperation in EU may imply need for solidarity, if it is to function well)</a:t>
            </a:r>
          </a:p>
          <a:p>
            <a:pPr lvl="1"/>
            <a:r>
              <a:rPr lang="en-GB" dirty="0" smtClean="0"/>
              <a:t>Irreducible evaluative dualism</a:t>
            </a:r>
          </a:p>
          <a:p>
            <a:pPr lvl="1"/>
            <a:r>
              <a:rPr lang="en-GB" dirty="0" smtClean="0"/>
              <a:t>Way out: nexus solidarity and responsibility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938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4. A solidarity conundrum?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Not all welfare states are as efficient</a:t>
            </a:r>
          </a:p>
          <a:p>
            <a:endParaRPr lang="en-GB" dirty="0"/>
          </a:p>
          <a:p>
            <a:r>
              <a:rPr lang="en-GB" dirty="0" smtClean="0"/>
              <a:t>Some redistribute much less than others do</a:t>
            </a:r>
          </a:p>
          <a:p>
            <a:pPr lvl="1"/>
            <a:r>
              <a:rPr lang="en-GB" dirty="0" smtClean="0"/>
              <a:t>=&gt; additional effort required is result of low levels of redistribution</a:t>
            </a:r>
          </a:p>
          <a:p>
            <a:pPr lvl="1"/>
            <a:r>
              <a:rPr lang="en-GB" dirty="0" smtClean="0"/>
              <a:t>=&gt; but what about work incentives?</a:t>
            </a:r>
          </a:p>
          <a:p>
            <a:endParaRPr lang="en-GB" dirty="0"/>
          </a:p>
          <a:p>
            <a:r>
              <a:rPr lang="en-GB" dirty="0" smtClean="0"/>
              <a:t>Others redistribute, but not very efficiently (but careful with that argument)</a:t>
            </a:r>
          </a:p>
        </p:txBody>
      </p:sp>
    </p:spTree>
    <p:extLst>
      <p:ext uri="{BB962C8B-B14F-4D97-AF65-F5344CB8AC3E}">
        <p14:creationId xmlns:p14="http://schemas.microsoft.com/office/powerpoint/2010/main" val="292144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4. A solidarity conundrum?</a:t>
            </a:r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63" y="1335984"/>
            <a:ext cx="8920533" cy="5045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6381328"/>
            <a:ext cx="87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Source: Social Protection Committee and European Commission Services, 2015: 43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476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 caring Europe should care for poorer member states, and demand social efficiency everywhere</a:t>
            </a:r>
          </a:p>
          <a:p>
            <a:endParaRPr lang="en-GB" dirty="0"/>
          </a:p>
          <a:p>
            <a:r>
              <a:rPr lang="en-GB" dirty="0" smtClean="0"/>
              <a:t>Heterogeneity between MS =&gt; gradual &amp; flexible</a:t>
            </a:r>
          </a:p>
          <a:p>
            <a:endParaRPr lang="en-GB" dirty="0"/>
          </a:p>
          <a:p>
            <a:r>
              <a:rPr lang="en-GB" dirty="0" smtClean="0"/>
              <a:t>A broad perspective on MIP is required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251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Even with moderate goals: complex issue of solidarity in the EU</a:t>
            </a:r>
          </a:p>
          <a:p>
            <a:pPr lvl="1"/>
            <a:r>
              <a:rPr lang="en-GB" dirty="0" smtClean="0"/>
              <a:t>Rich in poor MS are poorer than the poor in rich MS</a:t>
            </a:r>
          </a:p>
          <a:p>
            <a:pPr lvl="1"/>
            <a:r>
              <a:rPr lang="en-GB" dirty="0"/>
              <a:t>Additional burden relatively stronger on poorer MS</a:t>
            </a:r>
          </a:p>
          <a:p>
            <a:pPr lvl="1"/>
            <a:r>
              <a:rPr lang="en-GB" dirty="0" smtClean="0"/>
              <a:t>Should this entail pan-European solidarity?</a:t>
            </a:r>
          </a:p>
        </p:txBody>
      </p:sp>
    </p:spTree>
    <p:extLst>
      <p:ext uri="{BB962C8B-B14F-4D97-AF65-F5344CB8AC3E}">
        <p14:creationId xmlns:p14="http://schemas.microsoft.com/office/powerpoint/2010/main" val="62126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Solidarity – responsibility nexus</a:t>
            </a:r>
          </a:p>
          <a:p>
            <a:pPr lvl="1"/>
            <a:r>
              <a:rPr lang="en-GB" dirty="0" smtClean="0"/>
              <a:t>Externalising burden of redistribution and solidarity on richer MS?</a:t>
            </a:r>
          </a:p>
          <a:p>
            <a:pPr lvl="1"/>
            <a:r>
              <a:rPr lang="en-GB" dirty="0" smtClean="0"/>
              <a:t>=&gt; pan-European solidarity requires ‘efficient internal solidarity’</a:t>
            </a:r>
          </a:p>
          <a:p>
            <a:pPr lvl="1"/>
            <a:endParaRPr lang="en-GB" dirty="0"/>
          </a:p>
          <a:p>
            <a:r>
              <a:rPr lang="en-GB" dirty="0" smtClean="0"/>
              <a:t>Emphasis on upward convergence (cohesion policy)</a:t>
            </a:r>
          </a:p>
          <a:p>
            <a:r>
              <a:rPr lang="en-GB" dirty="0" smtClean="0"/>
              <a:t>More generous structural funds?</a:t>
            </a:r>
          </a:p>
          <a:p>
            <a:r>
              <a:rPr lang="en-GB" dirty="0" smtClean="0"/>
              <a:t>While including conditionality of improving quality &amp; internal efficiency of welfare state?</a:t>
            </a:r>
          </a:p>
          <a:p>
            <a:r>
              <a:rPr lang="en-GB" dirty="0" smtClean="0"/>
              <a:t>Give Europe 2020 strategy for social inclusion real bite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362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Note on group task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Write a brief position paper on the Proposal for a Framework Directive on Minimum Income. </a:t>
            </a:r>
          </a:p>
          <a:p>
            <a:pPr lvl="1"/>
            <a:r>
              <a:rPr lang="en-GB" dirty="0"/>
              <a:t>Ultimate deadline: 6 May </a:t>
            </a:r>
            <a:r>
              <a:rPr lang="en-GB" dirty="0" smtClean="0"/>
              <a:t>2016 =&gt; 13 May 2016</a:t>
            </a:r>
            <a:endParaRPr lang="en-GB" dirty="0"/>
          </a:p>
          <a:p>
            <a:endParaRPr lang="en-GB" dirty="0"/>
          </a:p>
          <a:p>
            <a:r>
              <a:rPr lang="en-GB" dirty="0"/>
              <a:t>11 May 2016: </a:t>
            </a:r>
            <a:r>
              <a:rPr lang="en-GB" dirty="0" smtClean="0"/>
              <a:t>Debate =&gt; 18 May 2016</a:t>
            </a:r>
          </a:p>
          <a:p>
            <a:endParaRPr lang="en-GB" dirty="0"/>
          </a:p>
          <a:p>
            <a:r>
              <a:rPr lang="en-GB" dirty="0" smtClean="0"/>
              <a:t>President: Beau Van </a:t>
            </a:r>
            <a:r>
              <a:rPr lang="en-GB" dirty="0" err="1" smtClean="0"/>
              <a:t>Dooren</a:t>
            </a:r>
            <a:endParaRPr lang="en-GB" dirty="0" smtClean="0"/>
          </a:p>
          <a:p>
            <a:endParaRPr lang="en-GB" dirty="0"/>
          </a:p>
          <a:p>
            <a:r>
              <a:rPr lang="en-GB" b="1" dirty="0" smtClean="0"/>
              <a:t>Next week: no lecture!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78936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143000"/>
          </a:xfrm>
        </p:spPr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832648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GB" sz="1500" dirty="0"/>
              <a:t>Vandenbroucke, F., Cantillon, B., Van Mechelen, N., Goedemé, T., and Van lancker, A. (2013), 'The EU and Minimum Income Protection: Clarifying the Policy Conundrum', in Marx, I. and Nelson, K. (eds.), </a:t>
            </a:r>
            <a:r>
              <a:rPr lang="en-GB" sz="1500" i="1" dirty="0"/>
              <a:t>Minimum Income Protection in Flux</a:t>
            </a:r>
            <a:r>
              <a:rPr lang="en-GB" sz="1500" dirty="0"/>
              <a:t>, Hampshire: Palgrave Macmillan, pp. 271-317.</a:t>
            </a:r>
            <a:endParaRPr lang="en-GB" sz="1500" dirty="0" smtClean="0"/>
          </a:p>
          <a:p>
            <a:pPr>
              <a:spcAft>
                <a:spcPts val="600"/>
              </a:spcAft>
            </a:pPr>
            <a:r>
              <a:rPr lang="en-GB" sz="1500" dirty="0" smtClean="0"/>
              <a:t>Cantillon</a:t>
            </a:r>
            <a:r>
              <a:rPr lang="en-GB" sz="1500" dirty="0"/>
              <a:t>, B., Collado, D., and Van Mechelen, N. (2015), </a:t>
            </a:r>
            <a:r>
              <a:rPr lang="en-GB" sz="1500" i="1" dirty="0"/>
              <a:t>The end of decent social protection for the poor? The dynamics of low wages, minimum income packages and median household incomes</a:t>
            </a:r>
            <a:r>
              <a:rPr lang="en-GB" sz="1500" dirty="0"/>
              <a:t>, </a:t>
            </a:r>
            <a:r>
              <a:rPr lang="en-GB" sz="1500" dirty="0" err="1"/>
              <a:t>ImPRovE</a:t>
            </a:r>
            <a:r>
              <a:rPr lang="en-GB" sz="1500" dirty="0"/>
              <a:t> Working Paper, No. 15/03, Antwerp: Herman </a:t>
            </a:r>
            <a:r>
              <a:rPr lang="en-GB" sz="1500" dirty="0" err="1"/>
              <a:t>Deleeck</a:t>
            </a:r>
            <a:r>
              <a:rPr lang="en-GB" sz="1500" dirty="0"/>
              <a:t> Centre for Social Policy - University of Antwerp, 29p</a:t>
            </a:r>
            <a:r>
              <a:rPr lang="en-GB" sz="1500" dirty="0" smtClean="0"/>
              <a:t>.</a:t>
            </a:r>
          </a:p>
          <a:p>
            <a:pPr>
              <a:spcAft>
                <a:spcPts val="600"/>
              </a:spcAft>
            </a:pPr>
            <a:r>
              <a:rPr lang="en-GB" sz="1500" dirty="0" smtClean="0"/>
              <a:t>Cantillon</a:t>
            </a:r>
            <a:r>
              <a:rPr lang="en-GB" sz="1500" dirty="0"/>
              <a:t>, B., Marchal, S., and Luigjes, C. (2015), </a:t>
            </a:r>
            <a:r>
              <a:rPr lang="en-GB" sz="1500" i="1" dirty="0"/>
              <a:t>Decent incomes for the poor: which role for Europe?</a:t>
            </a:r>
            <a:r>
              <a:rPr lang="en-GB" sz="1500" dirty="0"/>
              <a:t>, </a:t>
            </a:r>
            <a:r>
              <a:rPr lang="en-GB" sz="1500" dirty="0" err="1"/>
              <a:t>ImPRovE</a:t>
            </a:r>
            <a:r>
              <a:rPr lang="en-GB" sz="1500" dirty="0"/>
              <a:t> WP 15/20, Antwerp: Herman </a:t>
            </a:r>
            <a:r>
              <a:rPr lang="en-GB" sz="1500" dirty="0" err="1"/>
              <a:t>Deleeck</a:t>
            </a:r>
            <a:r>
              <a:rPr lang="en-GB" sz="1500" dirty="0"/>
              <a:t> Centre for Social Policy - University of </a:t>
            </a:r>
            <a:r>
              <a:rPr lang="en-GB" sz="1500" dirty="0" smtClean="0"/>
              <a:t>Antwerp</a:t>
            </a:r>
            <a:r>
              <a:rPr lang="en-GB" sz="1500" dirty="0"/>
              <a:t>, 41p</a:t>
            </a:r>
            <a:r>
              <a:rPr lang="en-GB" sz="1500" dirty="0" smtClean="0"/>
              <a:t>.</a:t>
            </a:r>
          </a:p>
          <a:p>
            <a:pPr>
              <a:spcAft>
                <a:spcPts val="600"/>
              </a:spcAft>
            </a:pPr>
            <a:r>
              <a:rPr lang="nl-BE" sz="1500" dirty="0" smtClean="0"/>
              <a:t>Collado </a:t>
            </a:r>
            <a:r>
              <a:rPr lang="nl-BE" sz="1500" dirty="0"/>
              <a:t>D., Cantillon B., Van den Bosch K., Goedemé T, &amp; Vandelannoote D</a:t>
            </a:r>
            <a:r>
              <a:rPr lang="nl-BE" sz="1500" dirty="0" smtClean="0"/>
              <a:t>. (</a:t>
            </a:r>
            <a:r>
              <a:rPr lang="en-GB" sz="1500" dirty="0"/>
              <a:t>forthcoming</a:t>
            </a:r>
            <a:r>
              <a:rPr lang="nl-BE" sz="1500" dirty="0" smtClean="0"/>
              <a:t>) ‘</a:t>
            </a:r>
            <a:r>
              <a:rPr lang="en-GB" sz="1500" dirty="0" smtClean="0"/>
              <a:t>The </a:t>
            </a:r>
            <a:r>
              <a:rPr lang="en-GB" sz="1500" dirty="0"/>
              <a:t>end of cheap talk about poverty reduction: The cost of closing the poverty gap while maintaining work </a:t>
            </a:r>
            <a:r>
              <a:rPr lang="en-GB" sz="1500" dirty="0" smtClean="0"/>
              <a:t>incentives’ in </a:t>
            </a:r>
            <a:r>
              <a:rPr lang="en-GB" sz="1500" dirty="0"/>
              <a:t>Cantillon, Goedemé and Hills (eds.) </a:t>
            </a:r>
            <a:r>
              <a:rPr lang="en-GB" sz="1500" i="1" dirty="0"/>
              <a:t>Improving Poverty Reduction in Europe: Lessons from the Past, Scenarios for the Future</a:t>
            </a:r>
            <a:r>
              <a:rPr lang="en-GB" sz="1500" dirty="0"/>
              <a:t>, Oxford: Oxford University Press</a:t>
            </a:r>
            <a:r>
              <a:rPr lang="en-GB" sz="1500" dirty="0" smtClean="0"/>
              <a:t>.</a:t>
            </a:r>
          </a:p>
          <a:p>
            <a:pPr>
              <a:spcAft>
                <a:spcPts val="600"/>
              </a:spcAft>
            </a:pPr>
            <a:r>
              <a:rPr lang="en-GB" sz="1500" dirty="0" smtClean="0"/>
              <a:t>Goedemé</a:t>
            </a:r>
            <a:r>
              <a:rPr lang="en-GB" sz="1500" dirty="0"/>
              <a:t>, T., and Collado, D. (forthcoming), </a:t>
            </a:r>
            <a:r>
              <a:rPr lang="en-GB" sz="1500" dirty="0" smtClean="0"/>
              <a:t>'The EU convergence machine at work. To the benefit of the EU’s poorest citizens?' </a:t>
            </a:r>
            <a:r>
              <a:rPr lang="en-GB" sz="1500" dirty="0"/>
              <a:t>in </a:t>
            </a:r>
            <a:r>
              <a:rPr lang="en-GB" sz="1500" i="1" dirty="0"/>
              <a:t>Journal of Common Market Studies</a:t>
            </a:r>
            <a:r>
              <a:rPr lang="en-GB" sz="1500" dirty="0"/>
              <a:t>.</a:t>
            </a:r>
          </a:p>
          <a:p>
            <a:pPr>
              <a:spcAft>
                <a:spcPts val="600"/>
              </a:spcAft>
            </a:pPr>
            <a:r>
              <a:rPr lang="en-GB" sz="1500" dirty="0" smtClean="0"/>
              <a:t>Goedemé, T., Zardo Trindade, L., Vandenbroucke, F. </a:t>
            </a:r>
            <a:r>
              <a:rPr lang="en-GB" sz="1500" dirty="0"/>
              <a:t>(forthcoming), A pan-European perspective on low-income dynamics in the </a:t>
            </a:r>
            <a:r>
              <a:rPr lang="en-GB" sz="1500" dirty="0" smtClean="0"/>
              <a:t>EU in Cantillon, Goedemé and Hills </a:t>
            </a:r>
            <a:r>
              <a:rPr lang="en-GB" sz="1500" dirty="0"/>
              <a:t>(eds.) </a:t>
            </a:r>
            <a:r>
              <a:rPr lang="en-GB" sz="1500" i="1" dirty="0"/>
              <a:t>Improving Poverty Reduction in Europe: Lessons from the Past, Scenarios for the </a:t>
            </a:r>
            <a:r>
              <a:rPr lang="en-GB" sz="1500" i="1" dirty="0" smtClean="0"/>
              <a:t>Future</a:t>
            </a:r>
            <a:r>
              <a:rPr lang="en-GB" sz="1500" dirty="0" smtClean="0"/>
              <a:t>, Oxford: Oxford University Press.</a:t>
            </a:r>
          </a:p>
          <a:p>
            <a:pPr>
              <a:spcAft>
                <a:spcPts val="600"/>
              </a:spcAft>
            </a:pPr>
            <a:r>
              <a:rPr lang="en-GB" sz="1600" dirty="0"/>
              <a:t>Social Protection Committee and the European Commission Services (2015), </a:t>
            </a:r>
            <a:r>
              <a:rPr lang="en-GB" sz="1600" i="1" dirty="0"/>
              <a:t>Social Protection Systems in the EU: Financing Arrangements and the Effectiveness and Efficiency of Resource Allocation</a:t>
            </a:r>
            <a:r>
              <a:rPr lang="en-GB" sz="1600" dirty="0"/>
              <a:t>, Luxembourg: Publications Office of the European Union, 177p.</a:t>
            </a:r>
            <a:endParaRPr lang="en-GB" sz="1500" dirty="0" smtClean="0"/>
          </a:p>
        </p:txBody>
      </p:sp>
    </p:spTree>
    <p:extLst>
      <p:ext uri="{BB962C8B-B14F-4D97-AF65-F5344CB8AC3E}">
        <p14:creationId xmlns:p14="http://schemas.microsoft.com/office/powerpoint/2010/main" val="10345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22858</TotalTime>
  <Words>2695</Words>
  <Application>Microsoft Office PowerPoint</Application>
  <PresentationFormat>On-screen Show (4:3)</PresentationFormat>
  <Paragraphs>397</Paragraphs>
  <Slides>55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Office Theme</vt:lpstr>
      <vt:lpstr>Social Policy in the EU and the Role of the EU</vt:lpstr>
      <vt:lpstr>The EU and minimum income protection: Important elements of the policy conundrum</vt:lpstr>
      <vt:lpstr>The EU and minimum income protection: Important elements of the policy conundrum</vt:lpstr>
      <vt:lpstr>This lecture</vt:lpstr>
      <vt:lpstr>This lecture</vt:lpstr>
      <vt:lpstr>1. Strong differences in living standards</vt:lpstr>
      <vt:lpstr>1. Strong differences in living standards</vt:lpstr>
      <vt:lpstr>1. Strong differences in living standards</vt:lpstr>
      <vt:lpstr>1. Strong differences in living standards</vt:lpstr>
      <vt:lpstr>1. Strong differences in living standards</vt:lpstr>
      <vt:lpstr>Results: Greece</vt:lpstr>
      <vt:lpstr>Results: Poland</vt:lpstr>
      <vt:lpstr>1. Strong differences in living standards</vt:lpstr>
      <vt:lpstr>2. The redistributive effort required</vt:lpstr>
      <vt:lpstr>2. The redistributive effort required</vt:lpstr>
      <vt:lpstr>2. The redistributive effort required</vt:lpstr>
      <vt:lpstr>2. The redistributive effort required</vt:lpstr>
      <vt:lpstr>3. A social trilemma?</vt:lpstr>
      <vt:lpstr>3. A Social trilemma?</vt:lpstr>
      <vt:lpstr>Cantillon et al. </vt:lpstr>
      <vt:lpstr>High road: Adequate minimum income protection packages in- and out-of-work</vt:lpstr>
      <vt:lpstr>Middle road: adequate minimum income package for a working lone parent family, inadequate out-of-work protection </vt:lpstr>
      <vt:lpstr>Low road: inadequate minimum income packages, both out and in work</vt:lpstr>
      <vt:lpstr>Low road: inadequate minimum income packages, both out and in work</vt:lpstr>
      <vt:lpstr>3. A Social trilemma?</vt:lpstr>
      <vt:lpstr>3. A Social trilemma?</vt:lpstr>
      <vt:lpstr>Evolution of low gross wages vs. poverty lines (Source: Cantillon, Collado et al., 2015)</vt:lpstr>
      <vt:lpstr>Did net wages follow? (Cantillon, Collado et al., 2015)</vt:lpstr>
      <vt:lpstr>3. A social trilemma?</vt:lpstr>
      <vt:lpstr>The end of cheap talk about poverty reduction (Collado et al., forthcoming)</vt:lpstr>
      <vt:lpstr>Research question</vt:lpstr>
      <vt:lpstr>Measuring incentives: participation tax rate</vt:lpstr>
      <vt:lpstr>Which instrument to use to simultaneously eradicate poverty and preserve work incentives?</vt:lpstr>
      <vt:lpstr>Example BE 2013</vt:lpstr>
      <vt:lpstr>The end of cheap talk</vt:lpstr>
      <vt:lpstr>The end of cheap talk</vt:lpstr>
      <vt:lpstr>The end of cheap talk</vt:lpstr>
      <vt:lpstr>The end of cheap talk</vt:lpstr>
      <vt:lpstr>The end of cheap talk</vt:lpstr>
      <vt:lpstr>Intermediate conclusion</vt:lpstr>
      <vt:lpstr>4. A solidarity conundrum?</vt:lpstr>
      <vt:lpstr>4. A solidarity conundrum?</vt:lpstr>
      <vt:lpstr>4. A solidarity conundrum?</vt:lpstr>
      <vt:lpstr>PowerPoint Presentation</vt:lpstr>
      <vt:lpstr>4. A solidarity conundrum?</vt:lpstr>
      <vt:lpstr>4. A solidarity conundrum?</vt:lpstr>
      <vt:lpstr>4. A solidarity conundrum?</vt:lpstr>
      <vt:lpstr>4. A solidarity conundrum?</vt:lpstr>
      <vt:lpstr>4. A solidarity conundrum?</vt:lpstr>
      <vt:lpstr>4. A solidarity conundrum?</vt:lpstr>
      <vt:lpstr>Conclusion</vt:lpstr>
      <vt:lpstr>Conclusion</vt:lpstr>
      <vt:lpstr>Conclusion</vt:lpstr>
      <vt:lpstr>Note on group task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Goedemé Tim</dc:creator>
  <cp:lastModifiedBy>TGoedeme</cp:lastModifiedBy>
  <cp:revision>317</cp:revision>
  <dcterms:created xsi:type="dcterms:W3CDTF">2015-09-25T18:41:52Z</dcterms:created>
  <dcterms:modified xsi:type="dcterms:W3CDTF">2016-03-17T15:46:57Z</dcterms:modified>
</cp:coreProperties>
</file>