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theme/themeOverride1.xml" ContentType="application/vnd.openxmlformats-officedocument.themeOverride+xml"/>
  <Override PartName="/ppt/charts/chart12.xml" ContentType="application/vnd.openxmlformats-officedocument.drawingml.chart+xml"/>
  <Override PartName="/ppt/charts/chart1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62"/>
  </p:notesMasterIdLst>
  <p:sldIdLst>
    <p:sldId id="256" r:id="rId2"/>
    <p:sldId id="257" r:id="rId3"/>
    <p:sldId id="366" r:id="rId4"/>
    <p:sldId id="370" r:id="rId5"/>
    <p:sldId id="367" r:id="rId6"/>
    <p:sldId id="399" r:id="rId7"/>
    <p:sldId id="369" r:id="rId8"/>
    <p:sldId id="381" r:id="rId9"/>
    <p:sldId id="368" r:id="rId10"/>
    <p:sldId id="265" r:id="rId11"/>
    <p:sldId id="421" r:id="rId12"/>
    <p:sldId id="266" r:id="rId13"/>
    <p:sldId id="301" r:id="rId14"/>
    <p:sldId id="299" r:id="rId15"/>
    <p:sldId id="271" r:id="rId16"/>
    <p:sldId id="296" r:id="rId17"/>
    <p:sldId id="297" r:id="rId18"/>
    <p:sldId id="400" r:id="rId19"/>
    <p:sldId id="320" r:id="rId20"/>
    <p:sldId id="321" r:id="rId21"/>
    <p:sldId id="323" r:id="rId22"/>
    <p:sldId id="364" r:id="rId23"/>
    <p:sldId id="272" r:id="rId24"/>
    <p:sldId id="273" r:id="rId25"/>
    <p:sldId id="329" r:id="rId26"/>
    <p:sldId id="353" r:id="rId27"/>
    <p:sldId id="380" r:id="rId28"/>
    <p:sldId id="402" r:id="rId29"/>
    <p:sldId id="326" r:id="rId30"/>
    <p:sldId id="401" r:id="rId31"/>
    <p:sldId id="346" r:id="rId32"/>
    <p:sldId id="348" r:id="rId33"/>
    <p:sldId id="351" r:id="rId34"/>
    <p:sldId id="327" r:id="rId35"/>
    <p:sldId id="426" r:id="rId36"/>
    <p:sldId id="427" r:id="rId37"/>
    <p:sldId id="375" r:id="rId38"/>
    <p:sldId id="376" r:id="rId39"/>
    <p:sldId id="403" r:id="rId40"/>
    <p:sldId id="404" r:id="rId41"/>
    <p:sldId id="405" r:id="rId42"/>
    <p:sldId id="406" r:id="rId43"/>
    <p:sldId id="407" r:id="rId44"/>
    <p:sldId id="408" r:id="rId45"/>
    <p:sldId id="422" r:id="rId46"/>
    <p:sldId id="423" r:id="rId47"/>
    <p:sldId id="409" r:id="rId48"/>
    <p:sldId id="411" r:id="rId49"/>
    <p:sldId id="412" r:id="rId50"/>
    <p:sldId id="413" r:id="rId51"/>
    <p:sldId id="414" r:id="rId52"/>
    <p:sldId id="415" r:id="rId53"/>
    <p:sldId id="416" r:id="rId54"/>
    <p:sldId id="417" r:id="rId55"/>
    <p:sldId id="418" r:id="rId56"/>
    <p:sldId id="379" r:id="rId57"/>
    <p:sldId id="419" r:id="rId58"/>
    <p:sldId id="420" r:id="rId59"/>
    <p:sldId id="424" r:id="rId60"/>
    <p:sldId id="425" r:id="rId61"/>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C86172-7ADB-4DF6-A830-FDB04C66848A}">
          <p14:sldIdLst>
            <p14:sldId id="256"/>
            <p14:sldId id="257"/>
            <p14:sldId id="366"/>
            <p14:sldId id="370"/>
            <p14:sldId id="367"/>
            <p14:sldId id="399"/>
            <p14:sldId id="369"/>
            <p14:sldId id="381"/>
            <p14:sldId id="368"/>
            <p14:sldId id="265"/>
            <p14:sldId id="421"/>
            <p14:sldId id="266"/>
            <p14:sldId id="301"/>
            <p14:sldId id="299"/>
            <p14:sldId id="271"/>
            <p14:sldId id="296"/>
            <p14:sldId id="297"/>
            <p14:sldId id="400"/>
            <p14:sldId id="320"/>
            <p14:sldId id="321"/>
            <p14:sldId id="323"/>
            <p14:sldId id="364"/>
            <p14:sldId id="272"/>
            <p14:sldId id="273"/>
            <p14:sldId id="329"/>
            <p14:sldId id="353"/>
            <p14:sldId id="380"/>
            <p14:sldId id="402"/>
            <p14:sldId id="326"/>
            <p14:sldId id="401"/>
            <p14:sldId id="346"/>
            <p14:sldId id="348"/>
            <p14:sldId id="351"/>
            <p14:sldId id="327"/>
            <p14:sldId id="426"/>
            <p14:sldId id="427"/>
            <p14:sldId id="375"/>
            <p14:sldId id="376"/>
            <p14:sldId id="403"/>
            <p14:sldId id="404"/>
            <p14:sldId id="405"/>
            <p14:sldId id="406"/>
            <p14:sldId id="407"/>
            <p14:sldId id="408"/>
            <p14:sldId id="422"/>
            <p14:sldId id="423"/>
            <p14:sldId id="409"/>
            <p14:sldId id="411"/>
            <p14:sldId id="412"/>
            <p14:sldId id="413"/>
            <p14:sldId id="414"/>
            <p14:sldId id="415"/>
            <p14:sldId id="416"/>
            <p14:sldId id="417"/>
            <p14:sldId id="418"/>
            <p14:sldId id="379"/>
            <p14:sldId id="419"/>
            <p14:sldId id="420"/>
            <p14:sldId id="424"/>
            <p14:sldId id="42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Goedeme" initials="TG"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F3B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4" autoAdjust="0"/>
    <p:restoredTop sz="94660"/>
  </p:normalViewPr>
  <p:slideViewPr>
    <p:cSldViewPr>
      <p:cViewPr varScale="1">
        <p:scale>
          <a:sx n="78" d="100"/>
          <a:sy n="78" d="100"/>
        </p:scale>
        <p:origin x="153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TGoedeme\Dropbox\Coursework\2015-2016%20Social%20Policy%20in%20the%20EU\Slides\OECD2014-Social-Expenditure-Update-Nov2014-Figures-Data%20(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TGoedeme\Dropbox\Coursework\2015-2016%20Social%20Policy%20in%20the%20EU\Slides\OECD2014-Social-Expenditure-Update-Nov2014-Figures-Data%20(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TGoedeme\Dropbox\Coursework\2015-2016%20Social%20Policy%20in%20the%20EU\Slides\OECD2014-Social-Expenditure-Update-Nov2014-Figures-Data%20(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TGoedeme\Dropbox\Coursework\2015-2016%20Social%20Policy%20in%20the%20EU\Slides\OECD2014-Social-Expenditure-Update-Nov2014-Figures-Data%20(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TGoedeme\Dropbox\Coursework\2015-2016%20Social%20Policy%20in%20the%20EU\Slides\OECD2014-Social-Expenditure-Update-Nov2014-Figures-Data%20(1).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TGoedeme\Dropbox\Coursework\2015-2016%20Social%20Policy%20in%20the%20EU\Slides\OECD2014-Social-Expenditure-Update-Nov2014-Figures-Data%20(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TGoedeme\Dropbox\Coursework\2015-2016%20Social%20Policy%20in%20the%20EU\Slides\OECD2014-Social-Expenditure-Update-Nov2014-Figures-Data%20(1).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TGoedeme\Dropbox\Coursework\2015-2016%20Social%20Policy%20in%20the%20EU\Slides\OECD2014-Social-Expenditure-Update-Nov2014-Figures-Data%20(1).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TGoedeme\Dropbox\Coursework\2015-2016%20Social%20Policy%20in%20the%20EU\Slides\OECD2014-Social-Expenditure-Update-Nov2014-Figures-Data%20(1).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TGoedeme\Dropbox\Coursework\2015-2016%20Social%20Policy%20in%20the%20EU\Slides\OECD2014-Social-Expenditure-Update-Nov2014-Figures-Data%20(1).xlsx" TargetMode="External"/></Relationships>
</file>

<file path=ppt/charts/_rels/chart11.xml.rels><?xml version="1.0" encoding="UTF-8" standalone="yes"?>
<Relationships xmlns="http://schemas.openxmlformats.org/package/2006/relationships"><Relationship Id="rId2" Type="http://schemas.openxmlformats.org/officeDocument/2006/relationships/oleObject" Target="file:///C:\Users\TGoedeme\Dropbox\Coursework\2015-2016%20Beleid%20Maatschappij%20Evaluatie\Social%20Expenditures_ESSPROS_spr_exp_sum.xls" TargetMode="External"/><Relationship Id="rId1" Type="http://schemas.openxmlformats.org/officeDocument/2006/relationships/themeOverride" Target="../theme/themeOverride1.xml"/></Relationships>
</file>

<file path=ppt/charts/_rels/chart12.xml.rels><?xml version="1.0" encoding="UTF-8" standalone="yes"?>
<Relationships xmlns="http://schemas.openxmlformats.org/package/2006/relationships"><Relationship Id="rId1" Type="http://schemas.openxmlformats.org/officeDocument/2006/relationships/oleObject" Target="file:///C:\Users\TGoedeme\Dropbox\Coursework\2015-2016%20Social%20Policy%20in%20the%20EU\Slides\OECD2014-Social-Expenditure-Update-Nov2014-Figures-Data%20(1).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TGoedeme\Dropbox\Coursework\2015-2016%20Social%20Policy%20in%20the%20EU\Slides\OECD2014-Social-Expenditure-Update-Nov2014-Figures-Data%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360864937134237E-2"/>
          <c:y val="2.5335658546037448E-2"/>
          <c:w val="0.93349100812160468"/>
          <c:h val="0.76727850344670701"/>
        </c:manualLayout>
      </c:layout>
      <c:barChart>
        <c:barDir val="col"/>
        <c:grouping val="stacked"/>
        <c:varyColors val="0"/>
        <c:ser>
          <c:idx val="0"/>
          <c:order val="2"/>
          <c:tx>
            <c:strRef>
              <c:f>Figure1!$C$25</c:f>
              <c:strCache>
                <c:ptCount val="1"/>
                <c:pt idx="0">
                  <c:v>2014 (↘)</c:v>
                </c:pt>
              </c:strCache>
            </c:strRef>
          </c:tx>
          <c:spPr>
            <a:solidFill>
              <a:schemeClr val="accent1"/>
            </a:solidFill>
            <a:ln w="0">
              <a:noFill/>
            </a:ln>
          </c:spPr>
          <c:invertIfNegative val="0"/>
          <c:dPt>
            <c:idx val="15"/>
            <c:invertIfNegative val="0"/>
            <c:bubble3D val="0"/>
            <c:extLst>
              <c:ext xmlns:c16="http://schemas.microsoft.com/office/drawing/2014/chart" uri="{C3380CC4-5D6E-409C-BE32-E72D297353CC}">
                <c16:uniqueId val="{00000000-8F6C-44C3-B37F-D5755B818450}"/>
              </c:ext>
            </c:extLst>
          </c:dPt>
          <c:dPt>
            <c:idx val="16"/>
            <c:invertIfNegative val="0"/>
            <c:bubble3D val="0"/>
            <c:extLst>
              <c:ext xmlns:c16="http://schemas.microsoft.com/office/drawing/2014/chart" uri="{C3380CC4-5D6E-409C-BE32-E72D297353CC}">
                <c16:uniqueId val="{00000001-8F6C-44C3-B37F-D5755B818450}"/>
              </c:ext>
            </c:extLst>
          </c:dPt>
          <c:dPt>
            <c:idx val="18"/>
            <c:invertIfNegative val="0"/>
            <c:bubble3D val="0"/>
            <c:spPr>
              <a:solidFill>
                <a:schemeClr val="accent1"/>
              </a:solidFill>
              <a:ln w="19050">
                <a:solidFill>
                  <a:schemeClr val="tx2"/>
                </a:solidFill>
              </a:ln>
            </c:spPr>
            <c:extLst>
              <c:ext xmlns:c16="http://schemas.microsoft.com/office/drawing/2014/chart" uri="{C3380CC4-5D6E-409C-BE32-E72D297353CC}">
                <c16:uniqueId val="{00000003-8F6C-44C3-B37F-D5755B818450}"/>
              </c:ext>
            </c:extLst>
          </c:dPt>
          <c:cat>
            <c:strRef>
              <c:f>Figure1!$A$27:$A$61</c:f>
              <c:strCache>
                <c:ptCount val="35"/>
                <c:pt idx="0">
                  <c:v>France</c:v>
                </c:pt>
                <c:pt idx="1">
                  <c:v>Finland</c:v>
                </c:pt>
                <c:pt idx="2">
                  <c:v>Belgium</c:v>
                </c:pt>
                <c:pt idx="3">
                  <c:v>Denmark</c:v>
                </c:pt>
                <c:pt idx="4">
                  <c:v>Italy</c:v>
                </c:pt>
                <c:pt idx="5">
                  <c:v>Austria</c:v>
                </c:pt>
                <c:pt idx="6">
                  <c:v>Sweden</c:v>
                </c:pt>
                <c:pt idx="7">
                  <c:v>Spain</c:v>
                </c:pt>
                <c:pt idx="8">
                  <c:v>Germany</c:v>
                </c:pt>
                <c:pt idx="9">
                  <c:v>Portugal</c:v>
                </c:pt>
                <c:pt idx="10">
                  <c:v>Netherlands</c:v>
                </c:pt>
                <c:pt idx="11">
                  <c:v>Greece</c:v>
                </c:pt>
                <c:pt idx="12">
                  <c:v>Slovenia</c:v>
                </c:pt>
                <c:pt idx="13">
                  <c:v>Luxembourg</c:v>
                </c:pt>
                <c:pt idx="14">
                  <c:v>Japan</c:v>
                </c:pt>
                <c:pt idx="15">
                  <c:v>Hungary</c:v>
                </c:pt>
                <c:pt idx="16">
                  <c:v>Norway</c:v>
                </c:pt>
                <c:pt idx="17">
                  <c:v>United Kingdom</c:v>
                </c:pt>
                <c:pt idx="18">
                  <c:v>OECD</c:v>
                </c:pt>
                <c:pt idx="19">
                  <c:v>Ireland</c:v>
                </c:pt>
                <c:pt idx="20">
                  <c:v>New Zealand</c:v>
                </c:pt>
                <c:pt idx="21">
                  <c:v>Poland</c:v>
                </c:pt>
                <c:pt idx="22">
                  <c:v>Czech Republic</c:v>
                </c:pt>
                <c:pt idx="23">
                  <c:v>Switzerland</c:v>
                </c:pt>
                <c:pt idx="24">
                  <c:v>United States</c:v>
                </c:pt>
                <c:pt idx="25">
                  <c:v>Australia</c:v>
                </c:pt>
                <c:pt idx="26">
                  <c:v>Slovak Republic</c:v>
                </c:pt>
                <c:pt idx="27">
                  <c:v>Canada</c:v>
                </c:pt>
                <c:pt idx="28">
                  <c:v>Iceland</c:v>
                </c:pt>
                <c:pt idx="29">
                  <c:v>Estonia</c:v>
                </c:pt>
                <c:pt idx="30">
                  <c:v>Israel</c:v>
                </c:pt>
                <c:pt idx="31">
                  <c:v>Turkey</c:v>
                </c:pt>
                <c:pt idx="32">
                  <c:v>Korea</c:v>
                </c:pt>
                <c:pt idx="33">
                  <c:v>Chile</c:v>
                </c:pt>
                <c:pt idx="34">
                  <c:v>Mexico</c:v>
                </c:pt>
              </c:strCache>
            </c:strRef>
          </c:cat>
          <c:val>
            <c:numRef>
              <c:f>Figure1!$C$27:$C$61</c:f>
              <c:numCache>
                <c:formatCode>0.00</c:formatCode>
                <c:ptCount val="35"/>
                <c:pt idx="0">
                  <c:v>31.878739725908801</c:v>
                </c:pt>
                <c:pt idx="1">
                  <c:v>31.036253243348817</c:v>
                </c:pt>
                <c:pt idx="2">
                  <c:v>30.685180447661608</c:v>
                </c:pt>
                <c:pt idx="3">
                  <c:v>30.139637042130797</c:v>
                </c:pt>
                <c:pt idx="4">
                  <c:v>28.639696990262486</c:v>
                </c:pt>
                <c:pt idx="5">
                  <c:v>28.413661623251112</c:v>
                </c:pt>
                <c:pt idx="6">
                  <c:v>28.111890081147301</c:v>
                </c:pt>
                <c:pt idx="7">
                  <c:v>26.766920404461331</c:v>
                </c:pt>
                <c:pt idx="8">
                  <c:v>25.795395721070445</c:v>
                </c:pt>
                <c:pt idx="9">
                  <c:v>25.210234402825353</c:v>
                </c:pt>
                <c:pt idx="10">
                  <c:v>24.736409704181987</c:v>
                </c:pt>
                <c:pt idx="11">
                  <c:v>24.002945080838693</c:v>
                </c:pt>
                <c:pt idx="12">
                  <c:v>23.716819266622092</c:v>
                </c:pt>
                <c:pt idx="13">
                  <c:v>23.537043326402767</c:v>
                </c:pt>
                <c:pt idx="14">
                  <c:v>23.066453090502399</c:v>
                </c:pt>
                <c:pt idx="15">
                  <c:v>22.126888472514018</c:v>
                </c:pt>
                <c:pt idx="16">
                  <c:v>22.029587658106241</c:v>
                </c:pt>
                <c:pt idx="17">
                  <c:v>21.737824513790464</c:v>
                </c:pt>
                <c:pt idx="18">
                  <c:v>21.619728212435916</c:v>
                </c:pt>
                <c:pt idx="19">
                  <c:v>20.989617214220509</c:v>
                </c:pt>
                <c:pt idx="20">
                  <c:v>20.751991435475663</c:v>
                </c:pt>
                <c:pt idx="21">
                  <c:v>20.614193073538758</c:v>
                </c:pt>
                <c:pt idx="22">
                  <c:v>20.575417520070989</c:v>
                </c:pt>
                <c:pt idx="23">
                  <c:v>19.390150754369717</c:v>
                </c:pt>
                <c:pt idx="24">
                  <c:v>19.22538097202499</c:v>
                </c:pt>
                <c:pt idx="25">
                  <c:v>18.982280254358379</c:v>
                </c:pt>
                <c:pt idx="26">
                  <c:v>18.358604268531518</c:v>
                </c:pt>
                <c:pt idx="27">
                  <c:v>16.964146587857957</c:v>
                </c:pt>
                <c:pt idx="28">
                  <c:v>16.506360838625412</c:v>
                </c:pt>
                <c:pt idx="29">
                  <c:v>16.259591171498148</c:v>
                </c:pt>
                <c:pt idx="30">
                  <c:v>15.034461537157373</c:v>
                </c:pt>
                <c:pt idx="31">
                  <c:v>12.487188584292884</c:v>
                </c:pt>
                <c:pt idx="32">
                  <c:v>10.408321697023384</c:v>
                </c:pt>
                <c:pt idx="33">
                  <c:v>10.029838247442086</c:v>
                </c:pt>
                <c:pt idx="34">
                  <c:v>7.8862984734105277</c:v>
                </c:pt>
              </c:numCache>
            </c:numRef>
          </c:val>
          <c:extLst>
            <c:ext xmlns:c16="http://schemas.microsoft.com/office/drawing/2014/chart" uri="{C3380CC4-5D6E-409C-BE32-E72D297353CC}">
              <c16:uniqueId val="{00000004-8F6C-44C3-B37F-D5755B818450}"/>
            </c:ext>
          </c:extLst>
        </c:ser>
        <c:dLbls>
          <c:showLegendKey val="0"/>
          <c:showVal val="0"/>
          <c:showCatName val="0"/>
          <c:showSerName val="0"/>
          <c:showPercent val="0"/>
          <c:showBubbleSize val="0"/>
        </c:dLbls>
        <c:gapWidth val="50"/>
        <c:overlap val="100"/>
        <c:axId val="172902272"/>
        <c:axId val="172903808"/>
      </c:barChart>
      <c:lineChart>
        <c:grouping val="standard"/>
        <c:varyColors val="0"/>
        <c:ser>
          <c:idx val="2"/>
          <c:order val="0"/>
          <c:tx>
            <c:strRef>
              <c:f>Figure1!$J$25</c:f>
              <c:strCache>
                <c:ptCount val="1"/>
                <c:pt idx="0">
                  <c:v>Peak level after 2007</c:v>
                </c:pt>
              </c:strCache>
            </c:strRef>
          </c:tx>
          <c:spPr>
            <a:ln w="28575">
              <a:noFill/>
            </a:ln>
          </c:spPr>
          <c:marker>
            <c:symbol val="triangle"/>
            <c:size val="6"/>
            <c:spPr>
              <a:solidFill>
                <a:schemeClr val="tx1">
                  <a:lumMod val="50000"/>
                  <a:lumOff val="50000"/>
                </a:schemeClr>
              </a:solidFill>
              <a:ln w="6350">
                <a:solidFill>
                  <a:schemeClr val="tx1"/>
                </a:solidFill>
              </a:ln>
            </c:spPr>
          </c:marker>
          <c:cat>
            <c:strRef>
              <c:f>Figure1!$A$27:$A$61</c:f>
              <c:strCache>
                <c:ptCount val="35"/>
                <c:pt idx="0">
                  <c:v>France</c:v>
                </c:pt>
                <c:pt idx="1">
                  <c:v>Finland</c:v>
                </c:pt>
                <c:pt idx="2">
                  <c:v>Belgium</c:v>
                </c:pt>
                <c:pt idx="3">
                  <c:v>Denmark</c:v>
                </c:pt>
                <c:pt idx="4">
                  <c:v>Italy</c:v>
                </c:pt>
                <c:pt idx="5">
                  <c:v>Austria</c:v>
                </c:pt>
                <c:pt idx="6">
                  <c:v>Sweden</c:v>
                </c:pt>
                <c:pt idx="7">
                  <c:v>Spain</c:v>
                </c:pt>
                <c:pt idx="8">
                  <c:v>Germany</c:v>
                </c:pt>
                <c:pt idx="9">
                  <c:v>Portugal</c:v>
                </c:pt>
                <c:pt idx="10">
                  <c:v>Netherlands</c:v>
                </c:pt>
                <c:pt idx="11">
                  <c:v>Greece</c:v>
                </c:pt>
                <c:pt idx="12">
                  <c:v>Slovenia</c:v>
                </c:pt>
                <c:pt idx="13">
                  <c:v>Luxembourg</c:v>
                </c:pt>
                <c:pt idx="14">
                  <c:v>Japan</c:v>
                </c:pt>
                <c:pt idx="15">
                  <c:v>Hungary</c:v>
                </c:pt>
                <c:pt idx="16">
                  <c:v>Norway</c:v>
                </c:pt>
                <c:pt idx="17">
                  <c:v>United Kingdom</c:v>
                </c:pt>
                <c:pt idx="18">
                  <c:v>OECD</c:v>
                </c:pt>
                <c:pt idx="19">
                  <c:v>Ireland</c:v>
                </c:pt>
                <c:pt idx="20">
                  <c:v>New Zealand</c:v>
                </c:pt>
                <c:pt idx="21">
                  <c:v>Poland</c:v>
                </c:pt>
                <c:pt idx="22">
                  <c:v>Czech Republic</c:v>
                </c:pt>
                <c:pt idx="23">
                  <c:v>Switzerland</c:v>
                </c:pt>
                <c:pt idx="24">
                  <c:v>United States</c:v>
                </c:pt>
                <c:pt idx="25">
                  <c:v>Australia</c:v>
                </c:pt>
                <c:pt idx="26">
                  <c:v>Slovak Republic</c:v>
                </c:pt>
                <c:pt idx="27">
                  <c:v>Canada</c:v>
                </c:pt>
                <c:pt idx="28">
                  <c:v>Iceland</c:v>
                </c:pt>
                <c:pt idx="29">
                  <c:v>Estonia</c:v>
                </c:pt>
                <c:pt idx="30">
                  <c:v>Israel</c:v>
                </c:pt>
                <c:pt idx="31">
                  <c:v>Turkey</c:v>
                </c:pt>
                <c:pt idx="32">
                  <c:v>Korea</c:v>
                </c:pt>
                <c:pt idx="33">
                  <c:v>Chile</c:v>
                </c:pt>
                <c:pt idx="34">
                  <c:v>Mexico</c:v>
                </c:pt>
              </c:strCache>
            </c:strRef>
          </c:cat>
          <c:val>
            <c:numRef>
              <c:f>Figure1!$J$27:$J$61</c:f>
              <c:numCache>
                <c:formatCode>0.00</c:formatCode>
                <c:ptCount val="35"/>
                <c:pt idx="0">
                  <c:v>31.952624796252344</c:v>
                </c:pt>
                <c:pt idx="1">
                  <c:v>31.036253243348817</c:v>
                </c:pt>
                <c:pt idx="2">
                  <c:v>30.869927383995726</c:v>
                </c:pt>
                <c:pt idx="3">
                  <c:v>30.182839308673326</c:v>
                </c:pt>
                <c:pt idx="4">
                  <c:v>28.66999403312364</c:v>
                </c:pt>
                <c:pt idx="5">
                  <c:v>28.580906816434602</c:v>
                </c:pt>
                <c:pt idx="6">
                  <c:v>29.414959365460319</c:v>
                </c:pt>
                <c:pt idx="7">
                  <c:v>27.324518565162791</c:v>
                </c:pt>
                <c:pt idx="8">
                  <c:v>27.602051541011964</c:v>
                </c:pt>
                <c:pt idx="9">
                  <c:v>25.806488203630341</c:v>
                </c:pt>
                <c:pt idx="10">
                  <c:v>24.736409704181987</c:v>
                </c:pt>
                <c:pt idx="11">
                  <c:v>26.118567972192015</c:v>
                </c:pt>
                <c:pt idx="12">
                  <c:v>23.995140597283125</c:v>
                </c:pt>
                <c:pt idx="13">
                  <c:v>24.32823294879579</c:v>
                </c:pt>
                <c:pt idx="14">
                  <c:v>23.066453090502399</c:v>
                </c:pt>
                <c:pt idx="15">
                  <c:v>24.724907029301921</c:v>
                </c:pt>
                <c:pt idx="16">
                  <c:v>22.785466229195787</c:v>
                </c:pt>
                <c:pt idx="17">
                  <c:v>23.906377112266391</c:v>
                </c:pt>
                <c:pt idx="18">
                  <c:v>21.892677390128714</c:v>
                </c:pt>
                <c:pt idx="19">
                  <c:v>23.412328346761527</c:v>
                </c:pt>
                <c:pt idx="20">
                  <c:v>21.013426474010657</c:v>
                </c:pt>
                <c:pt idx="21">
                  <c:v>20.684672816376544</c:v>
                </c:pt>
                <c:pt idx="22">
                  <c:v>20.575417520070989</c:v>
                </c:pt>
                <c:pt idx="23">
                  <c:v>19.909974012870858</c:v>
                </c:pt>
                <c:pt idx="24">
                  <c:v>19.253559815892942</c:v>
                </c:pt>
                <c:pt idx="25">
                  <c:v>18.982280254358379</c:v>
                </c:pt>
                <c:pt idx="26">
                  <c:v>18.662497485797346</c:v>
                </c:pt>
                <c:pt idx="27">
                  <c:v>18.509254504031812</c:v>
                </c:pt>
                <c:pt idx="28">
                  <c:v>18.467124316789889</c:v>
                </c:pt>
                <c:pt idx="29">
                  <c:v>19.835267840331728</c:v>
                </c:pt>
                <c:pt idx="30">
                  <c:v>15.369780123759114</c:v>
                </c:pt>
                <c:pt idx="31">
                  <c:v>13.213215313073826</c:v>
                </c:pt>
                <c:pt idx="32">
                  <c:v>10.408321697023384</c:v>
                </c:pt>
                <c:pt idx="33">
                  <c:v>11.166779042468779</c:v>
                </c:pt>
                <c:pt idx="34">
                  <c:v>7.8862984734105277</c:v>
                </c:pt>
              </c:numCache>
            </c:numRef>
          </c:val>
          <c:smooth val="0"/>
          <c:extLst>
            <c:ext xmlns:c16="http://schemas.microsoft.com/office/drawing/2014/chart" uri="{C3380CC4-5D6E-409C-BE32-E72D297353CC}">
              <c16:uniqueId val="{00000005-8F6C-44C3-B37F-D5755B818450}"/>
            </c:ext>
          </c:extLst>
        </c:ser>
        <c:ser>
          <c:idx val="1"/>
          <c:order val="1"/>
          <c:tx>
            <c:strRef>
              <c:f>Figure1!$E$25</c:f>
              <c:strCache>
                <c:ptCount val="1"/>
                <c:pt idx="0">
                  <c:v>2007</c:v>
                </c:pt>
              </c:strCache>
            </c:strRef>
          </c:tx>
          <c:spPr>
            <a:ln>
              <a:noFill/>
            </a:ln>
          </c:spPr>
          <c:marker>
            <c:symbol val="diamond"/>
            <c:size val="7"/>
            <c:spPr>
              <a:solidFill>
                <a:srgbClr val="FF6600"/>
              </a:solidFill>
              <a:ln w="6350">
                <a:solidFill>
                  <a:schemeClr val="tx1"/>
                </a:solidFill>
              </a:ln>
            </c:spPr>
          </c:marker>
          <c:cat>
            <c:strRef>
              <c:f>Figure1!$A$27:$A$61</c:f>
              <c:strCache>
                <c:ptCount val="35"/>
                <c:pt idx="0">
                  <c:v>France</c:v>
                </c:pt>
                <c:pt idx="1">
                  <c:v>Finland</c:v>
                </c:pt>
                <c:pt idx="2">
                  <c:v>Belgium</c:v>
                </c:pt>
                <c:pt idx="3">
                  <c:v>Denmark</c:v>
                </c:pt>
                <c:pt idx="4">
                  <c:v>Italy</c:v>
                </c:pt>
                <c:pt idx="5">
                  <c:v>Austria</c:v>
                </c:pt>
                <c:pt idx="6">
                  <c:v>Sweden</c:v>
                </c:pt>
                <c:pt idx="7">
                  <c:v>Spain</c:v>
                </c:pt>
                <c:pt idx="8">
                  <c:v>Germany</c:v>
                </c:pt>
                <c:pt idx="9">
                  <c:v>Portugal</c:v>
                </c:pt>
                <c:pt idx="10">
                  <c:v>Netherlands</c:v>
                </c:pt>
                <c:pt idx="11">
                  <c:v>Greece</c:v>
                </c:pt>
                <c:pt idx="12">
                  <c:v>Slovenia</c:v>
                </c:pt>
                <c:pt idx="13">
                  <c:v>Luxembourg</c:v>
                </c:pt>
                <c:pt idx="14">
                  <c:v>Japan</c:v>
                </c:pt>
                <c:pt idx="15">
                  <c:v>Hungary</c:v>
                </c:pt>
                <c:pt idx="16">
                  <c:v>Norway</c:v>
                </c:pt>
                <c:pt idx="17">
                  <c:v>United Kingdom</c:v>
                </c:pt>
                <c:pt idx="18">
                  <c:v>OECD</c:v>
                </c:pt>
                <c:pt idx="19">
                  <c:v>Ireland</c:v>
                </c:pt>
                <c:pt idx="20">
                  <c:v>New Zealand</c:v>
                </c:pt>
                <c:pt idx="21">
                  <c:v>Poland</c:v>
                </c:pt>
                <c:pt idx="22">
                  <c:v>Czech Republic</c:v>
                </c:pt>
                <c:pt idx="23">
                  <c:v>Switzerland</c:v>
                </c:pt>
                <c:pt idx="24">
                  <c:v>United States</c:v>
                </c:pt>
                <c:pt idx="25">
                  <c:v>Australia</c:v>
                </c:pt>
                <c:pt idx="26">
                  <c:v>Slovak Republic</c:v>
                </c:pt>
                <c:pt idx="27">
                  <c:v>Canada</c:v>
                </c:pt>
                <c:pt idx="28">
                  <c:v>Iceland</c:v>
                </c:pt>
                <c:pt idx="29">
                  <c:v>Estonia</c:v>
                </c:pt>
                <c:pt idx="30">
                  <c:v>Israel</c:v>
                </c:pt>
                <c:pt idx="31">
                  <c:v>Turkey</c:v>
                </c:pt>
                <c:pt idx="32">
                  <c:v>Korea</c:v>
                </c:pt>
                <c:pt idx="33">
                  <c:v>Chile</c:v>
                </c:pt>
                <c:pt idx="34">
                  <c:v>Mexico</c:v>
                </c:pt>
              </c:strCache>
            </c:strRef>
          </c:cat>
          <c:val>
            <c:numRef>
              <c:f>Figure1!$E$27:$E$61</c:f>
              <c:numCache>
                <c:formatCode>0.00</c:formatCode>
                <c:ptCount val="35"/>
                <c:pt idx="0">
                  <c:v>28.526388104940636</c:v>
                </c:pt>
                <c:pt idx="1">
                  <c:v>23.674781578157141</c:v>
                </c:pt>
                <c:pt idx="2">
                  <c:v>25.433990135538338</c:v>
                </c:pt>
                <c:pt idx="3">
                  <c:v>26.013957196307462</c:v>
                </c:pt>
                <c:pt idx="4">
                  <c:v>24.773016590115091</c:v>
                </c:pt>
                <c:pt idx="5">
                  <c:v>25.948449707671756</c:v>
                </c:pt>
                <c:pt idx="6">
                  <c:v>27.033617156435785</c:v>
                </c:pt>
                <c:pt idx="7">
                  <c:v>21.34516782830735</c:v>
                </c:pt>
                <c:pt idx="8">
                  <c:v>24.810094350487795</c:v>
                </c:pt>
                <c:pt idx="9">
                  <c:v>22.387583837702728</c:v>
                </c:pt>
                <c:pt idx="10">
                  <c:v>21.269741505807371</c:v>
                </c:pt>
                <c:pt idx="11">
                  <c:v>21.474130865306581</c:v>
                </c:pt>
                <c:pt idx="12">
                  <c:v>20.038475121272359</c:v>
                </c:pt>
                <c:pt idx="13">
                  <c:v>19.484198350259224</c:v>
                </c:pt>
                <c:pt idx="14">
                  <c:v>18.637352282929921</c:v>
                </c:pt>
                <c:pt idx="15">
                  <c:v>22.901575956816554</c:v>
                </c:pt>
                <c:pt idx="16">
                  <c:v>19.977183405630743</c:v>
                </c:pt>
                <c:pt idx="17">
                  <c:v>20.138177104045489</c:v>
                </c:pt>
                <c:pt idx="18">
                  <c:v>18.940165326136334</c:v>
                </c:pt>
                <c:pt idx="19">
                  <c:v>16.590906456046966</c:v>
                </c:pt>
                <c:pt idx="20">
                  <c:v>18.366884978074506</c:v>
                </c:pt>
                <c:pt idx="21">
                  <c:v>19.386801391408987</c:v>
                </c:pt>
                <c:pt idx="22">
                  <c:v>17.932630721597544</c:v>
                </c:pt>
                <c:pt idx="23">
                  <c:v>17.743174530976248</c:v>
                </c:pt>
                <c:pt idx="24">
                  <c:v>15.791430416594343</c:v>
                </c:pt>
                <c:pt idx="25">
                  <c:v>16.271168372113287</c:v>
                </c:pt>
                <c:pt idx="26">
                  <c:v>15.647201643664744</c:v>
                </c:pt>
                <c:pt idx="27">
                  <c:v>16.24858760254466</c:v>
                </c:pt>
                <c:pt idx="28">
                  <c:v>15.260068358679399</c:v>
                </c:pt>
                <c:pt idx="29">
                  <c:v>12.712644432972217</c:v>
                </c:pt>
                <c:pt idx="30">
                  <c:v>14.87944282146087</c:v>
                </c:pt>
                <c:pt idx="31">
                  <c:v>10.680090561435236</c:v>
                </c:pt>
                <c:pt idx="32">
                  <c:v>7.5748020470271502</c:v>
                </c:pt>
                <c:pt idx="33">
                  <c:v>8.3487612738433601</c:v>
                </c:pt>
                <c:pt idx="34">
                  <c:v>6.6631444024635194</c:v>
                </c:pt>
              </c:numCache>
            </c:numRef>
          </c:val>
          <c:smooth val="0"/>
          <c:extLst>
            <c:ext xmlns:c16="http://schemas.microsoft.com/office/drawing/2014/chart" uri="{C3380CC4-5D6E-409C-BE32-E72D297353CC}">
              <c16:uniqueId val="{00000006-8F6C-44C3-B37F-D5755B818450}"/>
            </c:ext>
          </c:extLst>
        </c:ser>
        <c:dLbls>
          <c:showLegendKey val="0"/>
          <c:showVal val="0"/>
          <c:showCatName val="0"/>
          <c:showSerName val="0"/>
          <c:showPercent val="0"/>
          <c:showBubbleSize val="0"/>
        </c:dLbls>
        <c:dropLines>
          <c:spPr>
            <a:ln w="6350">
              <a:solidFill>
                <a:schemeClr val="tx1"/>
              </a:solidFill>
            </a:ln>
          </c:spPr>
        </c:dropLines>
        <c:marker val="1"/>
        <c:smooth val="0"/>
        <c:axId val="172902272"/>
        <c:axId val="172903808"/>
      </c:lineChart>
      <c:catAx>
        <c:axId val="172902272"/>
        <c:scaling>
          <c:orientation val="minMax"/>
        </c:scaling>
        <c:delete val="0"/>
        <c:axPos val="b"/>
        <c:majorGridlines>
          <c:spPr>
            <a:ln w="0">
              <a:solidFill>
                <a:schemeClr val="bg1"/>
              </a:solidFill>
            </a:ln>
          </c:spPr>
        </c:majorGridlines>
        <c:numFmt formatCode="General" sourceLinked="1"/>
        <c:majorTickMark val="in"/>
        <c:minorTickMark val="none"/>
        <c:tickLblPos val="low"/>
        <c:spPr>
          <a:ln w="0">
            <a:noFill/>
          </a:ln>
        </c:spPr>
        <c:txPr>
          <a:bodyPr rot="-5400000" vert="horz"/>
          <a:lstStyle/>
          <a:p>
            <a:pPr>
              <a:defRPr b="0"/>
            </a:pPr>
            <a:endParaRPr lang="en-US"/>
          </a:p>
        </c:txPr>
        <c:crossAx val="172903808"/>
        <c:crosses val="autoZero"/>
        <c:auto val="1"/>
        <c:lblAlgn val="ctr"/>
        <c:lblOffset val="100"/>
        <c:tickLblSkip val="1"/>
        <c:noMultiLvlLbl val="0"/>
      </c:catAx>
      <c:valAx>
        <c:axId val="172903808"/>
        <c:scaling>
          <c:orientation val="minMax"/>
          <c:max val="35"/>
          <c:min val="0"/>
        </c:scaling>
        <c:delete val="0"/>
        <c:axPos val="l"/>
        <c:majorGridlines>
          <c:spPr>
            <a:ln w="0">
              <a:solidFill>
                <a:schemeClr val="bg1"/>
              </a:solidFill>
            </a:ln>
          </c:spPr>
        </c:majorGridlines>
        <c:numFmt formatCode="General" sourceLinked="0"/>
        <c:majorTickMark val="in"/>
        <c:minorTickMark val="none"/>
        <c:tickLblPos val="nextTo"/>
        <c:spPr>
          <a:ln w="0">
            <a:noFill/>
          </a:ln>
        </c:spPr>
        <c:txPr>
          <a:bodyPr rot="0" vert="horz"/>
          <a:lstStyle/>
          <a:p>
            <a:pPr>
              <a:defRPr/>
            </a:pPr>
            <a:endParaRPr lang="en-US"/>
          </a:p>
        </c:txPr>
        <c:crossAx val="172902272"/>
        <c:crosses val="autoZero"/>
        <c:crossBetween val="between"/>
        <c:majorUnit val="5"/>
      </c:valAx>
      <c:spPr>
        <a:solidFill>
          <a:schemeClr val="accent1">
            <a:lumMod val="20000"/>
            <a:lumOff val="80000"/>
          </a:schemeClr>
        </a:solidFill>
        <a:ln>
          <a:solidFill>
            <a:schemeClr val="bg1">
              <a:lumMod val="75000"/>
            </a:schemeClr>
          </a:solidFill>
        </a:ln>
      </c:spPr>
    </c:plotArea>
    <c:legend>
      <c:legendPos val="r"/>
      <c:layout>
        <c:manualLayout>
          <c:xMode val="edge"/>
          <c:yMode val="edge"/>
          <c:x val="0.34823618745769985"/>
          <c:y val="4.074557086614173E-2"/>
          <c:w val="0.4669958236352531"/>
          <c:h val="6.6815534776902885E-2"/>
        </c:manualLayout>
      </c:layout>
      <c:overlay val="0"/>
      <c:spPr>
        <a:solidFill>
          <a:schemeClr val="bg1"/>
        </a:solidFill>
        <a:ln>
          <a:solidFill>
            <a:schemeClr val="bg1">
              <a:lumMod val="75000"/>
            </a:schemeClr>
          </a:solidFill>
        </a:ln>
      </c:spPr>
    </c:legend>
    <c:plotVisOnly val="1"/>
    <c:dispBlanksAs val="gap"/>
    <c:showDLblsOverMax val="0"/>
  </c:chart>
  <c:spPr>
    <a:solidFill>
      <a:schemeClr val="bg1"/>
    </a:solidFill>
    <a:ln>
      <a:noFill/>
    </a:ln>
  </c:spPr>
  <c:txPr>
    <a:bodyPr/>
    <a:lstStyle/>
    <a:p>
      <a:pPr>
        <a:defRPr sz="1000" b="1" i="0" u="none" strike="noStrike" baseline="0">
          <a:solidFill>
            <a:srgbClr val="000000"/>
          </a:solidFill>
          <a:latin typeface="Arial Narrow"/>
          <a:ea typeface="Arial Narrow"/>
          <a:cs typeface="Arial Narrow"/>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0662690832285917E-2"/>
          <c:y val="0.25969947849831504"/>
          <c:w val="0.91430185957633481"/>
          <c:h val="0.67012467191601566"/>
        </c:manualLayout>
      </c:layout>
      <c:areaChart>
        <c:grouping val="standard"/>
        <c:varyColors val="0"/>
        <c:ser>
          <c:idx val="6"/>
          <c:order val="6"/>
          <c:spPr>
            <a:solidFill>
              <a:sysClr val="windowText" lastClr="000000">
                <a:lumMod val="50000"/>
                <a:lumOff val="50000"/>
                <a:alpha val="25000"/>
              </a:sysClr>
            </a:solidFill>
          </c:spPr>
          <c:val>
            <c:numRef>
              <c:f>'Figure 2. Allcountries'!$C$88:$AK$88</c:f>
              <c:numCache>
                <c:formatCode>General</c:formatCode>
                <c:ptCount val="35"/>
                <c:pt idx="32">
                  <c:v>35</c:v>
                </c:pt>
                <c:pt idx="33">
                  <c:v>35</c:v>
                </c:pt>
                <c:pt idx="34">
                  <c:v>35</c:v>
                </c:pt>
              </c:numCache>
            </c:numRef>
          </c:val>
          <c:extLst>
            <c:ext xmlns:c16="http://schemas.microsoft.com/office/drawing/2014/chart" uri="{C3380CC4-5D6E-409C-BE32-E72D297353CC}">
              <c16:uniqueId val="{00000000-9E17-41CC-A1A4-DC2F859E4AAD}"/>
            </c:ext>
          </c:extLst>
        </c:ser>
        <c:dLbls>
          <c:showLegendKey val="0"/>
          <c:showVal val="0"/>
          <c:showCatName val="0"/>
          <c:showSerName val="0"/>
          <c:showPercent val="0"/>
          <c:showBubbleSize val="0"/>
        </c:dLbls>
        <c:axId val="172907136"/>
        <c:axId val="172949888"/>
      </c:areaChart>
      <c:lineChart>
        <c:grouping val="standard"/>
        <c:varyColors val="0"/>
        <c:ser>
          <c:idx val="1"/>
          <c:order val="0"/>
          <c:tx>
            <c:strRef>
              <c:f>'Figure 2. Allcountries'!$B$81</c:f>
              <c:strCache>
                <c:ptCount val="1"/>
                <c:pt idx="0">
                  <c:v>Australia</c:v>
                </c:pt>
              </c:strCache>
            </c:strRef>
          </c:tx>
          <c:spPr>
            <a:ln w="19050">
              <a:solidFill>
                <a:schemeClr val="tx1"/>
              </a:solidFill>
              <a:prstDash val="dash"/>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Allcountries'!$C$81:$AK$81</c:f>
              <c:numCache>
                <c:formatCode>#,#00</c:formatCode>
                <c:ptCount val="35"/>
                <c:pt idx="0">
                  <c:v>10.24751464709782</c:v>
                </c:pt>
                <c:pt idx="1">
                  <c:v>10.119073152702358</c:v>
                </c:pt>
                <c:pt idx="2">
                  <c:v>11.095096041140877</c:v>
                </c:pt>
                <c:pt idx="3">
                  <c:v>11.592077785990288</c:v>
                </c:pt>
                <c:pt idx="4">
                  <c:v>11.97253308409627</c:v>
                </c:pt>
                <c:pt idx="5">
                  <c:v>12.053760595456655</c:v>
                </c:pt>
                <c:pt idx="6">
                  <c:v>11.87740484054928</c:v>
                </c:pt>
                <c:pt idx="7">
                  <c:v>12.107562901338639</c:v>
                </c:pt>
                <c:pt idx="8">
                  <c:v>11.404439368680851</c:v>
                </c:pt>
                <c:pt idx="9">
                  <c:v>11.581575708750149</c:v>
                </c:pt>
                <c:pt idx="10">
                  <c:v>13.130878654803002</c:v>
                </c:pt>
                <c:pt idx="11">
                  <c:v>14.284340531878689</c:v>
                </c:pt>
                <c:pt idx="12">
                  <c:v>15.265284976652962</c:v>
                </c:pt>
                <c:pt idx="13">
                  <c:v>15.516227815133046</c:v>
                </c:pt>
                <c:pt idx="14">
                  <c:v>15.230257822131543</c:v>
                </c:pt>
                <c:pt idx="15">
                  <c:v>16.085372890369936</c:v>
                </c:pt>
                <c:pt idx="16">
                  <c:v>16.095617170642196</c:v>
                </c:pt>
                <c:pt idx="17">
                  <c:v>15.856506188974484</c:v>
                </c:pt>
                <c:pt idx="18">
                  <c:v>16.569904160169415</c:v>
                </c:pt>
                <c:pt idx="19">
                  <c:v>16.337122566205736</c:v>
                </c:pt>
                <c:pt idx="20">
                  <c:v>17.205412141882825</c:v>
                </c:pt>
                <c:pt idx="21">
                  <c:v>16.686891480644768</c:v>
                </c:pt>
                <c:pt idx="22">
                  <c:v>16.859212598713359</c:v>
                </c:pt>
                <c:pt idx="23">
                  <c:v>17.130280825636284</c:v>
                </c:pt>
                <c:pt idx="24">
                  <c:v>17.002071788952254</c:v>
                </c:pt>
                <c:pt idx="25">
                  <c:v>16.354979466182805</c:v>
                </c:pt>
                <c:pt idx="26">
                  <c:v>16.291859575268436</c:v>
                </c:pt>
                <c:pt idx="27">
                  <c:v>16.271168372113287</c:v>
                </c:pt>
                <c:pt idx="28">
                  <c:v>17.54146977814273</c:v>
                </c:pt>
                <c:pt idx="29">
                  <c:v>17.401161164735058</c:v>
                </c:pt>
                <c:pt idx="30">
                  <c:v>17.247918701190649</c:v>
                </c:pt>
                <c:pt idx="31">
                  <c:v>17.7535218815704</c:v>
                </c:pt>
                <c:pt idx="32">
                  <c:v>18.26456205997626</c:v>
                </c:pt>
                <c:pt idx="33">
                  <c:v>18.957975176551361</c:v>
                </c:pt>
                <c:pt idx="34">
                  <c:v>18.982280254358379</c:v>
                </c:pt>
              </c:numCache>
            </c:numRef>
          </c:val>
          <c:smooth val="0"/>
          <c:extLst>
            <c:ext xmlns:c16="http://schemas.microsoft.com/office/drawing/2014/chart" uri="{C3380CC4-5D6E-409C-BE32-E72D297353CC}">
              <c16:uniqueId val="{00000001-9E17-41CC-A1A4-DC2F859E4AAD}"/>
            </c:ext>
          </c:extLst>
        </c:ser>
        <c:ser>
          <c:idx val="2"/>
          <c:order val="1"/>
          <c:tx>
            <c:strRef>
              <c:f>'Figure 2. Allcountries'!$B$82</c:f>
              <c:strCache>
                <c:ptCount val="1"/>
                <c:pt idx="0">
                  <c:v>Austria</c:v>
                </c:pt>
              </c:strCache>
            </c:strRef>
          </c:tx>
          <c:spPr>
            <a:ln w="19050">
              <a:solidFill>
                <a:schemeClr val="tx1"/>
              </a:solidFill>
              <a:prstDash val="sysDash"/>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Allcountries'!$C$82:$AK$82</c:f>
              <c:numCache>
                <c:formatCode>General</c:formatCode>
                <c:ptCount val="35"/>
                <c:pt idx="0" formatCode="#,#00">
                  <c:v>22.133139844745347</c:v>
                </c:pt>
                <c:pt idx="5" formatCode="#,#00">
                  <c:v>23.445762253841188</c:v>
                </c:pt>
                <c:pt idx="10" formatCode="#,#00">
                  <c:v>23.367211182292184</c:v>
                </c:pt>
                <c:pt idx="11" formatCode="#,#00">
                  <c:v>23.651700032140596</c:v>
                </c:pt>
                <c:pt idx="12" formatCode="#,#00">
                  <c:v>24.302207873998356</c:v>
                </c:pt>
                <c:pt idx="13" formatCode="#,#00">
                  <c:v>25.640753238335108</c:v>
                </c:pt>
                <c:pt idx="14" formatCode="#,#00">
                  <c:v>26.505211977820586</c:v>
                </c:pt>
                <c:pt idx="15" formatCode="#,#00">
                  <c:v>26.145586624234429</c:v>
                </c:pt>
                <c:pt idx="16" formatCode="#,#00">
                  <c:v>26.259952055368323</c:v>
                </c:pt>
                <c:pt idx="17" formatCode="#,#00">
                  <c:v>26.180720586913402</c:v>
                </c:pt>
                <c:pt idx="18" formatCode="#,#00">
                  <c:v>25.952987898158042</c:v>
                </c:pt>
                <c:pt idx="19" formatCode="#,#00">
                  <c:v>26.372109575403886</c:v>
                </c:pt>
                <c:pt idx="20" formatCode="#,#00">
                  <c:v>26.136948126927077</c:v>
                </c:pt>
                <c:pt idx="21" formatCode="#,#00">
                  <c:v>26.400230125210587</c:v>
                </c:pt>
                <c:pt idx="22" formatCode="#,#00">
                  <c:v>26.661301426567473</c:v>
                </c:pt>
                <c:pt idx="23" formatCode="#,#00">
                  <c:v>27.262867920776962</c:v>
                </c:pt>
                <c:pt idx="24" formatCode="#,#00">
                  <c:v>27.087983114969894</c:v>
                </c:pt>
                <c:pt idx="25" formatCode="#,#00">
                  <c:v>26.839899739878962</c:v>
                </c:pt>
                <c:pt idx="26" formatCode="#,#00">
                  <c:v>26.490478607374573</c:v>
                </c:pt>
                <c:pt idx="27" formatCode="#,#00">
                  <c:v>25.948449707671756</c:v>
                </c:pt>
                <c:pt idx="28" formatCode="#,#00">
                  <c:v>26.445559577062017</c:v>
                </c:pt>
                <c:pt idx="29" formatCode="#,#00">
                  <c:v>28.580906816434602</c:v>
                </c:pt>
                <c:pt idx="30" formatCode="#,#00">
                  <c:v>28.556281746571273</c:v>
                </c:pt>
                <c:pt idx="31" formatCode="#,#00">
                  <c:v>27.69563089664322</c:v>
                </c:pt>
                <c:pt idx="32" formatCode="#,#00">
                  <c:v>27.947783055355746</c:v>
                </c:pt>
                <c:pt idx="33" formatCode="#,#00">
                  <c:v>28.305773543441546</c:v>
                </c:pt>
                <c:pt idx="34" formatCode="#,#00">
                  <c:v>28.413661623251112</c:v>
                </c:pt>
              </c:numCache>
            </c:numRef>
          </c:val>
          <c:smooth val="0"/>
          <c:extLst>
            <c:ext xmlns:c16="http://schemas.microsoft.com/office/drawing/2014/chart" uri="{C3380CC4-5D6E-409C-BE32-E72D297353CC}">
              <c16:uniqueId val="{00000002-9E17-41CC-A1A4-DC2F859E4AAD}"/>
            </c:ext>
          </c:extLst>
        </c:ser>
        <c:ser>
          <c:idx val="0"/>
          <c:order val="2"/>
          <c:tx>
            <c:strRef>
              <c:f>'Figure 2. Allcountries'!$B$83</c:f>
              <c:strCache>
                <c:ptCount val="1"/>
                <c:pt idx="0">
                  <c:v>Belgium</c:v>
                </c:pt>
              </c:strCache>
            </c:strRef>
          </c:tx>
          <c:spPr>
            <a:ln w="19050">
              <a:solidFill>
                <a:schemeClr val="tx2"/>
              </a:solidFill>
              <a:prstDash val="solid"/>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Allcountries'!$C$83:$AK$83</c:f>
              <c:numCache>
                <c:formatCode>#,#00</c:formatCode>
                <c:ptCount val="35"/>
                <c:pt idx="0">
                  <c:v>23.488046593590749</c:v>
                </c:pt>
                <c:pt idx="1">
                  <c:v>25.057352919413056</c:v>
                </c:pt>
                <c:pt idx="2">
                  <c:v>25.662003717473286</c:v>
                </c:pt>
                <c:pt idx="3">
                  <c:v>25.950227335430672</c:v>
                </c:pt>
                <c:pt idx="4">
                  <c:v>25.157967841715262</c:v>
                </c:pt>
                <c:pt idx="5">
                  <c:v>26.005344269655666</c:v>
                </c:pt>
                <c:pt idx="6">
                  <c:v>25.832264756120647</c:v>
                </c:pt>
                <c:pt idx="7">
                  <c:v>25.600267522429487</c:v>
                </c:pt>
                <c:pt idx="8">
                  <c:v>25.416738940825027</c:v>
                </c:pt>
                <c:pt idx="9">
                  <c:v>24.56084335914727</c:v>
                </c:pt>
                <c:pt idx="10">
                  <c:v>24.850180703886423</c:v>
                </c:pt>
                <c:pt idx="11">
                  <c:v>25.621427778859175</c:v>
                </c:pt>
                <c:pt idx="12">
                  <c:v>24.62197112363657</c:v>
                </c:pt>
                <c:pt idx="13">
                  <c:v>25.691383995489542</c:v>
                </c:pt>
                <c:pt idx="14">
                  <c:v>25.087785432004083</c:v>
                </c:pt>
                <c:pt idx="15">
                  <c:v>25.61601733122415</c:v>
                </c:pt>
                <c:pt idx="16">
                  <c:v>26.255556904275814</c:v>
                </c:pt>
                <c:pt idx="17">
                  <c:v>25.222752538448795</c:v>
                </c:pt>
                <c:pt idx="18">
                  <c:v>25.225415288038803</c:v>
                </c:pt>
                <c:pt idx="19">
                  <c:v>25.102737858993677</c:v>
                </c:pt>
                <c:pt idx="20">
                  <c:v>24.537432105684836</c:v>
                </c:pt>
                <c:pt idx="21">
                  <c:v>25.018332627828389</c:v>
                </c:pt>
                <c:pt idx="22">
                  <c:v>25.375029997180192</c:v>
                </c:pt>
                <c:pt idx="23">
                  <c:v>25.892115791654994</c:v>
                </c:pt>
                <c:pt idx="24">
                  <c:v>25.619986124568602</c:v>
                </c:pt>
                <c:pt idx="25">
                  <c:v>25.625230155272494</c:v>
                </c:pt>
                <c:pt idx="26">
                  <c:v>25.499430986984144</c:v>
                </c:pt>
                <c:pt idx="27">
                  <c:v>25.433990135538338</c:v>
                </c:pt>
                <c:pt idx="28">
                  <c:v>26.669007038581832</c:v>
                </c:pt>
                <c:pt idx="29">
                  <c:v>29.051855177092921</c:v>
                </c:pt>
                <c:pt idx="30">
                  <c:v>28.835993394035221</c:v>
                </c:pt>
                <c:pt idx="31">
                  <c:v>29.417378063433848</c:v>
                </c:pt>
                <c:pt idx="32">
                  <c:v>30.30427935565098</c:v>
                </c:pt>
                <c:pt idx="33">
                  <c:v>30.869927383995726</c:v>
                </c:pt>
                <c:pt idx="34">
                  <c:v>30.685180447661608</c:v>
                </c:pt>
              </c:numCache>
            </c:numRef>
          </c:val>
          <c:smooth val="0"/>
          <c:extLst>
            <c:ext xmlns:c16="http://schemas.microsoft.com/office/drawing/2014/chart" uri="{C3380CC4-5D6E-409C-BE32-E72D297353CC}">
              <c16:uniqueId val="{00000003-9E17-41CC-A1A4-DC2F859E4AAD}"/>
            </c:ext>
          </c:extLst>
        </c:ser>
        <c:ser>
          <c:idx val="3"/>
          <c:order val="3"/>
          <c:tx>
            <c:strRef>
              <c:f>'Figure 2. Allcountries'!$B$84</c:f>
              <c:strCache>
                <c:ptCount val="1"/>
                <c:pt idx="0">
                  <c:v>Canada</c:v>
                </c:pt>
              </c:strCache>
            </c:strRef>
          </c:tx>
          <c:spPr>
            <a:ln w="19050">
              <a:solidFill>
                <a:schemeClr val="tx1"/>
              </a:solidFill>
              <a:prstDash val="sysDot"/>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Allcountries'!$C$84:$AK$84</c:f>
              <c:numCache>
                <c:formatCode>#,#00</c:formatCode>
                <c:ptCount val="35"/>
                <c:pt idx="0">
                  <c:v>13.236983581028925</c:v>
                </c:pt>
                <c:pt idx="1">
                  <c:v>13.677150793901745</c:v>
                </c:pt>
                <c:pt idx="2">
                  <c:v>15.969512196666097</c:v>
                </c:pt>
                <c:pt idx="3">
                  <c:v>16.160381510089731</c:v>
                </c:pt>
                <c:pt idx="4">
                  <c:v>15.903752521942369</c:v>
                </c:pt>
                <c:pt idx="5">
                  <c:v>16.408356536642842</c:v>
                </c:pt>
                <c:pt idx="6">
                  <c:v>16.354827362814696</c:v>
                </c:pt>
                <c:pt idx="7">
                  <c:v>16.083944445827729</c:v>
                </c:pt>
                <c:pt idx="8">
                  <c:v>15.864135837549597</c:v>
                </c:pt>
                <c:pt idx="9">
                  <c:v>16.239828684534</c:v>
                </c:pt>
                <c:pt idx="10">
                  <c:v>17.572395926434304</c:v>
                </c:pt>
                <c:pt idx="11">
                  <c:v>19.827031679921305</c:v>
                </c:pt>
                <c:pt idx="12">
                  <c:v>20.483362756369971</c:v>
                </c:pt>
                <c:pt idx="13">
                  <c:v>20.416993815832118</c:v>
                </c:pt>
                <c:pt idx="14">
                  <c:v>19.312755850319579</c:v>
                </c:pt>
                <c:pt idx="15">
                  <c:v>18.401610264800635</c:v>
                </c:pt>
                <c:pt idx="16">
                  <c:v>17.590109214092788</c:v>
                </c:pt>
                <c:pt idx="17">
                  <c:v>16.974626251496705</c:v>
                </c:pt>
                <c:pt idx="18">
                  <c:v>17.048364220307526</c:v>
                </c:pt>
                <c:pt idx="19">
                  <c:v>16.089992214015847</c:v>
                </c:pt>
                <c:pt idx="20">
                  <c:v>15.824797163251588</c:v>
                </c:pt>
                <c:pt idx="21">
                  <c:v>16.285723416003986</c:v>
                </c:pt>
                <c:pt idx="22">
                  <c:v>16.286837137785486</c:v>
                </c:pt>
                <c:pt idx="23">
                  <c:v>16.343784961206033</c:v>
                </c:pt>
                <c:pt idx="24">
                  <c:v>16.33600636847256</c:v>
                </c:pt>
                <c:pt idx="25">
                  <c:v>16.180854176783672</c:v>
                </c:pt>
                <c:pt idx="26">
                  <c:v>16.333716513342232</c:v>
                </c:pt>
                <c:pt idx="27">
                  <c:v>16.24858760254466</c:v>
                </c:pt>
                <c:pt idx="28">
                  <c:v>16.892465509478384</c:v>
                </c:pt>
                <c:pt idx="29">
                  <c:v>18.509254504031812</c:v>
                </c:pt>
                <c:pt idx="30">
                  <c:v>17.914864870948293</c:v>
                </c:pt>
                <c:pt idx="31">
                  <c:v>17.417273200680349</c:v>
                </c:pt>
                <c:pt idx="32">
                  <c:v>17.367040375478553</c:v>
                </c:pt>
                <c:pt idx="33">
                  <c:v>17.178005038686926</c:v>
                </c:pt>
                <c:pt idx="34">
                  <c:v>16.964146587857957</c:v>
                </c:pt>
              </c:numCache>
            </c:numRef>
          </c:val>
          <c:smooth val="0"/>
          <c:extLst>
            <c:ext xmlns:c16="http://schemas.microsoft.com/office/drawing/2014/chart" uri="{C3380CC4-5D6E-409C-BE32-E72D297353CC}">
              <c16:uniqueId val="{00000004-9E17-41CC-A1A4-DC2F859E4AAD}"/>
            </c:ext>
          </c:extLst>
        </c:ser>
        <c:ser>
          <c:idx val="5"/>
          <c:order val="4"/>
          <c:tx>
            <c:strRef>
              <c:f>'Figure 2. Allcountries'!$B$85</c:f>
              <c:strCache>
                <c:ptCount val="1"/>
                <c:pt idx="0">
                  <c:v>Chile</c:v>
                </c:pt>
              </c:strCache>
            </c:strRef>
          </c:tx>
          <c:spPr>
            <a:ln w="22225">
              <a:solidFill>
                <a:schemeClr val="tx1"/>
              </a:solidFill>
              <a:prstDash val="lgDashDot"/>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Allcountries'!$C$85:$AK$85</c:f>
              <c:numCache>
                <c:formatCode>General</c:formatCode>
                <c:ptCount val="35"/>
                <c:pt idx="15" formatCode="#,#00">
                  <c:v>11.013533797529696</c:v>
                </c:pt>
                <c:pt idx="16" formatCode="#,#00">
                  <c:v>11.910279566745313</c:v>
                </c:pt>
                <c:pt idx="17" formatCode="#,#00">
                  <c:v>11.591309520532521</c:v>
                </c:pt>
                <c:pt idx="18" formatCode="#,#00">
                  <c:v>11.908017933522757</c:v>
                </c:pt>
                <c:pt idx="19" formatCode="#,#00">
                  <c:v>12.68644459032377</c:v>
                </c:pt>
                <c:pt idx="20" formatCode="#,#00">
                  <c:v>12.737388819541959</c:v>
                </c:pt>
                <c:pt idx="21" formatCode="#,#00">
                  <c:v>12.897787447220688</c:v>
                </c:pt>
                <c:pt idx="22" formatCode="#,#00">
                  <c:v>12.862970714219532</c:v>
                </c:pt>
                <c:pt idx="23" formatCode="#,#00">
                  <c:v>9.808677842010507</c:v>
                </c:pt>
                <c:pt idx="24" formatCode="#,#00">
                  <c:v>9.1054178816436426</c:v>
                </c:pt>
                <c:pt idx="25" formatCode="#,#00">
                  <c:v>8.7123718389293128</c:v>
                </c:pt>
                <c:pt idx="26" formatCode="#,#00">
                  <c:v>8.1622106354748603</c:v>
                </c:pt>
                <c:pt idx="27" formatCode="#,#00">
                  <c:v>8.3487612738433601</c:v>
                </c:pt>
                <c:pt idx="28" formatCode="#,#00">
                  <c:v>9.5702963428570484</c:v>
                </c:pt>
                <c:pt idx="29" formatCode="#,#00">
                  <c:v>11.166779042468779</c:v>
                </c:pt>
                <c:pt idx="30" formatCode="#,#00">
                  <c:v>10.534879341459252</c:v>
                </c:pt>
                <c:pt idx="31" formatCode="#,#00">
                  <c:v>10.11124034085468</c:v>
                </c:pt>
                <c:pt idx="32" formatCode="#,#00">
                  <c:v>10.195935798255947</c:v>
                </c:pt>
                <c:pt idx="33" formatCode="#,#00">
                  <c:v>10.029838247442086</c:v>
                </c:pt>
              </c:numCache>
            </c:numRef>
          </c:val>
          <c:smooth val="0"/>
          <c:extLst>
            <c:ext xmlns:c16="http://schemas.microsoft.com/office/drawing/2014/chart" uri="{C3380CC4-5D6E-409C-BE32-E72D297353CC}">
              <c16:uniqueId val="{00000005-9E17-41CC-A1A4-DC2F859E4AAD}"/>
            </c:ext>
          </c:extLst>
        </c:ser>
        <c:ser>
          <c:idx val="4"/>
          <c:order val="5"/>
          <c:tx>
            <c:strRef>
              <c:f>'Figure 2. Allcountries'!$B$86</c:f>
              <c:strCache>
                <c:ptCount val="1"/>
                <c:pt idx="0">
                  <c:v>OECD</c:v>
                </c:pt>
              </c:strCache>
            </c:strRef>
          </c:tx>
          <c:spPr>
            <a:ln w="28575">
              <a:solidFill>
                <a:schemeClr val="tx1"/>
              </a:solidFill>
              <a:prstDash val="solid"/>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Allcountries'!$C$86:$AK$86</c:f>
              <c:numCache>
                <c:formatCode>#,#00</c:formatCode>
                <c:ptCount val="35"/>
                <c:pt idx="0">
                  <c:v>15.351744083730734</c:v>
                </c:pt>
                <c:pt idx="1">
                  <c:v>15.91991116842012</c:v>
                </c:pt>
                <c:pt idx="2">
                  <c:v>16.42859409432706</c:v>
                </c:pt>
                <c:pt idx="3">
                  <c:v>16.736910081841543</c:v>
                </c:pt>
                <c:pt idx="4">
                  <c:v>16.488411022434406</c:v>
                </c:pt>
                <c:pt idx="5">
                  <c:v>17.010263196885735</c:v>
                </c:pt>
                <c:pt idx="6">
                  <c:v>17.047821881192146</c:v>
                </c:pt>
                <c:pt idx="7">
                  <c:v>17.184635157650003</c:v>
                </c:pt>
                <c:pt idx="8">
                  <c:v>17.115485379278145</c:v>
                </c:pt>
                <c:pt idx="9">
                  <c:v>17.008119265483359</c:v>
                </c:pt>
                <c:pt idx="10">
                  <c:v>17.468216857205295</c:v>
                </c:pt>
                <c:pt idx="11">
                  <c:v>18.370300406841039</c:v>
                </c:pt>
                <c:pt idx="12">
                  <c:v>19.2431745250544</c:v>
                </c:pt>
                <c:pt idx="13">
                  <c:v>19.770179839806676</c:v>
                </c:pt>
                <c:pt idx="14">
                  <c:v>19.537597292197134</c:v>
                </c:pt>
                <c:pt idx="15">
                  <c:v>19.319065276768214</c:v>
                </c:pt>
                <c:pt idx="16">
                  <c:v>19.333287130781969</c:v>
                </c:pt>
                <c:pt idx="17">
                  <c:v>19.025280937516523</c:v>
                </c:pt>
                <c:pt idx="18">
                  <c:v>19.051383159216808</c:v>
                </c:pt>
                <c:pt idx="19">
                  <c:v>18.97896764042742</c:v>
                </c:pt>
                <c:pt idx="20">
                  <c:v>18.610230761316103</c:v>
                </c:pt>
                <c:pt idx="21">
                  <c:v>18.929280542190373</c:v>
                </c:pt>
                <c:pt idx="22">
                  <c:v>19.379918616503783</c:v>
                </c:pt>
                <c:pt idx="23">
                  <c:v>19.660663852202241</c:v>
                </c:pt>
                <c:pt idx="24">
                  <c:v>19.480460036701363</c:v>
                </c:pt>
                <c:pt idx="25">
                  <c:v>19.414263605467163</c:v>
                </c:pt>
                <c:pt idx="26">
                  <c:v>19.163601047069339</c:v>
                </c:pt>
                <c:pt idx="27">
                  <c:v>18.940165326136334</c:v>
                </c:pt>
                <c:pt idx="28">
                  <c:v>19.685463704502421</c:v>
                </c:pt>
                <c:pt idx="29">
                  <c:v>21.892677390128714</c:v>
                </c:pt>
                <c:pt idx="30">
                  <c:v>21.648245754654447</c:v>
                </c:pt>
                <c:pt idx="31">
                  <c:v>21.416001007912325</c:v>
                </c:pt>
                <c:pt idx="32">
                  <c:v>21.577101277020152</c:v>
                </c:pt>
                <c:pt idx="33">
                  <c:v>21.711555849925496</c:v>
                </c:pt>
                <c:pt idx="34">
                  <c:v>21.619728212435916</c:v>
                </c:pt>
              </c:numCache>
            </c:numRef>
          </c:val>
          <c:smooth val="0"/>
          <c:extLst>
            <c:ext xmlns:c16="http://schemas.microsoft.com/office/drawing/2014/chart" uri="{C3380CC4-5D6E-409C-BE32-E72D297353CC}">
              <c16:uniqueId val="{00000006-9E17-41CC-A1A4-DC2F859E4AAD}"/>
            </c:ext>
          </c:extLst>
        </c:ser>
        <c:ser>
          <c:idx val="7"/>
          <c:order val="7"/>
          <c:spPr>
            <a:ln w="0">
              <a:solidFill>
                <a:srgbClr val="000000"/>
              </a:solidFill>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Allcountries'!$C$89:$AK$89</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7-9E17-41CC-A1A4-DC2F859E4AAD}"/>
            </c:ext>
          </c:extLst>
        </c:ser>
        <c:dLbls>
          <c:showLegendKey val="0"/>
          <c:showVal val="0"/>
          <c:showCatName val="0"/>
          <c:showSerName val="0"/>
          <c:showPercent val="0"/>
          <c:showBubbleSize val="0"/>
        </c:dLbls>
        <c:marker val="1"/>
        <c:smooth val="0"/>
        <c:axId val="172907136"/>
        <c:axId val="172949888"/>
      </c:lineChart>
      <c:catAx>
        <c:axId val="172907136"/>
        <c:scaling>
          <c:orientation val="minMax"/>
        </c:scaling>
        <c:delete val="0"/>
        <c:axPos val="b"/>
        <c:majorGridlines>
          <c:spPr>
            <a:ln w="0">
              <a:solidFill>
                <a:schemeClr val="bg1">
                  <a:lumMod val="75000"/>
                </a:schemeClr>
              </a:solidFill>
              <a:prstDash val="solid"/>
            </a:ln>
          </c:spPr>
        </c:majorGridlines>
        <c:numFmt formatCode="General" sourceLinked="1"/>
        <c:majorTickMark val="in"/>
        <c:minorTickMark val="none"/>
        <c:tickLblPos val="low"/>
        <c:spPr>
          <a:noFill/>
          <a:ln w="9525">
            <a:solidFill>
              <a:srgbClr val="000000"/>
            </a:solidFill>
            <a:prstDash val="solid"/>
          </a:ln>
        </c:spPr>
        <c:txPr>
          <a:bodyPr rot="-60000000" vert="horz"/>
          <a:lstStyle/>
          <a:p>
            <a:pPr>
              <a:defRPr/>
            </a:pPr>
            <a:endParaRPr lang="en-US"/>
          </a:p>
        </c:txPr>
        <c:crossAx val="172949888"/>
        <c:crossesAt val="-6"/>
        <c:auto val="1"/>
        <c:lblAlgn val="ctr"/>
        <c:lblOffset val="0"/>
        <c:tickLblSkip val="2"/>
        <c:noMultiLvlLbl val="0"/>
      </c:catAx>
      <c:valAx>
        <c:axId val="172949888"/>
        <c:scaling>
          <c:orientation val="minMax"/>
          <c:max val="35"/>
          <c:min val="0"/>
        </c:scaling>
        <c:delete val="0"/>
        <c:axPos val="l"/>
        <c:majorGridlines>
          <c:spPr>
            <a:ln w="0">
              <a:solidFill>
                <a:schemeClr val="bg1">
                  <a:lumMod val="75000"/>
                </a:schemeClr>
              </a:solidFill>
              <a:prstDash val="solid"/>
            </a:ln>
          </c:spPr>
        </c:majorGridlines>
        <c:title>
          <c:tx>
            <c:rich>
              <a:bodyPr rot="0" vert="horz"/>
              <a:lstStyle/>
              <a:p>
                <a:pPr>
                  <a:defRPr/>
                </a:pPr>
                <a:r>
                  <a:rPr lang="en-US"/>
                  <a:t>%</a:t>
                </a:r>
              </a:p>
            </c:rich>
          </c:tx>
          <c:layout>
            <c:manualLayout>
              <c:xMode val="edge"/>
              <c:yMode val="edge"/>
              <c:x val="1.1331444759206801E-2"/>
              <c:y val="0.17740389069013607"/>
            </c:manualLayout>
          </c:layout>
          <c:overlay val="0"/>
        </c:title>
        <c:numFmt formatCode="General" sourceLinked="1"/>
        <c:majorTickMark val="in"/>
        <c:minorTickMark val="none"/>
        <c:tickLblPos val="nextTo"/>
        <c:spPr>
          <a:noFill/>
          <a:ln w="9525">
            <a:solidFill>
              <a:srgbClr val="000000"/>
            </a:solidFill>
            <a:prstDash val="solid"/>
          </a:ln>
        </c:spPr>
        <c:txPr>
          <a:bodyPr rot="-60000000" vert="horz"/>
          <a:lstStyle/>
          <a:p>
            <a:pPr>
              <a:defRPr/>
            </a:pPr>
            <a:endParaRPr lang="en-US"/>
          </a:p>
        </c:txPr>
        <c:crossAx val="172907136"/>
        <c:crosses val="autoZero"/>
        <c:crossBetween val="midCat"/>
        <c:majorUnit val="5"/>
      </c:valAx>
      <c:spPr>
        <a:solidFill>
          <a:srgbClr val="F4FFFF"/>
        </a:solidFill>
      </c:spPr>
    </c:plotArea>
    <c:legend>
      <c:legendPos val="t"/>
      <c:legendEntry>
        <c:idx val="0"/>
        <c:delete val="1"/>
      </c:legendEntry>
      <c:legendEntry>
        <c:idx val="7"/>
        <c:delete val="1"/>
      </c:legendEntry>
      <c:layout>
        <c:manualLayout>
          <c:xMode val="edge"/>
          <c:yMode val="edge"/>
          <c:x val="5.6415426825188582E-2"/>
          <c:y val="5.8428841774044456E-2"/>
          <c:w val="0.83706270627062707"/>
          <c:h val="0.14401986766473243"/>
        </c:manualLayout>
      </c:layout>
      <c:overlay val="1"/>
      <c:spPr>
        <a:solidFill>
          <a:srgbClr val="EAEAEA"/>
        </a:solidFill>
        <a:ln>
          <a:noFill/>
        </a:ln>
      </c:spPr>
    </c:legend>
    <c:plotVisOnly val="1"/>
    <c:dispBlanksAs val="gap"/>
    <c:showDLblsOverMax val="1"/>
  </c:chart>
  <c:spPr>
    <a:solidFill>
      <a:schemeClr val="bg1"/>
    </a:solidFill>
    <a:ln>
      <a:noFill/>
    </a:ln>
  </c:spPr>
  <c:txPr>
    <a:bodyPr/>
    <a:lstStyle/>
    <a:p>
      <a:pPr>
        <a:defRPr sz="12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0662690832285952E-2"/>
          <c:y val="0.25969947849831487"/>
          <c:w val="0.91430185957633481"/>
          <c:h val="0.67012467191601588"/>
        </c:manualLayout>
      </c:layout>
      <c:areaChart>
        <c:grouping val="standard"/>
        <c:varyColors val="0"/>
        <c:ser>
          <c:idx val="6"/>
          <c:order val="6"/>
          <c:spPr>
            <a:solidFill>
              <a:sysClr val="windowText" lastClr="000000">
                <a:lumMod val="50000"/>
                <a:lumOff val="50000"/>
                <a:alpha val="25000"/>
              </a:sysClr>
            </a:solidFill>
          </c:spPr>
          <c:val>
            <c:numRef>
              <c:f>'Figure 2. Allcountries'!$C$88:$AK$88</c:f>
              <c:numCache>
                <c:formatCode>General</c:formatCode>
                <c:ptCount val="35"/>
                <c:pt idx="32">
                  <c:v>35</c:v>
                </c:pt>
                <c:pt idx="33">
                  <c:v>35</c:v>
                </c:pt>
                <c:pt idx="34">
                  <c:v>35</c:v>
                </c:pt>
              </c:numCache>
            </c:numRef>
          </c:val>
          <c:extLst>
            <c:ext xmlns:c16="http://schemas.microsoft.com/office/drawing/2014/chart" uri="{C3380CC4-5D6E-409C-BE32-E72D297353CC}">
              <c16:uniqueId val="{00000000-C6E9-469F-836E-D9B44A89D677}"/>
            </c:ext>
          </c:extLst>
        </c:ser>
        <c:dLbls>
          <c:showLegendKey val="0"/>
          <c:showVal val="0"/>
          <c:showCatName val="0"/>
          <c:showSerName val="0"/>
          <c:showPercent val="0"/>
          <c:showBubbleSize val="0"/>
        </c:dLbls>
        <c:axId val="149448576"/>
        <c:axId val="149541248"/>
      </c:areaChart>
      <c:lineChart>
        <c:grouping val="standard"/>
        <c:varyColors val="0"/>
        <c:ser>
          <c:idx val="0"/>
          <c:order val="0"/>
          <c:tx>
            <c:strRef>
              <c:f>'Figure 2. Allcountries'!$B$95</c:f>
              <c:strCache>
                <c:ptCount val="1"/>
                <c:pt idx="0">
                  <c:v>Czech Republic</c:v>
                </c:pt>
              </c:strCache>
            </c:strRef>
          </c:tx>
          <c:spPr>
            <a:ln w="19050">
              <a:solidFill>
                <a:schemeClr val="tx2"/>
              </a:solidFill>
              <a:prstDash val="solid"/>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Allcountries'!$C$95:$AK$95</c:f>
              <c:numCache>
                <c:formatCode>General</c:formatCode>
                <c:ptCount val="35"/>
                <c:pt idx="10" formatCode="#,#00">
                  <c:v>14.598184091243349</c:v>
                </c:pt>
                <c:pt idx="11" formatCode="#,#00">
                  <c:v>15.692294189936376</c:v>
                </c:pt>
                <c:pt idx="12" formatCode="#,#00">
                  <c:v>15.975625052887295</c:v>
                </c:pt>
                <c:pt idx="13" formatCode="#,#00">
                  <c:v>16.25402801742025</c:v>
                </c:pt>
                <c:pt idx="14" formatCode="#,#00">
                  <c:v>16.340094897107896</c:v>
                </c:pt>
                <c:pt idx="15" formatCode="#,#00">
                  <c:v>16.617378171801057</c:v>
                </c:pt>
                <c:pt idx="16" formatCode="#,#00">
                  <c:v>16.59627383665708</c:v>
                </c:pt>
                <c:pt idx="17" formatCode="#,#00">
                  <c:v>17.487874825833423</c:v>
                </c:pt>
                <c:pt idx="18" formatCode="#,#00">
                  <c:v>17.840789876420011</c:v>
                </c:pt>
                <c:pt idx="19" formatCode="#,#00">
                  <c:v>18.553816132352232</c:v>
                </c:pt>
                <c:pt idx="20" formatCode="#,#00">
                  <c:v>18.776204912046797</c:v>
                </c:pt>
                <c:pt idx="21" formatCode="#,#00">
                  <c:v>18.756133858906203</c:v>
                </c:pt>
                <c:pt idx="22" formatCode="#,#00">
                  <c:v>19.437058732024902</c:v>
                </c:pt>
                <c:pt idx="23" formatCode="#,#00">
                  <c:v>19.619594551156396</c:v>
                </c:pt>
                <c:pt idx="24" formatCode="#,#00">
                  <c:v>18.756211584028403</c:v>
                </c:pt>
                <c:pt idx="25" formatCode="#,#00">
                  <c:v>18.454788652982376</c:v>
                </c:pt>
                <c:pt idx="26" formatCode="#,#00">
                  <c:v>18.115257042744677</c:v>
                </c:pt>
                <c:pt idx="27" formatCode="#,#00">
                  <c:v>17.932630721597544</c:v>
                </c:pt>
                <c:pt idx="28" formatCode="#,#00">
                  <c:v>17.936750232646538</c:v>
                </c:pt>
                <c:pt idx="29" formatCode="#,#00">
                  <c:v>20.340539167190272</c:v>
                </c:pt>
                <c:pt idx="30" formatCode="#,#00">
                  <c:v>19.863893399291157</c:v>
                </c:pt>
                <c:pt idx="31" formatCode="#,#00">
                  <c:v>20.10720018851865</c:v>
                </c:pt>
                <c:pt idx="32" formatCode="#,#00">
                  <c:v>20.217993031890785</c:v>
                </c:pt>
                <c:pt idx="33" formatCode="#,#00">
                  <c:v>20.486828808118567</c:v>
                </c:pt>
                <c:pt idx="34" formatCode="#,#00">
                  <c:v>20.575417520070989</c:v>
                </c:pt>
              </c:numCache>
            </c:numRef>
          </c:val>
          <c:smooth val="0"/>
          <c:extLst>
            <c:ext xmlns:c16="http://schemas.microsoft.com/office/drawing/2014/chart" uri="{C3380CC4-5D6E-409C-BE32-E72D297353CC}">
              <c16:uniqueId val="{00000001-C6E9-469F-836E-D9B44A89D677}"/>
            </c:ext>
          </c:extLst>
        </c:ser>
        <c:ser>
          <c:idx val="1"/>
          <c:order val="1"/>
          <c:tx>
            <c:strRef>
              <c:f>'Figure 2. Allcountries'!$B$96</c:f>
              <c:strCache>
                <c:ptCount val="1"/>
                <c:pt idx="0">
                  <c:v>Denmark</c:v>
                </c:pt>
              </c:strCache>
            </c:strRef>
          </c:tx>
          <c:spPr>
            <a:ln w="19050">
              <a:solidFill>
                <a:schemeClr val="tx1"/>
              </a:solidFill>
              <a:prstDash val="dash"/>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Allcountries'!$C$96:$AK$96</c:f>
              <c:numCache>
                <c:formatCode>#,#00</c:formatCode>
                <c:ptCount val="35"/>
                <c:pt idx="0">
                  <c:v>24.397872096722871</c:v>
                </c:pt>
                <c:pt idx="1">
                  <c:v>24.438405089427722</c:v>
                </c:pt>
                <c:pt idx="2">
                  <c:v>24.468773417391589</c:v>
                </c:pt>
                <c:pt idx="3">
                  <c:v>24.712447453770402</c:v>
                </c:pt>
                <c:pt idx="4">
                  <c:v>23.476371320017332</c:v>
                </c:pt>
                <c:pt idx="5">
                  <c:v>22.893113763222004</c:v>
                </c:pt>
                <c:pt idx="6">
                  <c:v>22.817140657400081</c:v>
                </c:pt>
                <c:pt idx="7">
                  <c:v>23.580113777167771</c:v>
                </c:pt>
                <c:pt idx="8">
                  <c:v>24.814146439381119</c:v>
                </c:pt>
                <c:pt idx="9">
                  <c:v>25.091299597662793</c:v>
                </c:pt>
                <c:pt idx="10">
                  <c:v>24.975813394260619</c:v>
                </c:pt>
                <c:pt idx="11">
                  <c:v>25.781713079782843</c:v>
                </c:pt>
                <c:pt idx="12">
                  <c:v>26.213773338002159</c:v>
                </c:pt>
                <c:pt idx="13">
                  <c:v>27.919884853441218</c:v>
                </c:pt>
                <c:pt idx="14">
                  <c:v>29.22611216350527</c:v>
                </c:pt>
                <c:pt idx="15">
                  <c:v>28.689373232078591</c:v>
                </c:pt>
                <c:pt idx="16">
                  <c:v>27.960342613225581</c:v>
                </c:pt>
                <c:pt idx="17">
                  <c:v>26.918077128942532</c:v>
                </c:pt>
                <c:pt idx="18">
                  <c:v>26.166641761124382</c:v>
                </c:pt>
                <c:pt idx="19">
                  <c:v>26.781978595747134</c:v>
                </c:pt>
                <c:pt idx="20">
                  <c:v>25.972380685791606</c:v>
                </c:pt>
                <c:pt idx="21">
                  <c:v>26.463324815682849</c:v>
                </c:pt>
                <c:pt idx="22">
                  <c:v>27.024741213500231</c:v>
                </c:pt>
                <c:pt idx="23">
                  <c:v>27.895678743641522</c:v>
                </c:pt>
                <c:pt idx="24">
                  <c:v>27.691179079768041</c:v>
                </c:pt>
                <c:pt idx="25">
                  <c:v>27.273447529108964</c:v>
                </c:pt>
                <c:pt idx="26">
                  <c:v>26.604515174071953</c:v>
                </c:pt>
                <c:pt idx="27">
                  <c:v>26.013957196307462</c:v>
                </c:pt>
                <c:pt idx="28">
                  <c:v>26.221209398338292</c:v>
                </c:pt>
                <c:pt idx="29">
                  <c:v>29.740765803969101</c:v>
                </c:pt>
                <c:pt idx="30">
                  <c:v>29.851462236507015</c:v>
                </c:pt>
                <c:pt idx="31">
                  <c:v>30.058960697616001</c:v>
                </c:pt>
                <c:pt idx="32">
                  <c:v>30.155201409091141</c:v>
                </c:pt>
                <c:pt idx="33">
                  <c:v>30.182839308673326</c:v>
                </c:pt>
                <c:pt idx="34">
                  <c:v>30.139637042130797</c:v>
                </c:pt>
              </c:numCache>
            </c:numRef>
          </c:val>
          <c:smooth val="0"/>
          <c:extLst>
            <c:ext xmlns:c16="http://schemas.microsoft.com/office/drawing/2014/chart" uri="{C3380CC4-5D6E-409C-BE32-E72D297353CC}">
              <c16:uniqueId val="{00000002-C6E9-469F-836E-D9B44A89D677}"/>
            </c:ext>
          </c:extLst>
        </c:ser>
        <c:ser>
          <c:idx val="2"/>
          <c:order val="2"/>
          <c:tx>
            <c:strRef>
              <c:f>'Figure 2. Allcountries'!$B$97</c:f>
              <c:strCache>
                <c:ptCount val="1"/>
                <c:pt idx="0">
                  <c:v>Estonia</c:v>
                </c:pt>
              </c:strCache>
            </c:strRef>
          </c:tx>
          <c:spPr>
            <a:ln w="19050">
              <a:solidFill>
                <a:schemeClr val="tx1"/>
              </a:solidFill>
              <a:prstDash val="sysDash"/>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Allcountries'!$C$97:$AK$97</c:f>
              <c:numCache>
                <c:formatCode>General</c:formatCode>
                <c:ptCount val="35"/>
                <c:pt idx="20" formatCode="#,#00">
                  <c:v>13.84065715540595</c:v>
                </c:pt>
                <c:pt idx="21" formatCode="#,#00">
                  <c:v>13.038022940376054</c:v>
                </c:pt>
                <c:pt idx="22" formatCode="#,#00">
                  <c:v>12.787489034549582</c:v>
                </c:pt>
                <c:pt idx="23" formatCode="#,#00">
                  <c:v>12.902889811405375</c:v>
                </c:pt>
                <c:pt idx="24" formatCode="#,#00">
                  <c:v>13.439091756063293</c:v>
                </c:pt>
                <c:pt idx="25" formatCode="#,#00">
                  <c:v>13.063300205454063</c:v>
                </c:pt>
                <c:pt idx="26" formatCode="#,#00">
                  <c:v>12.673073839026298</c:v>
                </c:pt>
                <c:pt idx="27" formatCode="#,#00">
                  <c:v>12.712644432972217</c:v>
                </c:pt>
                <c:pt idx="28" formatCode="#,#00">
                  <c:v>15.66746250843517</c:v>
                </c:pt>
                <c:pt idx="29" formatCode="#,#00">
                  <c:v>19.835267840331728</c:v>
                </c:pt>
                <c:pt idx="30" formatCode="#,#00">
                  <c:v>18.764098506104975</c:v>
                </c:pt>
                <c:pt idx="31" formatCode="#,#00">
                  <c:v>16.787363425958464</c:v>
                </c:pt>
                <c:pt idx="32" formatCode="#,#00">
                  <c:v>16.216940298018304</c:v>
                </c:pt>
                <c:pt idx="33" formatCode="#,#00">
                  <c:v>16.128885276548559</c:v>
                </c:pt>
                <c:pt idx="34" formatCode="#,#00">
                  <c:v>16.259591171498148</c:v>
                </c:pt>
              </c:numCache>
            </c:numRef>
          </c:val>
          <c:smooth val="0"/>
          <c:extLst>
            <c:ext xmlns:c16="http://schemas.microsoft.com/office/drawing/2014/chart" uri="{C3380CC4-5D6E-409C-BE32-E72D297353CC}">
              <c16:uniqueId val="{00000003-C6E9-469F-836E-D9B44A89D677}"/>
            </c:ext>
          </c:extLst>
        </c:ser>
        <c:ser>
          <c:idx val="3"/>
          <c:order val="3"/>
          <c:tx>
            <c:strRef>
              <c:f>'Figure 2. Allcountries'!$B$98</c:f>
              <c:strCache>
                <c:ptCount val="1"/>
                <c:pt idx="0">
                  <c:v>Finland</c:v>
                </c:pt>
              </c:strCache>
            </c:strRef>
          </c:tx>
          <c:spPr>
            <a:ln w="19050">
              <a:solidFill>
                <a:schemeClr val="tx1"/>
              </a:solidFill>
              <a:prstDash val="sysDot"/>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Allcountries'!$C$98:$AK$98</c:f>
              <c:numCache>
                <c:formatCode>#,#00</c:formatCode>
                <c:ptCount val="35"/>
                <c:pt idx="0">
                  <c:v>17.968903960756361</c:v>
                </c:pt>
                <c:pt idx="1">
                  <c:v>18.121179399809673</c:v>
                </c:pt>
                <c:pt idx="2">
                  <c:v>19.148903947760392</c:v>
                </c:pt>
                <c:pt idx="3">
                  <c:v>20.103108738896349</c:v>
                </c:pt>
                <c:pt idx="4">
                  <c:v>20.930905216939692</c:v>
                </c:pt>
                <c:pt idx="5">
                  <c:v>22.031436853606902</c:v>
                </c:pt>
                <c:pt idx="6">
                  <c:v>22.492477103013655</c:v>
                </c:pt>
                <c:pt idx="7">
                  <c:v>23.14706371342951</c:v>
                </c:pt>
                <c:pt idx="8">
                  <c:v>22.473037927974271</c:v>
                </c:pt>
                <c:pt idx="9">
                  <c:v>22.228628634095195</c:v>
                </c:pt>
                <c:pt idx="10">
                  <c:v>23.760608426996349</c:v>
                </c:pt>
                <c:pt idx="11">
                  <c:v>28.805918822752467</c:v>
                </c:pt>
                <c:pt idx="12">
                  <c:v>32.889200819215112</c:v>
                </c:pt>
                <c:pt idx="13">
                  <c:v>32.969575947129286</c:v>
                </c:pt>
                <c:pt idx="14">
                  <c:v>32.4107356985918</c:v>
                </c:pt>
                <c:pt idx="15">
                  <c:v>29.651629173828997</c:v>
                </c:pt>
                <c:pt idx="16">
                  <c:v>29.587136721668202</c:v>
                </c:pt>
                <c:pt idx="17">
                  <c:v>27.456469293589013</c:v>
                </c:pt>
                <c:pt idx="18">
                  <c:v>25.316313201625295</c:v>
                </c:pt>
                <c:pt idx="19">
                  <c:v>24.739472538307751</c:v>
                </c:pt>
                <c:pt idx="20">
                  <c:v>23.345087845231941</c:v>
                </c:pt>
                <c:pt idx="21">
                  <c:v>23.302231981936707</c:v>
                </c:pt>
                <c:pt idx="22">
                  <c:v>23.93952598610473</c:v>
                </c:pt>
                <c:pt idx="23">
                  <c:v>24.825356135806121</c:v>
                </c:pt>
                <c:pt idx="24">
                  <c:v>24.933040717560065</c:v>
                </c:pt>
                <c:pt idx="25">
                  <c:v>24.984606463866253</c:v>
                </c:pt>
                <c:pt idx="26">
                  <c:v>24.713376301993787</c:v>
                </c:pt>
                <c:pt idx="27">
                  <c:v>23.674781578157141</c:v>
                </c:pt>
                <c:pt idx="28">
                  <c:v>24.315107951742338</c:v>
                </c:pt>
                <c:pt idx="29">
                  <c:v>28.276768142039714</c:v>
                </c:pt>
                <c:pt idx="30">
                  <c:v>28.649882065643119</c:v>
                </c:pt>
                <c:pt idx="31">
                  <c:v>28.313253855486792</c:v>
                </c:pt>
                <c:pt idx="32">
                  <c:v>29.404994474417201</c:v>
                </c:pt>
                <c:pt idx="33">
                  <c:v>30.553736468508642</c:v>
                </c:pt>
                <c:pt idx="34">
                  <c:v>31.036253243348817</c:v>
                </c:pt>
              </c:numCache>
            </c:numRef>
          </c:val>
          <c:smooth val="0"/>
          <c:extLst>
            <c:ext xmlns:c16="http://schemas.microsoft.com/office/drawing/2014/chart" uri="{C3380CC4-5D6E-409C-BE32-E72D297353CC}">
              <c16:uniqueId val="{00000004-C6E9-469F-836E-D9B44A89D677}"/>
            </c:ext>
          </c:extLst>
        </c:ser>
        <c:ser>
          <c:idx val="5"/>
          <c:order val="4"/>
          <c:tx>
            <c:strRef>
              <c:f>'Figure 2. Allcountries'!$B$99</c:f>
              <c:strCache>
                <c:ptCount val="1"/>
                <c:pt idx="0">
                  <c:v>France</c:v>
                </c:pt>
              </c:strCache>
            </c:strRef>
          </c:tx>
          <c:spPr>
            <a:ln w="22225">
              <a:solidFill>
                <a:srgbClr val="000000"/>
              </a:solidFill>
              <a:prstDash val="lgDashDot"/>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Allcountries'!$C$99:$AK$99</c:f>
              <c:numCache>
                <c:formatCode>#,#00</c:formatCode>
                <c:ptCount val="35"/>
                <c:pt idx="0">
                  <c:v>20.618970405666669</c:v>
                </c:pt>
                <c:pt idx="1">
                  <c:v>21.740868026891334</c:v>
                </c:pt>
                <c:pt idx="2">
                  <c:v>22.257681968205024</c:v>
                </c:pt>
                <c:pt idx="3">
                  <c:v>22.454900537130182</c:v>
                </c:pt>
                <c:pt idx="4">
                  <c:v>22.762224264172776</c:v>
                </c:pt>
                <c:pt idx="5">
                  <c:v>25.788689002347425</c:v>
                </c:pt>
                <c:pt idx="6">
                  <c:v>25.895224891393472</c:v>
                </c:pt>
                <c:pt idx="7">
                  <c:v>26.031816427811222</c:v>
                </c:pt>
                <c:pt idx="8">
                  <c:v>25.807320394209164</c:v>
                </c:pt>
                <c:pt idx="9">
                  <c:v>24.827201343671057</c:v>
                </c:pt>
                <c:pt idx="10">
                  <c:v>24.887286848348253</c:v>
                </c:pt>
                <c:pt idx="11">
                  <c:v>25.513415345909451</c:v>
                </c:pt>
                <c:pt idx="12">
                  <c:v>26.307066787105864</c:v>
                </c:pt>
                <c:pt idx="13">
                  <c:v>27.713113468778587</c:v>
                </c:pt>
                <c:pt idx="14">
                  <c:v>27.729046034031413</c:v>
                </c:pt>
                <c:pt idx="15">
                  <c:v>29.013859288395814</c:v>
                </c:pt>
                <c:pt idx="16">
                  <c:v>29.378692476510409</c:v>
                </c:pt>
                <c:pt idx="17">
                  <c:v>29.277719104688625</c:v>
                </c:pt>
                <c:pt idx="18">
                  <c:v>29.454514398493892</c:v>
                </c:pt>
                <c:pt idx="19">
                  <c:v>29.472261143073382</c:v>
                </c:pt>
                <c:pt idx="20">
                  <c:v>28.367487407751284</c:v>
                </c:pt>
                <c:pt idx="21">
                  <c:v>28.419589798647433</c:v>
                </c:pt>
                <c:pt idx="22">
                  <c:v>29.187906286619537</c:v>
                </c:pt>
                <c:pt idx="23">
                  <c:v>29.503437967663309</c:v>
                </c:pt>
                <c:pt idx="24">
                  <c:v>29.64114328825541</c:v>
                </c:pt>
                <c:pt idx="25">
                  <c:v>29.594230743702752</c:v>
                </c:pt>
                <c:pt idx="26">
                  <c:v>28.683354669932516</c:v>
                </c:pt>
                <c:pt idx="27">
                  <c:v>28.526388104940636</c:v>
                </c:pt>
                <c:pt idx="28">
                  <c:v>28.797018918397558</c:v>
                </c:pt>
                <c:pt idx="29">
                  <c:v>31.158050929820675</c:v>
                </c:pt>
                <c:pt idx="30">
                  <c:v>31.34471380380862</c:v>
                </c:pt>
                <c:pt idx="31">
                  <c:v>31.027355852184783</c:v>
                </c:pt>
                <c:pt idx="32">
                  <c:v>31.468021161748855</c:v>
                </c:pt>
                <c:pt idx="33">
                  <c:v>31.952624796252344</c:v>
                </c:pt>
                <c:pt idx="34">
                  <c:v>31.878739725908801</c:v>
                </c:pt>
              </c:numCache>
            </c:numRef>
          </c:val>
          <c:smooth val="0"/>
          <c:extLst>
            <c:ext xmlns:c16="http://schemas.microsoft.com/office/drawing/2014/chart" uri="{C3380CC4-5D6E-409C-BE32-E72D297353CC}">
              <c16:uniqueId val="{00000005-C6E9-469F-836E-D9B44A89D677}"/>
            </c:ext>
          </c:extLst>
        </c:ser>
        <c:ser>
          <c:idx val="4"/>
          <c:order val="5"/>
          <c:tx>
            <c:strRef>
              <c:f>'Figure 2. Allcountries'!$B$100</c:f>
              <c:strCache>
                <c:ptCount val="1"/>
                <c:pt idx="0">
                  <c:v>OECD</c:v>
                </c:pt>
              </c:strCache>
            </c:strRef>
          </c:tx>
          <c:spPr>
            <a:ln w="28575">
              <a:solidFill>
                <a:schemeClr val="tx1"/>
              </a:solidFill>
              <a:prstDash val="solid"/>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Allcountries'!$C$100:$AK$100</c:f>
              <c:numCache>
                <c:formatCode>#,#00</c:formatCode>
                <c:ptCount val="35"/>
                <c:pt idx="0">
                  <c:v>15.351744083730734</c:v>
                </c:pt>
                <c:pt idx="1">
                  <c:v>15.91991116842012</c:v>
                </c:pt>
                <c:pt idx="2">
                  <c:v>16.42859409432706</c:v>
                </c:pt>
                <c:pt idx="3">
                  <c:v>16.736910081841543</c:v>
                </c:pt>
                <c:pt idx="4">
                  <c:v>16.488411022434406</c:v>
                </c:pt>
                <c:pt idx="5">
                  <c:v>17.010263196885735</c:v>
                </c:pt>
                <c:pt idx="6">
                  <c:v>17.047821881192146</c:v>
                </c:pt>
                <c:pt idx="7">
                  <c:v>17.184635157650003</c:v>
                </c:pt>
                <c:pt idx="8">
                  <c:v>17.115485379278145</c:v>
                </c:pt>
                <c:pt idx="9">
                  <c:v>17.008119265483359</c:v>
                </c:pt>
                <c:pt idx="10">
                  <c:v>17.468216857205295</c:v>
                </c:pt>
                <c:pt idx="11">
                  <c:v>18.370300406841039</c:v>
                </c:pt>
                <c:pt idx="12">
                  <c:v>19.2431745250544</c:v>
                </c:pt>
                <c:pt idx="13">
                  <c:v>19.770179839806676</c:v>
                </c:pt>
                <c:pt idx="14">
                  <c:v>19.537597292197134</c:v>
                </c:pt>
                <c:pt idx="15">
                  <c:v>19.319065276768214</c:v>
                </c:pt>
                <c:pt idx="16">
                  <c:v>19.333287130781969</c:v>
                </c:pt>
                <c:pt idx="17">
                  <c:v>19.025280937516523</c:v>
                </c:pt>
                <c:pt idx="18">
                  <c:v>19.051383159216808</c:v>
                </c:pt>
                <c:pt idx="19">
                  <c:v>18.97896764042742</c:v>
                </c:pt>
                <c:pt idx="20">
                  <c:v>18.610230761316103</c:v>
                </c:pt>
                <c:pt idx="21">
                  <c:v>18.929280542190373</c:v>
                </c:pt>
                <c:pt idx="22">
                  <c:v>19.379918616503783</c:v>
                </c:pt>
                <c:pt idx="23">
                  <c:v>19.660663852202241</c:v>
                </c:pt>
                <c:pt idx="24">
                  <c:v>19.480460036701363</c:v>
                </c:pt>
                <c:pt idx="25">
                  <c:v>19.414263605467163</c:v>
                </c:pt>
                <c:pt idx="26">
                  <c:v>19.163601047069339</c:v>
                </c:pt>
                <c:pt idx="27">
                  <c:v>18.940165326136334</c:v>
                </c:pt>
                <c:pt idx="28">
                  <c:v>19.685463704502421</c:v>
                </c:pt>
                <c:pt idx="29">
                  <c:v>21.892677390128714</c:v>
                </c:pt>
                <c:pt idx="30">
                  <c:v>21.648245754654447</c:v>
                </c:pt>
                <c:pt idx="31">
                  <c:v>21.416001007912325</c:v>
                </c:pt>
                <c:pt idx="32">
                  <c:v>21.577101277020152</c:v>
                </c:pt>
                <c:pt idx="33">
                  <c:v>21.711555849925496</c:v>
                </c:pt>
                <c:pt idx="34">
                  <c:v>21.619728212435916</c:v>
                </c:pt>
              </c:numCache>
            </c:numRef>
          </c:val>
          <c:smooth val="0"/>
          <c:extLst>
            <c:ext xmlns:c16="http://schemas.microsoft.com/office/drawing/2014/chart" uri="{C3380CC4-5D6E-409C-BE32-E72D297353CC}">
              <c16:uniqueId val="{00000006-C6E9-469F-836E-D9B44A89D677}"/>
            </c:ext>
          </c:extLst>
        </c:ser>
        <c:ser>
          <c:idx val="7"/>
          <c:order val="7"/>
          <c:spPr>
            <a:ln w="0">
              <a:solidFill>
                <a:srgbClr val="000000"/>
              </a:solidFill>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Allcountries'!$C$89:$AK$89</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7-C6E9-469F-836E-D9B44A89D677}"/>
            </c:ext>
          </c:extLst>
        </c:ser>
        <c:dLbls>
          <c:showLegendKey val="0"/>
          <c:showVal val="0"/>
          <c:showCatName val="0"/>
          <c:showSerName val="0"/>
          <c:showPercent val="0"/>
          <c:showBubbleSize val="0"/>
        </c:dLbls>
        <c:marker val="1"/>
        <c:smooth val="0"/>
        <c:axId val="149448576"/>
        <c:axId val="149541248"/>
      </c:lineChart>
      <c:catAx>
        <c:axId val="149448576"/>
        <c:scaling>
          <c:orientation val="minMax"/>
        </c:scaling>
        <c:delete val="0"/>
        <c:axPos val="b"/>
        <c:majorGridlines>
          <c:spPr>
            <a:ln w="0">
              <a:solidFill>
                <a:schemeClr val="bg1">
                  <a:lumMod val="75000"/>
                </a:schemeClr>
              </a:solidFill>
              <a:prstDash val="solid"/>
            </a:ln>
          </c:spPr>
        </c:majorGridlines>
        <c:numFmt formatCode="General" sourceLinked="1"/>
        <c:majorTickMark val="in"/>
        <c:minorTickMark val="none"/>
        <c:tickLblPos val="low"/>
        <c:spPr>
          <a:noFill/>
          <a:ln w="9525">
            <a:solidFill>
              <a:srgbClr val="000000"/>
            </a:solidFill>
            <a:prstDash val="solid"/>
          </a:ln>
        </c:spPr>
        <c:txPr>
          <a:bodyPr rot="-60000000" vert="horz"/>
          <a:lstStyle/>
          <a:p>
            <a:pPr>
              <a:defRPr/>
            </a:pPr>
            <a:endParaRPr lang="en-US"/>
          </a:p>
        </c:txPr>
        <c:crossAx val="149541248"/>
        <c:crossesAt val="-6"/>
        <c:auto val="1"/>
        <c:lblAlgn val="ctr"/>
        <c:lblOffset val="0"/>
        <c:tickLblSkip val="2"/>
        <c:noMultiLvlLbl val="0"/>
      </c:catAx>
      <c:valAx>
        <c:axId val="149541248"/>
        <c:scaling>
          <c:orientation val="minMax"/>
          <c:max val="35"/>
          <c:min val="0"/>
        </c:scaling>
        <c:delete val="0"/>
        <c:axPos val="l"/>
        <c:majorGridlines>
          <c:spPr>
            <a:ln w="0">
              <a:solidFill>
                <a:schemeClr val="bg1">
                  <a:lumMod val="75000"/>
                </a:schemeClr>
              </a:solidFill>
              <a:prstDash val="solid"/>
            </a:ln>
          </c:spPr>
        </c:majorGridlines>
        <c:title>
          <c:tx>
            <c:rich>
              <a:bodyPr rot="0" vert="horz"/>
              <a:lstStyle/>
              <a:p>
                <a:pPr>
                  <a:defRPr/>
                </a:pPr>
                <a:r>
                  <a:rPr lang="en-US"/>
                  <a:t>%</a:t>
                </a:r>
              </a:p>
            </c:rich>
          </c:tx>
          <c:layout>
            <c:manualLayout>
              <c:xMode val="edge"/>
              <c:yMode val="edge"/>
              <c:x val="1.1331444759206801E-2"/>
              <c:y val="0.17740389069013618"/>
            </c:manualLayout>
          </c:layout>
          <c:overlay val="0"/>
        </c:title>
        <c:numFmt formatCode="General" sourceLinked="1"/>
        <c:majorTickMark val="in"/>
        <c:minorTickMark val="none"/>
        <c:tickLblPos val="nextTo"/>
        <c:spPr>
          <a:noFill/>
          <a:ln w="9525">
            <a:solidFill>
              <a:srgbClr val="000000"/>
            </a:solidFill>
            <a:prstDash val="solid"/>
          </a:ln>
        </c:spPr>
        <c:txPr>
          <a:bodyPr rot="-60000000" vert="horz"/>
          <a:lstStyle/>
          <a:p>
            <a:pPr>
              <a:defRPr/>
            </a:pPr>
            <a:endParaRPr lang="en-US"/>
          </a:p>
        </c:txPr>
        <c:crossAx val="149448576"/>
        <c:crosses val="autoZero"/>
        <c:crossBetween val="midCat"/>
        <c:majorUnit val="5"/>
      </c:valAx>
      <c:spPr>
        <a:solidFill>
          <a:srgbClr val="F4FFFF"/>
        </a:solidFill>
      </c:spPr>
    </c:plotArea>
    <c:legend>
      <c:legendPos val="t"/>
      <c:legendEntry>
        <c:idx val="0"/>
        <c:delete val="1"/>
      </c:legendEntry>
      <c:legendEntry>
        <c:idx val="7"/>
        <c:delete val="1"/>
      </c:legendEntry>
      <c:layout>
        <c:manualLayout>
          <c:xMode val="edge"/>
          <c:yMode val="edge"/>
          <c:x val="7.6217354018866479E-2"/>
          <c:y val="5.8428915170941988E-2"/>
          <c:w val="0.82356435643564352"/>
          <c:h val="0.14401986766473243"/>
        </c:manualLayout>
      </c:layout>
      <c:overlay val="1"/>
      <c:spPr>
        <a:solidFill>
          <a:srgbClr val="EAEAEA"/>
        </a:solidFill>
        <a:ln>
          <a:noFill/>
        </a:ln>
      </c:spPr>
    </c:legend>
    <c:plotVisOnly val="1"/>
    <c:dispBlanksAs val="gap"/>
    <c:showDLblsOverMax val="1"/>
  </c:chart>
  <c:spPr>
    <a:solidFill>
      <a:schemeClr val="bg1"/>
    </a:solidFill>
    <a:ln>
      <a:noFill/>
    </a:ln>
  </c:spPr>
  <c:txPr>
    <a:bodyPr/>
    <a:lstStyle/>
    <a:p>
      <a:pPr>
        <a:defRPr sz="12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0662690832285952E-2"/>
          <c:y val="0.25969947849831487"/>
          <c:w val="0.91430185957633481"/>
          <c:h val="0.67012467191601588"/>
        </c:manualLayout>
      </c:layout>
      <c:areaChart>
        <c:grouping val="standard"/>
        <c:varyColors val="0"/>
        <c:ser>
          <c:idx val="6"/>
          <c:order val="6"/>
          <c:spPr>
            <a:solidFill>
              <a:sysClr val="windowText" lastClr="000000">
                <a:lumMod val="50000"/>
                <a:lumOff val="50000"/>
                <a:alpha val="25000"/>
              </a:sysClr>
            </a:solidFill>
          </c:spPr>
          <c:val>
            <c:numRef>
              <c:f>'Figure 2. Allcountries'!$C$88:$AK$88</c:f>
              <c:numCache>
                <c:formatCode>General</c:formatCode>
                <c:ptCount val="35"/>
                <c:pt idx="32">
                  <c:v>35</c:v>
                </c:pt>
                <c:pt idx="33">
                  <c:v>35</c:v>
                </c:pt>
                <c:pt idx="34">
                  <c:v>35</c:v>
                </c:pt>
              </c:numCache>
            </c:numRef>
          </c:val>
          <c:extLst>
            <c:ext xmlns:c16="http://schemas.microsoft.com/office/drawing/2014/chart" uri="{C3380CC4-5D6E-409C-BE32-E72D297353CC}">
              <c16:uniqueId val="{00000000-849A-4518-8926-B68F99393AAE}"/>
            </c:ext>
          </c:extLst>
        </c:ser>
        <c:dLbls>
          <c:showLegendKey val="0"/>
          <c:showVal val="0"/>
          <c:showCatName val="0"/>
          <c:showSerName val="0"/>
          <c:showPercent val="0"/>
          <c:showBubbleSize val="0"/>
        </c:dLbls>
        <c:axId val="149423232"/>
        <c:axId val="149425152"/>
      </c:areaChart>
      <c:lineChart>
        <c:grouping val="standard"/>
        <c:varyColors val="0"/>
        <c:ser>
          <c:idx val="1"/>
          <c:order val="0"/>
          <c:tx>
            <c:strRef>
              <c:f>'Figure 2. Allcountries'!$B$109</c:f>
              <c:strCache>
                <c:ptCount val="1"/>
                <c:pt idx="0">
                  <c:v>Germany</c:v>
                </c:pt>
              </c:strCache>
            </c:strRef>
          </c:tx>
          <c:spPr>
            <a:ln w="19050">
              <a:solidFill>
                <a:schemeClr val="tx1"/>
              </a:solidFill>
              <a:prstDash val="dash"/>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Allcountries'!$C$109:$AK$109</c:f>
              <c:numCache>
                <c:formatCode>#,#00</c:formatCode>
                <c:ptCount val="35"/>
                <c:pt idx="0">
                  <c:v>21.787728242515385</c:v>
                </c:pt>
                <c:pt idx="1">
                  <c:v>22.445966383666192</c:v>
                </c:pt>
                <c:pt idx="2">
                  <c:v>22.432888570009414</c:v>
                </c:pt>
                <c:pt idx="3">
                  <c:v>22.140276807120323</c:v>
                </c:pt>
                <c:pt idx="4">
                  <c:v>21.881065357011998</c:v>
                </c:pt>
                <c:pt idx="5">
                  <c:v>22.228477501499601</c:v>
                </c:pt>
                <c:pt idx="6">
                  <c:v>22.246647661854716</c:v>
                </c:pt>
                <c:pt idx="7">
                  <c:v>22.715146552008036</c:v>
                </c:pt>
                <c:pt idx="8">
                  <c:v>22.704713438710815</c:v>
                </c:pt>
                <c:pt idx="9">
                  <c:v>21.643033372485036</c:v>
                </c:pt>
                <c:pt idx="10">
                  <c:v>21.354074279802333</c:v>
                </c:pt>
                <c:pt idx="11">
                  <c:v>23.066442872519474</c:v>
                </c:pt>
                <c:pt idx="12">
                  <c:v>24.816722936239202</c:v>
                </c:pt>
                <c:pt idx="13">
                  <c:v>25.529570477282132</c:v>
                </c:pt>
                <c:pt idx="14">
                  <c:v>25.583204334394011</c:v>
                </c:pt>
                <c:pt idx="15">
                  <c:v>25.870827681640719</c:v>
                </c:pt>
                <c:pt idx="16">
                  <c:v>26.520500722501843</c:v>
                </c:pt>
                <c:pt idx="17">
                  <c:v>26.100985612363541</c:v>
                </c:pt>
                <c:pt idx="18">
                  <c:v>26.081540589131759</c:v>
                </c:pt>
                <c:pt idx="19">
                  <c:v>26.283510317017928</c:v>
                </c:pt>
                <c:pt idx="20">
                  <c:v>26.209389201642828</c:v>
                </c:pt>
                <c:pt idx="21">
                  <c:v>26.311065856230019</c:v>
                </c:pt>
                <c:pt idx="22">
                  <c:v>26.944158648186185</c:v>
                </c:pt>
                <c:pt idx="23">
                  <c:v>27.37438983456374</c:v>
                </c:pt>
                <c:pt idx="24">
                  <c:v>26.753235433671424</c:v>
                </c:pt>
                <c:pt idx="25">
                  <c:v>26.986295836707381</c:v>
                </c:pt>
                <c:pt idx="26">
                  <c:v>25.791152148543063</c:v>
                </c:pt>
                <c:pt idx="27">
                  <c:v>24.810094350487795</c:v>
                </c:pt>
                <c:pt idx="28">
                  <c:v>25.009596695150872</c:v>
                </c:pt>
                <c:pt idx="29">
                  <c:v>27.602051541011964</c:v>
                </c:pt>
                <c:pt idx="30">
                  <c:v>26.818899870043357</c:v>
                </c:pt>
                <c:pt idx="31">
                  <c:v>25.545488651391128</c:v>
                </c:pt>
                <c:pt idx="32">
                  <c:v>25.444996703798633</c:v>
                </c:pt>
                <c:pt idx="33">
                  <c:v>25.581675528768912</c:v>
                </c:pt>
                <c:pt idx="34" formatCode="General">
                  <c:v>25.795395721070445</c:v>
                </c:pt>
              </c:numCache>
            </c:numRef>
          </c:val>
          <c:smooth val="0"/>
          <c:extLst>
            <c:ext xmlns:c16="http://schemas.microsoft.com/office/drawing/2014/chart" uri="{C3380CC4-5D6E-409C-BE32-E72D297353CC}">
              <c16:uniqueId val="{00000001-849A-4518-8926-B68F99393AAE}"/>
            </c:ext>
          </c:extLst>
        </c:ser>
        <c:ser>
          <c:idx val="2"/>
          <c:order val="1"/>
          <c:tx>
            <c:strRef>
              <c:f>'Figure 2. Allcountries'!$B$110</c:f>
              <c:strCache>
                <c:ptCount val="1"/>
                <c:pt idx="0">
                  <c:v>Greece</c:v>
                </c:pt>
              </c:strCache>
            </c:strRef>
          </c:tx>
          <c:spPr>
            <a:ln w="19050">
              <a:solidFill>
                <a:schemeClr val="tx1"/>
              </a:solidFill>
              <a:prstDash val="sysDash"/>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Allcountries'!$C$110:$AK$110</c:f>
              <c:numCache>
                <c:formatCode>#,#00</c:formatCode>
                <c:ptCount val="35"/>
                <c:pt idx="0">
                  <c:v>10.335565994014122</c:v>
                </c:pt>
                <c:pt idx="1">
                  <c:v>12.447246986044338</c:v>
                </c:pt>
                <c:pt idx="2">
                  <c:v>14.619052355412318</c:v>
                </c:pt>
                <c:pt idx="3">
                  <c:v>15.189208443708335</c:v>
                </c:pt>
                <c:pt idx="4">
                  <c:v>15.513531809492706</c:v>
                </c:pt>
                <c:pt idx="5">
                  <c:v>16.116878638679058</c:v>
                </c:pt>
                <c:pt idx="6">
                  <c:v>15.953661397944776</c:v>
                </c:pt>
                <c:pt idx="7">
                  <c:v>15.918220176905983</c:v>
                </c:pt>
                <c:pt idx="8">
                  <c:v>14.610915505103513</c:v>
                </c:pt>
                <c:pt idx="9">
                  <c:v>15.490173285057571</c:v>
                </c:pt>
                <c:pt idx="10">
                  <c:v>16.487082045018028</c:v>
                </c:pt>
                <c:pt idx="11">
                  <c:v>15.917290668313367</c:v>
                </c:pt>
                <c:pt idx="12">
                  <c:v>16.138521204295611</c:v>
                </c:pt>
                <c:pt idx="13">
                  <c:v>17.023932372309801</c:v>
                </c:pt>
                <c:pt idx="14">
                  <c:v>17.050293141240964</c:v>
                </c:pt>
                <c:pt idx="15">
                  <c:v>17.408202421146139</c:v>
                </c:pt>
                <c:pt idx="16">
                  <c:v>17.976386391160982</c:v>
                </c:pt>
                <c:pt idx="17">
                  <c:v>17.980493350357541</c:v>
                </c:pt>
                <c:pt idx="18">
                  <c:v>18.642105684784489</c:v>
                </c:pt>
                <c:pt idx="19">
                  <c:v>19.234686256603034</c:v>
                </c:pt>
                <c:pt idx="20">
                  <c:v>19.22787543621925</c:v>
                </c:pt>
                <c:pt idx="21">
                  <c:v>20.642185452968505</c:v>
                </c:pt>
                <c:pt idx="22">
                  <c:v>20.201352964142927</c:v>
                </c:pt>
                <c:pt idx="23">
                  <c:v>19.868162386493378</c:v>
                </c:pt>
                <c:pt idx="24">
                  <c:v>19.988768994095611</c:v>
                </c:pt>
                <c:pt idx="25">
                  <c:v>21.076632657403977</c:v>
                </c:pt>
                <c:pt idx="26">
                  <c:v>21.3004330649397</c:v>
                </c:pt>
                <c:pt idx="27">
                  <c:v>21.474130865306581</c:v>
                </c:pt>
                <c:pt idx="28">
                  <c:v>22.220023256951524</c:v>
                </c:pt>
                <c:pt idx="29">
                  <c:v>24.380484227145597</c:v>
                </c:pt>
                <c:pt idx="30">
                  <c:v>24.240897174965554</c:v>
                </c:pt>
                <c:pt idx="31">
                  <c:v>25.699137410960859</c:v>
                </c:pt>
                <c:pt idx="32">
                  <c:v>26.118567972192015</c:v>
                </c:pt>
                <c:pt idx="33">
                  <c:v>24.286943911330713</c:v>
                </c:pt>
                <c:pt idx="34" formatCode="General">
                  <c:v>24.002945080838693</c:v>
                </c:pt>
              </c:numCache>
            </c:numRef>
          </c:val>
          <c:smooth val="0"/>
          <c:extLst>
            <c:ext xmlns:c16="http://schemas.microsoft.com/office/drawing/2014/chart" uri="{C3380CC4-5D6E-409C-BE32-E72D297353CC}">
              <c16:uniqueId val="{00000002-849A-4518-8926-B68F99393AAE}"/>
            </c:ext>
          </c:extLst>
        </c:ser>
        <c:ser>
          <c:idx val="0"/>
          <c:order val="2"/>
          <c:tx>
            <c:strRef>
              <c:f>'Figure 2. Allcountries'!$B$111</c:f>
              <c:strCache>
                <c:ptCount val="1"/>
                <c:pt idx="0">
                  <c:v>Hungary</c:v>
                </c:pt>
              </c:strCache>
            </c:strRef>
          </c:tx>
          <c:spPr>
            <a:ln w="19050">
              <a:solidFill>
                <a:schemeClr val="tx2"/>
              </a:solidFill>
              <a:prstDash val="solid"/>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Allcountries'!$C$111:$AK$111</c:f>
              <c:numCache>
                <c:formatCode>General</c:formatCode>
                <c:ptCount val="35"/>
                <c:pt idx="19" formatCode="#,#00">
                  <c:v>21.238742391854188</c:v>
                </c:pt>
                <c:pt idx="20" formatCode="#,#00">
                  <c:v>20.450476659496669</c:v>
                </c:pt>
                <c:pt idx="21" formatCode="#,#00">
                  <c:v>20.153420394474182</c:v>
                </c:pt>
                <c:pt idx="22" formatCode="#,#00">
                  <c:v>21.179222505201352</c:v>
                </c:pt>
                <c:pt idx="23" formatCode="#,#00">
                  <c:v>22.248982644439941</c:v>
                </c:pt>
                <c:pt idx="24" formatCode="#,#00">
                  <c:v>21.39248775110968</c:v>
                </c:pt>
                <c:pt idx="25" formatCode="#,#00">
                  <c:v>22.29957558057118</c:v>
                </c:pt>
                <c:pt idx="26" formatCode="#,#00">
                  <c:v>22.614916206068663</c:v>
                </c:pt>
                <c:pt idx="27" formatCode="#,#00">
                  <c:v>22.901575956816554</c:v>
                </c:pt>
                <c:pt idx="28" formatCode="#,#00">
                  <c:v>23.074589551351842</c:v>
                </c:pt>
                <c:pt idx="29" formatCode="#,#00">
                  <c:v>24.724907029301921</c:v>
                </c:pt>
                <c:pt idx="30" formatCode="#,#00">
                  <c:v>23.502466729470875</c:v>
                </c:pt>
                <c:pt idx="31" formatCode="#,#00">
                  <c:v>22.595983034548087</c:v>
                </c:pt>
                <c:pt idx="32" formatCode="#,#00">
                  <c:v>22.257741594211573</c:v>
                </c:pt>
                <c:pt idx="33" formatCode="#,#00">
                  <c:v>22.072289747243534</c:v>
                </c:pt>
                <c:pt idx="34">
                  <c:v>22.126888472514018</c:v>
                </c:pt>
              </c:numCache>
            </c:numRef>
          </c:val>
          <c:smooth val="0"/>
          <c:extLst>
            <c:ext xmlns:c16="http://schemas.microsoft.com/office/drawing/2014/chart" uri="{C3380CC4-5D6E-409C-BE32-E72D297353CC}">
              <c16:uniqueId val="{00000003-849A-4518-8926-B68F99393AAE}"/>
            </c:ext>
          </c:extLst>
        </c:ser>
        <c:ser>
          <c:idx val="3"/>
          <c:order val="3"/>
          <c:tx>
            <c:strRef>
              <c:f>'Figure 2. Allcountries'!$B$112</c:f>
              <c:strCache>
                <c:ptCount val="1"/>
                <c:pt idx="0">
                  <c:v>Iceland</c:v>
                </c:pt>
              </c:strCache>
            </c:strRef>
          </c:tx>
          <c:spPr>
            <a:ln w="19050">
              <a:solidFill>
                <a:schemeClr val="tx1"/>
              </a:solidFill>
              <a:prstDash val="sysDot"/>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Allcountries'!$C$112:$AK$112</c:f>
              <c:numCache>
                <c:formatCode>General</c:formatCode>
                <c:ptCount val="35"/>
                <c:pt idx="10" formatCode="#,#00">
                  <c:v>13.491165829458501</c:v>
                </c:pt>
                <c:pt idx="11" formatCode="#,#00">
                  <c:v>13.949322001284164</c:v>
                </c:pt>
                <c:pt idx="12" formatCode="#,#00">
                  <c:v>14.489400532614011</c:v>
                </c:pt>
                <c:pt idx="13" formatCode="#,#00">
                  <c:v>14.821991890765931</c:v>
                </c:pt>
                <c:pt idx="14" formatCode="#,#00">
                  <c:v>14.669052837401498</c:v>
                </c:pt>
                <c:pt idx="15" formatCode="#,#00">
                  <c:v>14.97994283762548</c:v>
                </c:pt>
                <c:pt idx="16" formatCode="#,#00">
                  <c:v>14.741290710124513</c:v>
                </c:pt>
                <c:pt idx="17" formatCode="#,#00">
                  <c:v>14.386815017543064</c:v>
                </c:pt>
                <c:pt idx="18" formatCode="#,#00">
                  <c:v>14.532552609571638</c:v>
                </c:pt>
                <c:pt idx="19" formatCode="#,#00">
                  <c:v>14.818505896426808</c:v>
                </c:pt>
                <c:pt idx="20" formatCode="#,#00">
                  <c:v>15.014098220787162</c:v>
                </c:pt>
                <c:pt idx="21" formatCode="#,#00">
                  <c:v>15.069105172496045</c:v>
                </c:pt>
                <c:pt idx="22" formatCode="#,#00">
                  <c:v>16.595301959237403</c:v>
                </c:pt>
                <c:pt idx="23" formatCode="#,#00">
                  <c:v>17.672185417684904</c:v>
                </c:pt>
                <c:pt idx="24" formatCode="#,#00">
                  <c:v>17.352213289647612</c:v>
                </c:pt>
                <c:pt idx="25" formatCode="#,#00">
                  <c:v>16.344720758982508</c:v>
                </c:pt>
                <c:pt idx="26" formatCode="#,#00">
                  <c:v>15.868759215108899</c:v>
                </c:pt>
                <c:pt idx="27" formatCode="#,#00">
                  <c:v>15.260068358679399</c:v>
                </c:pt>
                <c:pt idx="28" formatCode="#,#00">
                  <c:v>15.799944098505703</c:v>
                </c:pt>
                <c:pt idx="29" formatCode="#,#00">
                  <c:v>18.467124316789889</c:v>
                </c:pt>
                <c:pt idx="30" formatCode="#,#00">
                  <c:v>17.905052064353985</c:v>
                </c:pt>
                <c:pt idx="31" formatCode="#,#00">
                  <c:v>18.127121667923593</c:v>
                </c:pt>
                <c:pt idx="32" formatCode="#,#00">
                  <c:v>17.513424725326505</c:v>
                </c:pt>
                <c:pt idx="33" formatCode="#,#00">
                  <c:v>17.102630812076107</c:v>
                </c:pt>
                <c:pt idx="34">
                  <c:v>16.506360838625412</c:v>
                </c:pt>
              </c:numCache>
            </c:numRef>
          </c:val>
          <c:smooth val="0"/>
          <c:extLst>
            <c:ext xmlns:c16="http://schemas.microsoft.com/office/drawing/2014/chart" uri="{C3380CC4-5D6E-409C-BE32-E72D297353CC}">
              <c16:uniqueId val="{00000004-849A-4518-8926-B68F99393AAE}"/>
            </c:ext>
          </c:extLst>
        </c:ser>
        <c:ser>
          <c:idx val="5"/>
          <c:order val="4"/>
          <c:tx>
            <c:strRef>
              <c:f>'Figure 2. Allcountries'!$B$113</c:f>
              <c:strCache>
                <c:ptCount val="1"/>
                <c:pt idx="0">
                  <c:v>Ireland</c:v>
                </c:pt>
              </c:strCache>
            </c:strRef>
          </c:tx>
          <c:spPr>
            <a:ln w="22225">
              <a:solidFill>
                <a:schemeClr val="tx1"/>
              </a:solidFill>
              <a:prstDash val="lgDashDot"/>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Allcountries'!$C$113:$AK$113</c:f>
              <c:numCache>
                <c:formatCode>#,#00</c:formatCode>
                <c:ptCount val="35"/>
                <c:pt idx="0">
                  <c:v>15.961035430305126</c:v>
                </c:pt>
                <c:pt idx="1">
                  <c:v>16.073016205663354</c:v>
                </c:pt>
                <c:pt idx="2">
                  <c:v>16.877774849062728</c:v>
                </c:pt>
                <c:pt idx="3">
                  <c:v>17.000290167862325</c:v>
                </c:pt>
                <c:pt idx="4">
                  <c:v>16.456220608592851</c:v>
                </c:pt>
                <c:pt idx="5">
                  <c:v>20.764936701539551</c:v>
                </c:pt>
                <c:pt idx="6">
                  <c:v>20.916863833402637</c:v>
                </c:pt>
                <c:pt idx="7">
                  <c:v>20.178242057515401</c:v>
                </c:pt>
                <c:pt idx="8">
                  <c:v>18.941209314033276</c:v>
                </c:pt>
                <c:pt idx="9">
                  <c:v>17.453957462358815</c:v>
                </c:pt>
                <c:pt idx="10">
                  <c:v>17.166467285868581</c:v>
                </c:pt>
                <c:pt idx="11">
                  <c:v>18.08728845115451</c:v>
                </c:pt>
                <c:pt idx="12">
                  <c:v>18.865003703091258</c:v>
                </c:pt>
                <c:pt idx="13">
                  <c:v>18.834839357777369</c:v>
                </c:pt>
                <c:pt idx="14">
                  <c:v>18.430321160616707</c:v>
                </c:pt>
                <c:pt idx="15">
                  <c:v>17.883749833649901</c:v>
                </c:pt>
                <c:pt idx="16">
                  <c:v>16.908904856189029</c:v>
                </c:pt>
                <c:pt idx="17">
                  <c:v>15.810267202863054</c:v>
                </c:pt>
                <c:pt idx="18">
                  <c:v>14.875593330703158</c:v>
                </c:pt>
                <c:pt idx="19">
                  <c:v>14.004379124983052</c:v>
                </c:pt>
                <c:pt idx="20">
                  <c:v>13.130029034482609</c:v>
                </c:pt>
                <c:pt idx="21">
                  <c:v>14.122873754929334</c:v>
                </c:pt>
                <c:pt idx="22">
                  <c:v>15.011319720776514</c:v>
                </c:pt>
                <c:pt idx="23">
                  <c:v>15.410337471372237</c:v>
                </c:pt>
                <c:pt idx="24">
                  <c:v>15.763851586578138</c:v>
                </c:pt>
                <c:pt idx="25">
                  <c:v>15.753932696294093</c:v>
                </c:pt>
                <c:pt idx="26">
                  <c:v>15.885487497440556</c:v>
                </c:pt>
                <c:pt idx="27">
                  <c:v>16.590906456046966</c:v>
                </c:pt>
                <c:pt idx="28">
                  <c:v>19.538795279614167</c:v>
                </c:pt>
                <c:pt idx="29">
                  <c:v>23.412328346761527</c:v>
                </c:pt>
                <c:pt idx="30">
                  <c:v>23.281910730200075</c:v>
                </c:pt>
                <c:pt idx="31">
                  <c:v>22.336095146142778</c:v>
                </c:pt>
                <c:pt idx="32">
                  <c:v>22.018725363855562</c:v>
                </c:pt>
                <c:pt idx="33">
                  <c:v>21.871861934313923</c:v>
                </c:pt>
                <c:pt idx="34" formatCode="General">
                  <c:v>20.989617214220509</c:v>
                </c:pt>
              </c:numCache>
            </c:numRef>
          </c:val>
          <c:smooth val="0"/>
          <c:extLst>
            <c:ext xmlns:c16="http://schemas.microsoft.com/office/drawing/2014/chart" uri="{C3380CC4-5D6E-409C-BE32-E72D297353CC}">
              <c16:uniqueId val="{00000005-849A-4518-8926-B68F99393AAE}"/>
            </c:ext>
          </c:extLst>
        </c:ser>
        <c:ser>
          <c:idx val="4"/>
          <c:order val="5"/>
          <c:tx>
            <c:strRef>
              <c:f>'Figure 2. Allcountries'!$B$114</c:f>
              <c:strCache>
                <c:ptCount val="1"/>
                <c:pt idx="0">
                  <c:v>OECD</c:v>
                </c:pt>
              </c:strCache>
            </c:strRef>
          </c:tx>
          <c:spPr>
            <a:ln w="28575">
              <a:solidFill>
                <a:schemeClr val="tx1"/>
              </a:solidFill>
              <a:prstDash val="solid"/>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Allcountries'!$C$114:$AK$114</c:f>
              <c:numCache>
                <c:formatCode>#,#00</c:formatCode>
                <c:ptCount val="35"/>
                <c:pt idx="0">
                  <c:v>15.351744083730734</c:v>
                </c:pt>
                <c:pt idx="1">
                  <c:v>15.91991116842012</c:v>
                </c:pt>
                <c:pt idx="2">
                  <c:v>16.42859409432706</c:v>
                </c:pt>
                <c:pt idx="3">
                  <c:v>16.736910081841543</c:v>
                </c:pt>
                <c:pt idx="4">
                  <c:v>16.488411022434406</c:v>
                </c:pt>
                <c:pt idx="5">
                  <c:v>17.010263196885735</c:v>
                </c:pt>
                <c:pt idx="6">
                  <c:v>17.047821881192146</c:v>
                </c:pt>
                <c:pt idx="7">
                  <c:v>17.184635157650003</c:v>
                </c:pt>
                <c:pt idx="8">
                  <c:v>17.115485379278145</c:v>
                </c:pt>
                <c:pt idx="9">
                  <c:v>17.008119265483359</c:v>
                </c:pt>
                <c:pt idx="10">
                  <c:v>17.468216857205295</c:v>
                </c:pt>
                <c:pt idx="11">
                  <c:v>18.370300406841039</c:v>
                </c:pt>
                <c:pt idx="12">
                  <c:v>19.2431745250544</c:v>
                </c:pt>
                <c:pt idx="13">
                  <c:v>19.770179839806676</c:v>
                </c:pt>
                <c:pt idx="14">
                  <c:v>19.537597292197134</c:v>
                </c:pt>
                <c:pt idx="15">
                  <c:v>19.319065276768214</c:v>
                </c:pt>
                <c:pt idx="16">
                  <c:v>19.333287130781969</c:v>
                </c:pt>
                <c:pt idx="17">
                  <c:v>19.025280937516523</c:v>
                </c:pt>
                <c:pt idx="18">
                  <c:v>19.051383159216808</c:v>
                </c:pt>
                <c:pt idx="19">
                  <c:v>18.97896764042742</c:v>
                </c:pt>
                <c:pt idx="20">
                  <c:v>18.610230761316103</c:v>
                </c:pt>
                <c:pt idx="21">
                  <c:v>18.929280542190373</c:v>
                </c:pt>
                <c:pt idx="22">
                  <c:v>19.379918616503783</c:v>
                </c:pt>
                <c:pt idx="23">
                  <c:v>19.660663852202241</c:v>
                </c:pt>
                <c:pt idx="24">
                  <c:v>19.480460036701363</c:v>
                </c:pt>
                <c:pt idx="25">
                  <c:v>19.414263605467163</c:v>
                </c:pt>
                <c:pt idx="26">
                  <c:v>19.163601047069339</c:v>
                </c:pt>
                <c:pt idx="27">
                  <c:v>18.940165326136334</c:v>
                </c:pt>
                <c:pt idx="28">
                  <c:v>19.685463704502421</c:v>
                </c:pt>
                <c:pt idx="29">
                  <c:v>21.892677390128714</c:v>
                </c:pt>
                <c:pt idx="30">
                  <c:v>21.648245754654447</c:v>
                </c:pt>
                <c:pt idx="31">
                  <c:v>21.416001007912325</c:v>
                </c:pt>
                <c:pt idx="32">
                  <c:v>21.577101277020152</c:v>
                </c:pt>
                <c:pt idx="33">
                  <c:v>21.711555849925496</c:v>
                </c:pt>
                <c:pt idx="34" formatCode="General">
                  <c:v>21.619728212435916</c:v>
                </c:pt>
              </c:numCache>
            </c:numRef>
          </c:val>
          <c:smooth val="0"/>
          <c:extLst>
            <c:ext xmlns:c16="http://schemas.microsoft.com/office/drawing/2014/chart" uri="{C3380CC4-5D6E-409C-BE32-E72D297353CC}">
              <c16:uniqueId val="{00000006-849A-4518-8926-B68F99393AAE}"/>
            </c:ext>
          </c:extLst>
        </c:ser>
        <c:ser>
          <c:idx val="7"/>
          <c:order val="7"/>
          <c:spPr>
            <a:ln w="0">
              <a:solidFill>
                <a:srgbClr val="000000"/>
              </a:solidFill>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Allcountries'!$C$89:$AK$89</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7-849A-4518-8926-B68F99393AAE}"/>
            </c:ext>
          </c:extLst>
        </c:ser>
        <c:dLbls>
          <c:showLegendKey val="0"/>
          <c:showVal val="0"/>
          <c:showCatName val="0"/>
          <c:showSerName val="0"/>
          <c:showPercent val="0"/>
          <c:showBubbleSize val="0"/>
        </c:dLbls>
        <c:marker val="1"/>
        <c:smooth val="0"/>
        <c:axId val="149423232"/>
        <c:axId val="149425152"/>
      </c:lineChart>
      <c:catAx>
        <c:axId val="149423232"/>
        <c:scaling>
          <c:orientation val="minMax"/>
        </c:scaling>
        <c:delete val="0"/>
        <c:axPos val="b"/>
        <c:majorGridlines>
          <c:spPr>
            <a:ln w="0">
              <a:solidFill>
                <a:schemeClr val="bg1">
                  <a:lumMod val="75000"/>
                </a:schemeClr>
              </a:solidFill>
              <a:prstDash val="solid"/>
            </a:ln>
          </c:spPr>
        </c:majorGridlines>
        <c:numFmt formatCode="General" sourceLinked="1"/>
        <c:majorTickMark val="in"/>
        <c:minorTickMark val="none"/>
        <c:tickLblPos val="low"/>
        <c:spPr>
          <a:noFill/>
          <a:ln w="9525">
            <a:solidFill>
              <a:srgbClr val="000000"/>
            </a:solidFill>
            <a:prstDash val="solid"/>
          </a:ln>
        </c:spPr>
        <c:txPr>
          <a:bodyPr rot="-60000000" vert="horz"/>
          <a:lstStyle/>
          <a:p>
            <a:pPr>
              <a:defRPr/>
            </a:pPr>
            <a:endParaRPr lang="en-US"/>
          </a:p>
        </c:txPr>
        <c:crossAx val="149425152"/>
        <c:crossesAt val="-6"/>
        <c:auto val="1"/>
        <c:lblAlgn val="ctr"/>
        <c:lblOffset val="0"/>
        <c:tickLblSkip val="2"/>
        <c:noMultiLvlLbl val="0"/>
      </c:catAx>
      <c:valAx>
        <c:axId val="149425152"/>
        <c:scaling>
          <c:orientation val="minMax"/>
          <c:max val="35"/>
          <c:min val="0"/>
        </c:scaling>
        <c:delete val="0"/>
        <c:axPos val="l"/>
        <c:majorGridlines>
          <c:spPr>
            <a:ln w="0">
              <a:solidFill>
                <a:schemeClr val="bg1">
                  <a:lumMod val="75000"/>
                </a:schemeClr>
              </a:solidFill>
              <a:prstDash val="solid"/>
            </a:ln>
          </c:spPr>
        </c:majorGridlines>
        <c:title>
          <c:tx>
            <c:rich>
              <a:bodyPr rot="0" vert="horz"/>
              <a:lstStyle/>
              <a:p>
                <a:pPr>
                  <a:defRPr/>
                </a:pPr>
                <a:r>
                  <a:rPr lang="en-US"/>
                  <a:t>%</a:t>
                </a:r>
              </a:p>
            </c:rich>
          </c:tx>
          <c:layout>
            <c:manualLayout>
              <c:xMode val="edge"/>
              <c:yMode val="edge"/>
              <c:x val="1.1331444759206801E-2"/>
              <c:y val="0.17740389069013618"/>
            </c:manualLayout>
          </c:layout>
          <c:overlay val="0"/>
        </c:title>
        <c:numFmt formatCode="General" sourceLinked="1"/>
        <c:majorTickMark val="in"/>
        <c:minorTickMark val="none"/>
        <c:tickLblPos val="nextTo"/>
        <c:spPr>
          <a:noFill/>
          <a:ln w="9525">
            <a:solidFill>
              <a:srgbClr val="000000"/>
            </a:solidFill>
            <a:prstDash val="solid"/>
          </a:ln>
        </c:spPr>
        <c:txPr>
          <a:bodyPr rot="-60000000" vert="horz"/>
          <a:lstStyle/>
          <a:p>
            <a:pPr>
              <a:defRPr/>
            </a:pPr>
            <a:endParaRPr lang="en-US"/>
          </a:p>
        </c:txPr>
        <c:crossAx val="149423232"/>
        <c:crosses val="autoZero"/>
        <c:crossBetween val="midCat"/>
        <c:majorUnit val="5"/>
      </c:valAx>
      <c:spPr>
        <a:solidFill>
          <a:srgbClr val="F4FFFF"/>
        </a:solidFill>
      </c:spPr>
    </c:plotArea>
    <c:legend>
      <c:legendPos val="t"/>
      <c:legendEntry>
        <c:idx val="0"/>
        <c:delete val="1"/>
      </c:legendEntry>
      <c:legendEntry>
        <c:idx val="7"/>
        <c:delete val="1"/>
      </c:legendEntry>
      <c:layout>
        <c:manualLayout>
          <c:xMode val="edge"/>
          <c:yMode val="edge"/>
          <c:x val="5.641542682518861E-2"/>
          <c:y val="5.8428841774044456E-2"/>
          <c:w val="0.83706270627062707"/>
          <c:h val="0.14401986766473243"/>
        </c:manualLayout>
      </c:layout>
      <c:overlay val="1"/>
      <c:spPr>
        <a:solidFill>
          <a:srgbClr val="EAEAEA"/>
        </a:solidFill>
        <a:ln>
          <a:noFill/>
        </a:ln>
      </c:spPr>
    </c:legend>
    <c:plotVisOnly val="1"/>
    <c:dispBlanksAs val="gap"/>
    <c:showDLblsOverMax val="1"/>
  </c:chart>
  <c:spPr>
    <a:solidFill>
      <a:schemeClr val="bg1"/>
    </a:solidFill>
    <a:ln>
      <a:noFill/>
    </a:ln>
  </c:spPr>
  <c:txPr>
    <a:bodyPr/>
    <a:lstStyle/>
    <a:p>
      <a:pPr>
        <a:defRPr sz="12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0662690832285986E-2"/>
          <c:y val="0.25969947849831471"/>
          <c:w val="0.91430185957633481"/>
          <c:h val="0.6701246719160161"/>
        </c:manualLayout>
      </c:layout>
      <c:areaChart>
        <c:grouping val="standard"/>
        <c:varyColors val="0"/>
        <c:ser>
          <c:idx val="6"/>
          <c:order val="6"/>
          <c:spPr>
            <a:solidFill>
              <a:sysClr val="windowText" lastClr="000000">
                <a:lumMod val="50000"/>
                <a:lumOff val="50000"/>
                <a:alpha val="25000"/>
              </a:sysClr>
            </a:solidFill>
          </c:spPr>
          <c:val>
            <c:numRef>
              <c:f>'Figure 2. Allcountries'!$C$88:$AK$88</c:f>
              <c:numCache>
                <c:formatCode>General</c:formatCode>
                <c:ptCount val="35"/>
                <c:pt idx="32">
                  <c:v>35</c:v>
                </c:pt>
                <c:pt idx="33">
                  <c:v>35</c:v>
                </c:pt>
                <c:pt idx="34">
                  <c:v>35</c:v>
                </c:pt>
              </c:numCache>
            </c:numRef>
          </c:val>
          <c:extLst>
            <c:ext xmlns:c16="http://schemas.microsoft.com/office/drawing/2014/chart" uri="{C3380CC4-5D6E-409C-BE32-E72D297353CC}">
              <c16:uniqueId val="{00000000-A645-4E66-870E-EF292978EAE7}"/>
            </c:ext>
          </c:extLst>
        </c:ser>
        <c:dLbls>
          <c:showLegendKey val="0"/>
          <c:showVal val="0"/>
          <c:showCatName val="0"/>
          <c:showSerName val="0"/>
          <c:showPercent val="0"/>
          <c:showBubbleSize val="0"/>
        </c:dLbls>
        <c:axId val="149503360"/>
        <c:axId val="173428736"/>
      </c:areaChart>
      <c:lineChart>
        <c:grouping val="standard"/>
        <c:varyColors val="0"/>
        <c:ser>
          <c:idx val="0"/>
          <c:order val="0"/>
          <c:tx>
            <c:strRef>
              <c:f>'Figure 2. Allcountries'!$B$122</c:f>
              <c:strCache>
                <c:ptCount val="1"/>
                <c:pt idx="0">
                  <c:v>Israel</c:v>
                </c:pt>
              </c:strCache>
            </c:strRef>
          </c:tx>
          <c:spPr>
            <a:ln w="19050">
              <a:solidFill>
                <a:schemeClr val="tx2"/>
              </a:solidFill>
              <a:prstDash val="solid"/>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Allcountries'!$C$122:$AK$122</c:f>
              <c:numCache>
                <c:formatCode>General</c:formatCode>
                <c:ptCount val="35"/>
                <c:pt idx="15" formatCode="#,#00">
                  <c:v>16.444738777951688</c:v>
                </c:pt>
                <c:pt idx="16" formatCode="#,#00">
                  <c:v>16.829365534675837</c:v>
                </c:pt>
                <c:pt idx="17" formatCode="#,#00">
                  <c:v>17.115723117499396</c:v>
                </c:pt>
                <c:pt idx="18" formatCode="#,#00">
                  <c:v>16.731768793444964</c:v>
                </c:pt>
                <c:pt idx="19" formatCode="#,#00">
                  <c:v>16.688187051553431</c:v>
                </c:pt>
                <c:pt idx="20" formatCode="#,#00">
                  <c:v>16.50425001166537</c:v>
                </c:pt>
                <c:pt idx="21" formatCode="#,#00">
                  <c:v>17.838302494571113</c:v>
                </c:pt>
                <c:pt idx="22" formatCode="#,#00">
                  <c:v>17.905984527746099</c:v>
                </c:pt>
                <c:pt idx="23" formatCode="#,#00">
                  <c:v>17.386192254412009</c:v>
                </c:pt>
                <c:pt idx="24" formatCode="#,#00">
                  <c:v>16.235167605854425</c:v>
                </c:pt>
                <c:pt idx="25" formatCode="#,#00">
                  <c:v>15.594969022309268</c:v>
                </c:pt>
                <c:pt idx="26" formatCode="#,#00">
                  <c:v>15.236277880893118</c:v>
                </c:pt>
                <c:pt idx="27" formatCode="#,#00">
                  <c:v>14.87944282146087</c:v>
                </c:pt>
                <c:pt idx="28" formatCode="#,#00">
                  <c:v>14.785152029062942</c:v>
                </c:pt>
                <c:pt idx="29" formatCode="#,#00">
                  <c:v>15.369780123759114</c:v>
                </c:pt>
                <c:pt idx="30" formatCode="#,#00">
                  <c:v>15.223666827457807</c:v>
                </c:pt>
                <c:pt idx="31" formatCode="#,#00">
                  <c:v>15.180739621041328</c:v>
                </c:pt>
                <c:pt idx="32" formatCode="#,#00">
                  <c:v>15.087248664971922</c:v>
                </c:pt>
                <c:pt idx="33" formatCode="#,#00">
                  <c:v>15.034461537157373</c:v>
                </c:pt>
              </c:numCache>
            </c:numRef>
          </c:val>
          <c:smooth val="0"/>
          <c:extLst>
            <c:ext xmlns:c16="http://schemas.microsoft.com/office/drawing/2014/chart" uri="{C3380CC4-5D6E-409C-BE32-E72D297353CC}">
              <c16:uniqueId val="{00000001-A645-4E66-870E-EF292978EAE7}"/>
            </c:ext>
          </c:extLst>
        </c:ser>
        <c:ser>
          <c:idx val="1"/>
          <c:order val="1"/>
          <c:tx>
            <c:strRef>
              <c:f>'Figure 2. Allcountries'!$B$123</c:f>
              <c:strCache>
                <c:ptCount val="1"/>
                <c:pt idx="0">
                  <c:v>Italy</c:v>
                </c:pt>
              </c:strCache>
            </c:strRef>
          </c:tx>
          <c:spPr>
            <a:ln w="19050">
              <a:solidFill>
                <a:schemeClr val="tx1"/>
              </a:solidFill>
              <a:prstDash val="dash"/>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Allcountries'!$C$123:$AK$123</c:f>
              <c:numCache>
                <c:formatCode>#,#00</c:formatCode>
                <c:ptCount val="35"/>
                <c:pt idx="0">
                  <c:v>17.978228225649655</c:v>
                </c:pt>
                <c:pt idx="1">
                  <c:v>19.373458769132725</c:v>
                </c:pt>
                <c:pt idx="2">
                  <c:v>19.853844987033533</c:v>
                </c:pt>
                <c:pt idx="3">
                  <c:v>20.913523700833938</c:v>
                </c:pt>
                <c:pt idx="4">
                  <c:v>20.47220321732927</c:v>
                </c:pt>
                <c:pt idx="5">
                  <c:v>20.806786743221657</c:v>
                </c:pt>
                <c:pt idx="6">
                  <c:v>20.806215212149564</c:v>
                </c:pt>
                <c:pt idx="7">
                  <c:v>21.032339296917048</c:v>
                </c:pt>
                <c:pt idx="8">
                  <c:v>20.8852320893353</c:v>
                </c:pt>
                <c:pt idx="9">
                  <c:v>21.053860926675235</c:v>
                </c:pt>
                <c:pt idx="10">
                  <c:v>21.364049085299854</c:v>
                </c:pt>
                <c:pt idx="11">
                  <c:v>21.74912355462056</c:v>
                </c:pt>
                <c:pt idx="12">
                  <c:v>22.498210279340597</c:v>
                </c:pt>
                <c:pt idx="13">
                  <c:v>22.774942558196532</c:v>
                </c:pt>
                <c:pt idx="14">
                  <c:v>22.63968812768346</c:v>
                </c:pt>
                <c:pt idx="15">
                  <c:v>21.662635376535462</c:v>
                </c:pt>
                <c:pt idx="16">
                  <c:v>22.152455380806853</c:v>
                </c:pt>
                <c:pt idx="17">
                  <c:v>22.861797907777532</c:v>
                </c:pt>
                <c:pt idx="18">
                  <c:v>23.028076970124179</c:v>
                </c:pt>
                <c:pt idx="19">
                  <c:v>23.3786966939183</c:v>
                </c:pt>
                <c:pt idx="20">
                  <c:v>23.290911279396234</c:v>
                </c:pt>
                <c:pt idx="21">
                  <c:v>23.521135210411686</c:v>
                </c:pt>
                <c:pt idx="22">
                  <c:v>23.951912420770139</c:v>
                </c:pt>
                <c:pt idx="23">
                  <c:v>24.383752324401353</c:v>
                </c:pt>
                <c:pt idx="24">
                  <c:v>24.662530135661317</c:v>
                </c:pt>
                <c:pt idx="25">
                  <c:v>24.852303740006935</c:v>
                </c:pt>
                <c:pt idx="26">
                  <c:v>24.954438014226575</c:v>
                </c:pt>
                <c:pt idx="27">
                  <c:v>24.773016590115091</c:v>
                </c:pt>
                <c:pt idx="28">
                  <c:v>25.779807719620834</c:v>
                </c:pt>
                <c:pt idx="29">
                  <c:v>27.779530243560718</c:v>
                </c:pt>
                <c:pt idx="30">
                  <c:v>27.77112077917851</c:v>
                </c:pt>
                <c:pt idx="31">
                  <c:v>27.538953099570467</c:v>
                </c:pt>
                <c:pt idx="32">
                  <c:v>28.077487023503245</c:v>
                </c:pt>
                <c:pt idx="33">
                  <c:v>28.66999403312364</c:v>
                </c:pt>
                <c:pt idx="34" formatCode="General">
                  <c:v>28.639696990262486</c:v>
                </c:pt>
              </c:numCache>
            </c:numRef>
          </c:val>
          <c:smooth val="0"/>
          <c:extLst>
            <c:ext xmlns:c16="http://schemas.microsoft.com/office/drawing/2014/chart" uri="{C3380CC4-5D6E-409C-BE32-E72D297353CC}">
              <c16:uniqueId val="{00000002-A645-4E66-870E-EF292978EAE7}"/>
            </c:ext>
          </c:extLst>
        </c:ser>
        <c:ser>
          <c:idx val="2"/>
          <c:order val="2"/>
          <c:tx>
            <c:strRef>
              <c:f>'Figure 2. Allcountries'!$B$124</c:f>
              <c:strCache>
                <c:ptCount val="1"/>
                <c:pt idx="0">
                  <c:v>Japan</c:v>
                </c:pt>
              </c:strCache>
            </c:strRef>
          </c:tx>
          <c:spPr>
            <a:ln w="19050">
              <a:solidFill>
                <a:schemeClr val="tx1"/>
              </a:solidFill>
              <a:prstDash val="sysDash"/>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Allcountries'!$C$124:$AK$124</c:f>
              <c:numCache>
                <c:formatCode>#,#00</c:formatCode>
                <c:ptCount val="35"/>
                <c:pt idx="0">
                  <c:v>10.249611688181071</c:v>
                </c:pt>
                <c:pt idx="1">
                  <c:v>10.681859603931628</c:v>
                </c:pt>
                <c:pt idx="2">
                  <c:v>11.057518229338628</c:v>
                </c:pt>
                <c:pt idx="3">
                  <c:v>11.335936127484022</c:v>
                </c:pt>
                <c:pt idx="4">
                  <c:v>11.168323824009411</c:v>
                </c:pt>
                <c:pt idx="5">
                  <c:v>11.076610302513359</c:v>
                </c:pt>
                <c:pt idx="6">
                  <c:v>11.465409954493957</c:v>
                </c:pt>
                <c:pt idx="7">
                  <c:v>11.532502757970363</c:v>
                </c:pt>
                <c:pt idx="8">
                  <c:v>11.187128004977621</c:v>
                </c:pt>
                <c:pt idx="9">
                  <c:v>10.962008741333154</c:v>
                </c:pt>
                <c:pt idx="10">
                  <c:v>11.119934269096939</c:v>
                </c:pt>
                <c:pt idx="11">
                  <c:v>11.292850144696532</c:v>
                </c:pt>
                <c:pt idx="12">
                  <c:v>11.898977584053776</c:v>
                </c:pt>
                <c:pt idx="13">
                  <c:v>12.599116637791818</c:v>
                </c:pt>
                <c:pt idx="14">
                  <c:v>13.215061378720225</c:v>
                </c:pt>
                <c:pt idx="15">
                  <c:v>14.075539869413106</c:v>
                </c:pt>
                <c:pt idx="16">
                  <c:v>14.321511846366908</c:v>
                </c:pt>
                <c:pt idx="17">
                  <c:v>14.463790054560066</c:v>
                </c:pt>
                <c:pt idx="18">
                  <c:v>15.207664787522498</c:v>
                </c:pt>
                <c:pt idx="19">
                  <c:v>16.030825014574113</c:v>
                </c:pt>
                <c:pt idx="20">
                  <c:v>16.292621490731822</c:v>
                </c:pt>
                <c:pt idx="21">
                  <c:v>17.121859259299256</c:v>
                </c:pt>
                <c:pt idx="22">
                  <c:v>17.453274599084967</c:v>
                </c:pt>
                <c:pt idx="23">
                  <c:v>17.665033651475586</c:v>
                </c:pt>
                <c:pt idx="24">
                  <c:v>17.869228936296242</c:v>
                </c:pt>
                <c:pt idx="25">
                  <c:v>18.388636590242943</c:v>
                </c:pt>
                <c:pt idx="26">
                  <c:v>18.294619503577948</c:v>
                </c:pt>
                <c:pt idx="27">
                  <c:v>18.637352282929921</c:v>
                </c:pt>
                <c:pt idx="28">
                  <c:v>19.715414375146921</c:v>
                </c:pt>
                <c:pt idx="29">
                  <c:v>21.981239759593183</c:v>
                </c:pt>
                <c:pt idx="30">
                  <c:v>22.108076030756841</c:v>
                </c:pt>
                <c:pt idx="31">
                  <c:v>23.066453090502399</c:v>
                </c:pt>
              </c:numCache>
            </c:numRef>
          </c:val>
          <c:smooth val="0"/>
          <c:extLst>
            <c:ext xmlns:c16="http://schemas.microsoft.com/office/drawing/2014/chart" uri="{C3380CC4-5D6E-409C-BE32-E72D297353CC}">
              <c16:uniqueId val="{00000003-A645-4E66-870E-EF292978EAE7}"/>
            </c:ext>
          </c:extLst>
        </c:ser>
        <c:ser>
          <c:idx val="3"/>
          <c:order val="3"/>
          <c:tx>
            <c:strRef>
              <c:f>'Figure 2. Allcountries'!$B$125</c:f>
              <c:strCache>
                <c:ptCount val="1"/>
                <c:pt idx="0">
                  <c:v>Korea</c:v>
                </c:pt>
              </c:strCache>
            </c:strRef>
          </c:tx>
          <c:spPr>
            <a:ln w="19050">
              <a:solidFill>
                <a:schemeClr val="tx1"/>
              </a:solidFill>
              <a:prstDash val="sysDot"/>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Allcountries'!$C$125:$AK$125</c:f>
              <c:numCache>
                <c:formatCode>General</c:formatCode>
                <c:ptCount val="35"/>
                <c:pt idx="10" formatCode="#,#00">
                  <c:v>2.7707263783370291</c:v>
                </c:pt>
                <c:pt idx="11" formatCode="#,#00">
                  <c:v>2.6689153698209638</c:v>
                </c:pt>
                <c:pt idx="12" formatCode="#,#00">
                  <c:v>2.9088008418019862</c:v>
                </c:pt>
                <c:pt idx="13" formatCode="#,#00">
                  <c:v>2.9900788362359823</c:v>
                </c:pt>
                <c:pt idx="14" formatCode="#,#00">
                  <c:v>3.0120130189049084</c:v>
                </c:pt>
                <c:pt idx="15" formatCode="#,#00">
                  <c:v>3.2153933864123254</c:v>
                </c:pt>
                <c:pt idx="16" formatCode="#,#00">
                  <c:v>3.3679879431420936</c:v>
                </c:pt>
                <c:pt idx="17" formatCode="#,#00">
                  <c:v>3.6430946781599394</c:v>
                </c:pt>
                <c:pt idx="18" formatCode="#,#00">
                  <c:v>5.0601503270880306</c:v>
                </c:pt>
                <c:pt idx="19" formatCode="#,#00">
                  <c:v>6.0608192508264951</c:v>
                </c:pt>
                <c:pt idx="20" formatCode="#,#00">
                  <c:v>4.7649623789921058</c:v>
                </c:pt>
                <c:pt idx="21" formatCode="#,#00">
                  <c:v>5.2030589808985974</c:v>
                </c:pt>
                <c:pt idx="22" formatCode="#,#00">
                  <c:v>5.0682808017970595</c:v>
                </c:pt>
                <c:pt idx="23" formatCode="#,#00">
                  <c:v>5.3519284945010064</c:v>
                </c:pt>
                <c:pt idx="24" formatCode="#,#00">
                  <c:v>6.0198205239688294</c:v>
                </c:pt>
                <c:pt idx="25" formatCode="#,#00">
                  <c:v>6.4535420139639728</c:v>
                </c:pt>
                <c:pt idx="26" formatCode="#,#00">
                  <c:v>7.3840421809195496</c:v>
                </c:pt>
                <c:pt idx="27" formatCode="#,#00">
                  <c:v>7.5748020470271502</c:v>
                </c:pt>
                <c:pt idx="28" formatCode="#,#00">
                  <c:v>8.2282323692939112</c:v>
                </c:pt>
                <c:pt idx="29" formatCode="#,#00">
                  <c:v>9.375154925651394</c:v>
                </c:pt>
                <c:pt idx="30" formatCode="#,#00">
                  <c:v>8.9697673806623666</c:v>
                </c:pt>
                <c:pt idx="31" formatCode="#,#00">
                  <c:v>8.9932860248647835</c:v>
                </c:pt>
                <c:pt idx="32" formatCode="#,#00">
                  <c:v>9.6386143909688275</c:v>
                </c:pt>
                <c:pt idx="33" formatCode="#,#00">
                  <c:v>10.162759060956986</c:v>
                </c:pt>
                <c:pt idx="34">
                  <c:v>10.408321697023384</c:v>
                </c:pt>
              </c:numCache>
            </c:numRef>
          </c:val>
          <c:smooth val="0"/>
          <c:extLst>
            <c:ext xmlns:c16="http://schemas.microsoft.com/office/drawing/2014/chart" uri="{C3380CC4-5D6E-409C-BE32-E72D297353CC}">
              <c16:uniqueId val="{00000004-A645-4E66-870E-EF292978EAE7}"/>
            </c:ext>
          </c:extLst>
        </c:ser>
        <c:ser>
          <c:idx val="5"/>
          <c:order val="4"/>
          <c:tx>
            <c:strRef>
              <c:f>'Figure 2. Allcountries'!$B$126</c:f>
              <c:strCache>
                <c:ptCount val="1"/>
                <c:pt idx="0">
                  <c:v>Luxembourg</c:v>
                </c:pt>
              </c:strCache>
            </c:strRef>
          </c:tx>
          <c:spPr>
            <a:ln w="22225">
              <a:solidFill>
                <a:srgbClr val="000000"/>
              </a:solidFill>
              <a:prstDash val="lgDashDot"/>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Allcountries'!$C$126:$AK$126</c:f>
              <c:numCache>
                <c:formatCode>#,#00</c:formatCode>
                <c:ptCount val="35"/>
                <c:pt idx="0">
                  <c:v>20.272735729049618</c:v>
                </c:pt>
                <c:pt idx="1">
                  <c:v>21.692043499834181</c:v>
                </c:pt>
                <c:pt idx="2">
                  <c:v>21.007065099267933</c:v>
                </c:pt>
                <c:pt idx="3">
                  <c:v>21.174094732022787</c:v>
                </c:pt>
                <c:pt idx="4">
                  <c:v>19.945527119093594</c:v>
                </c:pt>
                <c:pt idx="5">
                  <c:v>19.752499225178159</c:v>
                </c:pt>
                <c:pt idx="6">
                  <c:v>19.117327892978651</c:v>
                </c:pt>
                <c:pt idx="7">
                  <c:v>19.803683002109853</c:v>
                </c:pt>
                <c:pt idx="8">
                  <c:v>19.570514110495559</c:v>
                </c:pt>
                <c:pt idx="9">
                  <c:v>18.932072386587325</c:v>
                </c:pt>
                <c:pt idx="10">
                  <c:v>19.138654635675305</c:v>
                </c:pt>
                <c:pt idx="11">
                  <c:v>19.455121909562902</c:v>
                </c:pt>
                <c:pt idx="12">
                  <c:v>19.810628104889386</c:v>
                </c:pt>
                <c:pt idx="13">
                  <c:v>20.137567332392077</c:v>
                </c:pt>
                <c:pt idx="14">
                  <c:v>19.950441577170601</c:v>
                </c:pt>
                <c:pt idx="15">
                  <c:v>20.76144171106824</c:v>
                </c:pt>
                <c:pt idx="16">
                  <c:v>20.876975809397099</c:v>
                </c:pt>
                <c:pt idx="17">
                  <c:v>21.168791214130938</c:v>
                </c:pt>
                <c:pt idx="18">
                  <c:v>21.04752668155626</c:v>
                </c:pt>
                <c:pt idx="19">
                  <c:v>20.465400359171213</c:v>
                </c:pt>
                <c:pt idx="20">
                  <c:v>19.617386143645476</c:v>
                </c:pt>
                <c:pt idx="21">
                  <c:v>20.735822653965446</c:v>
                </c:pt>
                <c:pt idx="22">
                  <c:v>21.710947880875334</c:v>
                </c:pt>
                <c:pt idx="23">
                  <c:v>22.40650157810558</c:v>
                </c:pt>
                <c:pt idx="24">
                  <c:v>22.791084978775345</c:v>
                </c:pt>
                <c:pt idx="25">
                  <c:v>21.995284570277011</c:v>
                </c:pt>
                <c:pt idx="26">
                  <c:v>20.729697762877386</c:v>
                </c:pt>
                <c:pt idx="27">
                  <c:v>19.484198350259224</c:v>
                </c:pt>
                <c:pt idx="28">
                  <c:v>21.784245655111516</c:v>
                </c:pt>
                <c:pt idx="29">
                  <c:v>24.32823294879579</c:v>
                </c:pt>
                <c:pt idx="30">
                  <c:v>23.039961745533375</c:v>
                </c:pt>
                <c:pt idx="31">
                  <c:v>22.474660382305629</c:v>
                </c:pt>
                <c:pt idx="32">
                  <c:v>23.35917481728432</c:v>
                </c:pt>
                <c:pt idx="33">
                  <c:v>23.401255815580733</c:v>
                </c:pt>
                <c:pt idx="34" formatCode="General">
                  <c:v>23.537043326402767</c:v>
                </c:pt>
              </c:numCache>
            </c:numRef>
          </c:val>
          <c:smooth val="0"/>
          <c:extLst>
            <c:ext xmlns:c16="http://schemas.microsoft.com/office/drawing/2014/chart" uri="{C3380CC4-5D6E-409C-BE32-E72D297353CC}">
              <c16:uniqueId val="{00000005-A645-4E66-870E-EF292978EAE7}"/>
            </c:ext>
          </c:extLst>
        </c:ser>
        <c:ser>
          <c:idx val="4"/>
          <c:order val="5"/>
          <c:tx>
            <c:strRef>
              <c:f>'Figure 2. Allcountries'!$B$127</c:f>
              <c:strCache>
                <c:ptCount val="1"/>
                <c:pt idx="0">
                  <c:v>OECD</c:v>
                </c:pt>
              </c:strCache>
            </c:strRef>
          </c:tx>
          <c:spPr>
            <a:ln w="28575">
              <a:solidFill>
                <a:schemeClr val="tx1"/>
              </a:solidFill>
              <a:prstDash val="solid"/>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Allcountries'!$C$127:$AK$127</c:f>
              <c:numCache>
                <c:formatCode>#,#00</c:formatCode>
                <c:ptCount val="35"/>
                <c:pt idx="0">
                  <c:v>15.351744083730734</c:v>
                </c:pt>
                <c:pt idx="1">
                  <c:v>15.91991116842012</c:v>
                </c:pt>
                <c:pt idx="2">
                  <c:v>16.42859409432706</c:v>
                </c:pt>
                <c:pt idx="3">
                  <c:v>16.736910081841543</c:v>
                </c:pt>
                <c:pt idx="4">
                  <c:v>16.488411022434406</c:v>
                </c:pt>
                <c:pt idx="5">
                  <c:v>17.010263196885735</c:v>
                </c:pt>
                <c:pt idx="6">
                  <c:v>17.047821881192146</c:v>
                </c:pt>
                <c:pt idx="7">
                  <c:v>17.184635157650003</c:v>
                </c:pt>
                <c:pt idx="8">
                  <c:v>17.115485379278145</c:v>
                </c:pt>
                <c:pt idx="9">
                  <c:v>17.008119265483359</c:v>
                </c:pt>
                <c:pt idx="10">
                  <c:v>17.468216857205295</c:v>
                </c:pt>
                <c:pt idx="11">
                  <c:v>18.370300406841039</c:v>
                </c:pt>
                <c:pt idx="12">
                  <c:v>19.2431745250544</c:v>
                </c:pt>
                <c:pt idx="13">
                  <c:v>19.770179839806676</c:v>
                </c:pt>
                <c:pt idx="14">
                  <c:v>19.537597292197134</c:v>
                </c:pt>
                <c:pt idx="15">
                  <c:v>19.319065276768214</c:v>
                </c:pt>
                <c:pt idx="16">
                  <c:v>19.333287130781969</c:v>
                </c:pt>
                <c:pt idx="17">
                  <c:v>19.025280937516523</c:v>
                </c:pt>
                <c:pt idx="18">
                  <c:v>19.051383159216808</c:v>
                </c:pt>
                <c:pt idx="19">
                  <c:v>18.97896764042742</c:v>
                </c:pt>
                <c:pt idx="20">
                  <c:v>18.610230761316103</c:v>
                </c:pt>
                <c:pt idx="21">
                  <c:v>18.929280542190373</c:v>
                </c:pt>
                <c:pt idx="22">
                  <c:v>19.379918616503783</c:v>
                </c:pt>
                <c:pt idx="23">
                  <c:v>19.660663852202241</c:v>
                </c:pt>
                <c:pt idx="24">
                  <c:v>19.480460036701363</c:v>
                </c:pt>
                <c:pt idx="25">
                  <c:v>19.414263605467163</c:v>
                </c:pt>
                <c:pt idx="26">
                  <c:v>19.163601047069339</c:v>
                </c:pt>
                <c:pt idx="27">
                  <c:v>18.940165326136334</c:v>
                </c:pt>
                <c:pt idx="28">
                  <c:v>19.685463704502421</c:v>
                </c:pt>
                <c:pt idx="29">
                  <c:v>21.892677390128714</c:v>
                </c:pt>
                <c:pt idx="30">
                  <c:v>21.648245754654447</c:v>
                </c:pt>
                <c:pt idx="31">
                  <c:v>21.416001007912325</c:v>
                </c:pt>
                <c:pt idx="32">
                  <c:v>21.577101277020152</c:v>
                </c:pt>
                <c:pt idx="33">
                  <c:v>21.711555849925496</c:v>
                </c:pt>
                <c:pt idx="34" formatCode="General">
                  <c:v>21.619728212435916</c:v>
                </c:pt>
              </c:numCache>
            </c:numRef>
          </c:val>
          <c:smooth val="0"/>
          <c:extLst>
            <c:ext xmlns:c16="http://schemas.microsoft.com/office/drawing/2014/chart" uri="{C3380CC4-5D6E-409C-BE32-E72D297353CC}">
              <c16:uniqueId val="{00000006-A645-4E66-870E-EF292978EAE7}"/>
            </c:ext>
          </c:extLst>
        </c:ser>
        <c:ser>
          <c:idx val="7"/>
          <c:order val="7"/>
          <c:spPr>
            <a:ln w="0">
              <a:solidFill>
                <a:srgbClr val="000000"/>
              </a:solidFill>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Allcountries'!$C$89:$AK$89</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7-A645-4E66-870E-EF292978EAE7}"/>
            </c:ext>
          </c:extLst>
        </c:ser>
        <c:dLbls>
          <c:showLegendKey val="0"/>
          <c:showVal val="0"/>
          <c:showCatName val="0"/>
          <c:showSerName val="0"/>
          <c:showPercent val="0"/>
          <c:showBubbleSize val="0"/>
        </c:dLbls>
        <c:marker val="1"/>
        <c:smooth val="0"/>
        <c:axId val="149503360"/>
        <c:axId val="173428736"/>
      </c:lineChart>
      <c:catAx>
        <c:axId val="149503360"/>
        <c:scaling>
          <c:orientation val="minMax"/>
        </c:scaling>
        <c:delete val="0"/>
        <c:axPos val="b"/>
        <c:majorGridlines>
          <c:spPr>
            <a:ln w="0">
              <a:solidFill>
                <a:schemeClr val="bg1">
                  <a:lumMod val="75000"/>
                </a:schemeClr>
              </a:solidFill>
              <a:prstDash val="solid"/>
            </a:ln>
          </c:spPr>
        </c:majorGridlines>
        <c:numFmt formatCode="General" sourceLinked="1"/>
        <c:majorTickMark val="in"/>
        <c:minorTickMark val="none"/>
        <c:tickLblPos val="low"/>
        <c:spPr>
          <a:noFill/>
          <a:ln w="9525">
            <a:solidFill>
              <a:srgbClr val="000000"/>
            </a:solidFill>
            <a:prstDash val="solid"/>
          </a:ln>
        </c:spPr>
        <c:txPr>
          <a:bodyPr rot="-60000000" vert="horz"/>
          <a:lstStyle/>
          <a:p>
            <a:pPr>
              <a:defRPr/>
            </a:pPr>
            <a:endParaRPr lang="en-US"/>
          </a:p>
        </c:txPr>
        <c:crossAx val="173428736"/>
        <c:crossesAt val="-6"/>
        <c:auto val="1"/>
        <c:lblAlgn val="ctr"/>
        <c:lblOffset val="0"/>
        <c:tickLblSkip val="2"/>
        <c:noMultiLvlLbl val="0"/>
      </c:catAx>
      <c:valAx>
        <c:axId val="173428736"/>
        <c:scaling>
          <c:orientation val="minMax"/>
          <c:max val="35"/>
          <c:min val="0"/>
        </c:scaling>
        <c:delete val="0"/>
        <c:axPos val="l"/>
        <c:majorGridlines>
          <c:spPr>
            <a:ln w="0">
              <a:solidFill>
                <a:schemeClr val="bg1">
                  <a:lumMod val="75000"/>
                </a:schemeClr>
              </a:solidFill>
              <a:prstDash val="solid"/>
            </a:ln>
          </c:spPr>
        </c:majorGridlines>
        <c:title>
          <c:tx>
            <c:rich>
              <a:bodyPr rot="0" vert="horz"/>
              <a:lstStyle/>
              <a:p>
                <a:pPr>
                  <a:defRPr/>
                </a:pPr>
                <a:r>
                  <a:rPr lang="en-US"/>
                  <a:t>%</a:t>
                </a:r>
              </a:p>
            </c:rich>
          </c:tx>
          <c:layout>
            <c:manualLayout>
              <c:xMode val="edge"/>
              <c:yMode val="edge"/>
              <c:x val="1.1331444759206801E-2"/>
              <c:y val="0.17740389069013626"/>
            </c:manualLayout>
          </c:layout>
          <c:overlay val="0"/>
        </c:title>
        <c:numFmt formatCode="General" sourceLinked="1"/>
        <c:majorTickMark val="in"/>
        <c:minorTickMark val="none"/>
        <c:tickLblPos val="nextTo"/>
        <c:spPr>
          <a:noFill/>
          <a:ln w="9525">
            <a:solidFill>
              <a:srgbClr val="000000"/>
            </a:solidFill>
            <a:prstDash val="solid"/>
          </a:ln>
        </c:spPr>
        <c:txPr>
          <a:bodyPr rot="-60000000" vert="horz"/>
          <a:lstStyle/>
          <a:p>
            <a:pPr>
              <a:defRPr/>
            </a:pPr>
            <a:endParaRPr lang="en-US"/>
          </a:p>
        </c:txPr>
        <c:crossAx val="149503360"/>
        <c:crosses val="autoZero"/>
        <c:crossBetween val="midCat"/>
        <c:majorUnit val="5"/>
      </c:valAx>
      <c:spPr>
        <a:solidFill>
          <a:srgbClr val="F4FFFF"/>
        </a:solidFill>
      </c:spPr>
    </c:plotArea>
    <c:legend>
      <c:legendPos val="t"/>
      <c:legendEntry>
        <c:idx val="0"/>
        <c:delete val="1"/>
      </c:legendEntry>
      <c:legendEntry>
        <c:idx val="7"/>
        <c:delete val="1"/>
      </c:legendEntry>
      <c:layout>
        <c:manualLayout>
          <c:xMode val="edge"/>
          <c:yMode val="edge"/>
          <c:x val="7.6217354018866479E-2"/>
          <c:y val="5.8428915170941988E-2"/>
          <c:w val="0.82356435643564352"/>
          <c:h val="0.14401986766473243"/>
        </c:manualLayout>
      </c:layout>
      <c:overlay val="1"/>
      <c:spPr>
        <a:solidFill>
          <a:srgbClr val="EAEAEA"/>
        </a:solidFill>
        <a:ln>
          <a:noFill/>
        </a:ln>
      </c:spPr>
    </c:legend>
    <c:plotVisOnly val="1"/>
    <c:dispBlanksAs val="gap"/>
    <c:showDLblsOverMax val="1"/>
  </c:chart>
  <c:spPr>
    <a:solidFill>
      <a:schemeClr val="bg1"/>
    </a:solidFill>
    <a:ln>
      <a:noFill/>
    </a:ln>
  </c:spPr>
  <c:txPr>
    <a:bodyPr/>
    <a:lstStyle/>
    <a:p>
      <a:pPr>
        <a:defRPr sz="12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0662690832285986E-2"/>
          <c:y val="0.25969947849831471"/>
          <c:w val="0.91430185957633481"/>
          <c:h val="0.6701246719160161"/>
        </c:manualLayout>
      </c:layout>
      <c:areaChart>
        <c:grouping val="standard"/>
        <c:varyColors val="0"/>
        <c:ser>
          <c:idx val="6"/>
          <c:order val="6"/>
          <c:spPr>
            <a:solidFill>
              <a:sysClr val="windowText" lastClr="000000">
                <a:lumMod val="50000"/>
                <a:lumOff val="50000"/>
                <a:alpha val="25000"/>
              </a:sysClr>
            </a:solidFill>
          </c:spPr>
          <c:val>
            <c:numRef>
              <c:f>'Figure 2. Allcountries'!$C$88:$AK$88</c:f>
              <c:numCache>
                <c:formatCode>General</c:formatCode>
                <c:ptCount val="35"/>
                <c:pt idx="32">
                  <c:v>35</c:v>
                </c:pt>
                <c:pt idx="33">
                  <c:v>35</c:v>
                </c:pt>
                <c:pt idx="34">
                  <c:v>35</c:v>
                </c:pt>
              </c:numCache>
            </c:numRef>
          </c:val>
          <c:extLst>
            <c:ext xmlns:c16="http://schemas.microsoft.com/office/drawing/2014/chart" uri="{C3380CC4-5D6E-409C-BE32-E72D297353CC}">
              <c16:uniqueId val="{00000000-51E7-412F-9E05-0C28092F6840}"/>
            </c:ext>
          </c:extLst>
        </c:ser>
        <c:dLbls>
          <c:showLegendKey val="0"/>
          <c:showVal val="0"/>
          <c:showCatName val="0"/>
          <c:showSerName val="0"/>
          <c:showPercent val="0"/>
          <c:showBubbleSize val="0"/>
        </c:dLbls>
        <c:axId val="174544384"/>
        <c:axId val="202335744"/>
      </c:areaChart>
      <c:lineChart>
        <c:grouping val="standard"/>
        <c:varyColors val="0"/>
        <c:ser>
          <c:idx val="1"/>
          <c:order val="0"/>
          <c:tx>
            <c:strRef>
              <c:f>'Figure 2. Allcountries'!$B$135</c:f>
              <c:strCache>
                <c:ptCount val="1"/>
                <c:pt idx="0">
                  <c:v>Mexico</c:v>
                </c:pt>
              </c:strCache>
            </c:strRef>
          </c:tx>
          <c:spPr>
            <a:ln w="19050">
              <a:solidFill>
                <a:schemeClr val="tx1"/>
              </a:solidFill>
              <a:prstDash val="dash"/>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Allcountries'!$C$135:$AK$135</c:f>
              <c:numCache>
                <c:formatCode>General</c:formatCode>
                <c:ptCount val="35"/>
                <c:pt idx="5" formatCode="#,#00">
                  <c:v>1.7025663901838308</c:v>
                </c:pt>
                <c:pt idx="6" formatCode="#,#00">
                  <c:v>1.624654312468174</c:v>
                </c:pt>
                <c:pt idx="7" formatCode="#,#00">
                  <c:v>1.6701896760418167</c:v>
                </c:pt>
                <c:pt idx="8" formatCode="#,#00">
                  <c:v>1.9118350917759301</c:v>
                </c:pt>
                <c:pt idx="9" formatCode="#,#00">
                  <c:v>2.4728074393077342</c:v>
                </c:pt>
                <c:pt idx="10" formatCode="#,#00">
                  <c:v>3.1986582065179321</c:v>
                </c:pt>
                <c:pt idx="11" formatCode="#,#00">
                  <c:v>3.5995157739969037</c:v>
                </c:pt>
                <c:pt idx="12" formatCode="#,#00">
                  <c:v>3.9477011972160558</c:v>
                </c:pt>
                <c:pt idx="13" formatCode="#,#00">
                  <c:v>4.228493661648133</c:v>
                </c:pt>
                <c:pt idx="14" formatCode="#,#00">
                  <c:v>4.6389242153094239</c:v>
                </c:pt>
                <c:pt idx="15" formatCode="#,#00">
                  <c:v>4.2003007574411431</c:v>
                </c:pt>
                <c:pt idx="16" formatCode="#,#00">
                  <c:v>3.9639760318641604</c:v>
                </c:pt>
                <c:pt idx="17" formatCode="#,#00">
                  <c:v>4.0128588428896519</c:v>
                </c:pt>
                <c:pt idx="18" formatCode="#,#00">
                  <c:v>4.4651079009920895</c:v>
                </c:pt>
                <c:pt idx="19" formatCode="#,#00">
                  <c:v>5.0187718774448591</c:v>
                </c:pt>
                <c:pt idx="20" formatCode="#,#00">
                  <c:v>5.007442095620056</c:v>
                </c:pt>
                <c:pt idx="21" formatCode="#,#00">
                  <c:v>5.7268907745928761</c:v>
                </c:pt>
                <c:pt idx="22" formatCode="#,#00">
                  <c:v>6.0109483101890602</c:v>
                </c:pt>
                <c:pt idx="23" formatCode="#,#00">
                  <c:v>6.4657245993299322</c:v>
                </c:pt>
                <c:pt idx="24" formatCode="#,#00">
                  <c:v>6.3642171709966942</c:v>
                </c:pt>
                <c:pt idx="25" formatCode="#,#00">
                  <c:v>6.5312306471351151</c:v>
                </c:pt>
                <c:pt idx="26" formatCode="#,#00">
                  <c:v>6.6434597158239574</c:v>
                </c:pt>
                <c:pt idx="27" formatCode="#,#00">
                  <c:v>6.6631444024635194</c:v>
                </c:pt>
                <c:pt idx="28" formatCode="#,#00">
                  <c:v>7.1591008276734698</c:v>
                </c:pt>
                <c:pt idx="29" formatCode="#,#00">
                  <c:v>7.7099884309000402</c:v>
                </c:pt>
                <c:pt idx="30" formatCode="#,#00">
                  <c:v>7.8208449960985877</c:v>
                </c:pt>
                <c:pt idx="31" formatCode="#,#00">
                  <c:v>7.707362725603768</c:v>
                </c:pt>
                <c:pt idx="32" formatCode="#,#00">
                  <c:v>7.8862984734105277</c:v>
                </c:pt>
              </c:numCache>
            </c:numRef>
          </c:val>
          <c:smooth val="0"/>
          <c:extLst>
            <c:ext xmlns:c16="http://schemas.microsoft.com/office/drawing/2014/chart" uri="{C3380CC4-5D6E-409C-BE32-E72D297353CC}">
              <c16:uniqueId val="{00000001-51E7-412F-9E05-0C28092F6840}"/>
            </c:ext>
          </c:extLst>
        </c:ser>
        <c:ser>
          <c:idx val="2"/>
          <c:order val="1"/>
          <c:tx>
            <c:strRef>
              <c:f>'Figure 2. Allcountries'!$B$136</c:f>
              <c:strCache>
                <c:ptCount val="1"/>
                <c:pt idx="0">
                  <c:v>Netherlands</c:v>
                </c:pt>
              </c:strCache>
            </c:strRef>
          </c:tx>
          <c:spPr>
            <a:ln w="19050">
              <a:solidFill>
                <a:schemeClr val="tx1"/>
              </a:solidFill>
              <a:prstDash val="sysDash"/>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Allcountries'!$C$136:$AK$136</c:f>
              <c:numCache>
                <c:formatCode>#,#00</c:formatCode>
                <c:ptCount val="35"/>
                <c:pt idx="0">
                  <c:v>24.791135005079823</c:v>
                </c:pt>
                <c:pt idx="1">
                  <c:v>25.470937019749908</c:v>
                </c:pt>
                <c:pt idx="2">
                  <c:v>27.032462768541937</c:v>
                </c:pt>
                <c:pt idx="3">
                  <c:v>27.410196219675985</c:v>
                </c:pt>
                <c:pt idx="4">
                  <c:v>25.972749403713902</c:v>
                </c:pt>
                <c:pt idx="5">
                  <c:v>25.343974013628934</c:v>
                </c:pt>
                <c:pt idx="6">
                  <c:v>24.732824721257565</c:v>
                </c:pt>
                <c:pt idx="7">
                  <c:v>24.686682159921627</c:v>
                </c:pt>
                <c:pt idx="8">
                  <c:v>24.341125112926346</c:v>
                </c:pt>
                <c:pt idx="9">
                  <c:v>23.992395252301563</c:v>
                </c:pt>
                <c:pt idx="10">
                  <c:v>25.567369413769153</c:v>
                </c:pt>
                <c:pt idx="11">
                  <c:v>25.514350129488623</c:v>
                </c:pt>
                <c:pt idx="12">
                  <c:v>25.979908188731471</c:v>
                </c:pt>
                <c:pt idx="13">
                  <c:v>26.09537253017562</c:v>
                </c:pt>
                <c:pt idx="14">
                  <c:v>24.657844831035835</c:v>
                </c:pt>
                <c:pt idx="15">
                  <c:v>23.80803898964443</c:v>
                </c:pt>
                <c:pt idx="16">
                  <c:v>22.611994914093934</c:v>
                </c:pt>
                <c:pt idx="17">
                  <c:v>21.837007439081436</c:v>
                </c:pt>
                <c:pt idx="18">
                  <c:v>21.42456078466779</c:v>
                </c:pt>
                <c:pt idx="19">
                  <c:v>20.485053803966355</c:v>
                </c:pt>
                <c:pt idx="20">
                  <c:v>19.756202139487641</c:v>
                </c:pt>
                <c:pt idx="21">
                  <c:v>19.687039633706803</c:v>
                </c:pt>
                <c:pt idx="22">
                  <c:v>20.462277936660925</c:v>
                </c:pt>
                <c:pt idx="23">
                  <c:v>21.288330924544148</c:v>
                </c:pt>
                <c:pt idx="24">
                  <c:v>21.246240341960792</c:v>
                </c:pt>
                <c:pt idx="25">
                  <c:v>21.753943888571836</c:v>
                </c:pt>
                <c:pt idx="26">
                  <c:v>21.498621625423901</c:v>
                </c:pt>
                <c:pt idx="27">
                  <c:v>21.269741505807371</c:v>
                </c:pt>
                <c:pt idx="28">
                  <c:v>20.937325650441313</c:v>
                </c:pt>
                <c:pt idx="29">
                  <c:v>23.126905248283862</c:v>
                </c:pt>
                <c:pt idx="30">
                  <c:v>23.673548635028947</c:v>
                </c:pt>
                <c:pt idx="31">
                  <c:v>23.482493777616781</c:v>
                </c:pt>
                <c:pt idx="32">
                  <c:v>24.132550053762348</c:v>
                </c:pt>
                <c:pt idx="33">
                  <c:v>24.553919969766717</c:v>
                </c:pt>
                <c:pt idx="34" formatCode="General">
                  <c:v>24.736409704181987</c:v>
                </c:pt>
              </c:numCache>
            </c:numRef>
          </c:val>
          <c:smooth val="0"/>
          <c:extLst>
            <c:ext xmlns:c16="http://schemas.microsoft.com/office/drawing/2014/chart" uri="{C3380CC4-5D6E-409C-BE32-E72D297353CC}">
              <c16:uniqueId val="{00000002-51E7-412F-9E05-0C28092F6840}"/>
            </c:ext>
          </c:extLst>
        </c:ser>
        <c:ser>
          <c:idx val="0"/>
          <c:order val="2"/>
          <c:tx>
            <c:strRef>
              <c:f>'Figure 2. Allcountries'!$B$137</c:f>
              <c:strCache>
                <c:ptCount val="1"/>
                <c:pt idx="0">
                  <c:v>Norway</c:v>
                </c:pt>
              </c:strCache>
            </c:strRef>
          </c:tx>
          <c:spPr>
            <a:ln w="19050">
              <a:solidFill>
                <a:schemeClr val="tx2"/>
              </a:solidFill>
              <a:prstDash val="solid"/>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Allcountries'!$C$137:$AK$137</c:f>
              <c:numCache>
                <c:formatCode>General</c:formatCode>
                <c:ptCount val="35"/>
                <c:pt idx="0" formatCode="#,#00">
                  <c:v>16.30489707592676</c:v>
                </c:pt>
                <c:pt idx="5" formatCode="#,#00">
                  <c:v>17.507918378881659</c:v>
                </c:pt>
                <c:pt idx="8" formatCode="#,#00">
                  <c:v>20.338751306653393</c:v>
                </c:pt>
                <c:pt idx="9" formatCode="#,#00">
                  <c:v>21.252320811805543</c:v>
                </c:pt>
                <c:pt idx="10" formatCode="#,#00">
                  <c:v>21.947668662552434</c:v>
                </c:pt>
                <c:pt idx="11" formatCode="#,#00">
                  <c:v>22.874237590544311</c:v>
                </c:pt>
                <c:pt idx="12" formatCode="#,#00">
                  <c:v>23.807909480072489</c:v>
                </c:pt>
                <c:pt idx="13" formatCode="#,#00">
                  <c:v>23.736005301897229</c:v>
                </c:pt>
                <c:pt idx="14" formatCode="#,#00">
                  <c:v>23.565224880531975</c:v>
                </c:pt>
                <c:pt idx="15" formatCode="#,#00">
                  <c:v>22.942936925001195</c:v>
                </c:pt>
                <c:pt idx="16" formatCode="#,#00">
                  <c:v>22.135704594145153</c:v>
                </c:pt>
                <c:pt idx="17" formatCode="#,#00">
                  <c:v>21.602326844743892</c:v>
                </c:pt>
                <c:pt idx="18" formatCode="#,#00">
                  <c:v>23.087196943857712</c:v>
                </c:pt>
                <c:pt idx="19" formatCode="#,#00">
                  <c:v>23.010914287481405</c:v>
                </c:pt>
                <c:pt idx="20" formatCode="#,#00">
                  <c:v>20.769351903267655</c:v>
                </c:pt>
                <c:pt idx="21" formatCode="#,#00">
                  <c:v>21.613205952226807</c:v>
                </c:pt>
                <c:pt idx="22" formatCode="#,#00">
                  <c:v>23.13531998489859</c:v>
                </c:pt>
                <c:pt idx="23" formatCode="#,#00">
                  <c:v>24.06241327250768</c:v>
                </c:pt>
                <c:pt idx="24" formatCode="#,#00">
                  <c:v>22.667245835719974</c:v>
                </c:pt>
                <c:pt idx="25" formatCode="#,#00">
                  <c:v>21.067405740548175</c:v>
                </c:pt>
                <c:pt idx="26" formatCode="#,#00">
                  <c:v>19.797459828475866</c:v>
                </c:pt>
                <c:pt idx="27" formatCode="#,#00">
                  <c:v>19.977183405630743</c:v>
                </c:pt>
                <c:pt idx="28" formatCode="#,#00">
                  <c:v>19.541372165080542</c:v>
                </c:pt>
                <c:pt idx="29" formatCode="#,#00">
                  <c:v>22.785466229195787</c:v>
                </c:pt>
                <c:pt idx="30" formatCode="#,#00">
                  <c:v>22.359094218214608</c:v>
                </c:pt>
                <c:pt idx="31" formatCode="#,#00">
                  <c:v>21.820567500621056</c:v>
                </c:pt>
                <c:pt idx="32" formatCode="#,#00">
                  <c:v>21.681151044376527</c:v>
                </c:pt>
                <c:pt idx="33" formatCode="#,#00">
                  <c:v>22.028901988662611</c:v>
                </c:pt>
                <c:pt idx="34">
                  <c:v>22.029587658106241</c:v>
                </c:pt>
              </c:numCache>
            </c:numRef>
          </c:val>
          <c:smooth val="0"/>
          <c:extLst>
            <c:ext xmlns:c16="http://schemas.microsoft.com/office/drawing/2014/chart" uri="{C3380CC4-5D6E-409C-BE32-E72D297353CC}">
              <c16:uniqueId val="{00000003-51E7-412F-9E05-0C28092F6840}"/>
            </c:ext>
          </c:extLst>
        </c:ser>
        <c:ser>
          <c:idx val="3"/>
          <c:order val="3"/>
          <c:tx>
            <c:strRef>
              <c:f>'Figure 2. Allcountries'!$B$138</c:f>
              <c:strCache>
                <c:ptCount val="1"/>
                <c:pt idx="0">
                  <c:v>New Zealand</c:v>
                </c:pt>
              </c:strCache>
            </c:strRef>
          </c:tx>
          <c:spPr>
            <a:ln w="19050">
              <a:solidFill>
                <a:schemeClr val="tx1"/>
              </a:solidFill>
              <a:prstDash val="sysDot"/>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Allcountries'!$C$138:$AK$138</c:f>
              <c:numCache>
                <c:formatCode>#,#00</c:formatCode>
                <c:ptCount val="35"/>
                <c:pt idx="0">
                  <c:v>16.915891833083872</c:v>
                </c:pt>
                <c:pt idx="1">
                  <c:v>17.060319997496165</c:v>
                </c:pt>
                <c:pt idx="2">
                  <c:v>17.928675102912027</c:v>
                </c:pt>
                <c:pt idx="3">
                  <c:v>17.667934138829665</c:v>
                </c:pt>
                <c:pt idx="4">
                  <c:v>16.994521144128246</c:v>
                </c:pt>
                <c:pt idx="5">
                  <c:v>17.450840608839478</c:v>
                </c:pt>
                <c:pt idx="6">
                  <c:v>17.371841362733829</c:v>
                </c:pt>
                <c:pt idx="7">
                  <c:v>18.090262213976498</c:v>
                </c:pt>
                <c:pt idx="8">
                  <c:v>19.370954044804879</c:v>
                </c:pt>
                <c:pt idx="9">
                  <c:v>20.81020505782114</c:v>
                </c:pt>
                <c:pt idx="10">
                  <c:v>21.181870023991934</c:v>
                </c:pt>
                <c:pt idx="11">
                  <c:v>21.538617973709098</c:v>
                </c:pt>
                <c:pt idx="12">
                  <c:v>21.362328777167225</c:v>
                </c:pt>
                <c:pt idx="13">
                  <c:v>19.683626995988924</c:v>
                </c:pt>
                <c:pt idx="14">
                  <c:v>18.933373647158596</c:v>
                </c:pt>
                <c:pt idx="15">
                  <c:v>18.388481575533262</c:v>
                </c:pt>
                <c:pt idx="16">
                  <c:v>18.324915760190816</c:v>
                </c:pt>
                <c:pt idx="17">
                  <c:v>19.315501989792207</c:v>
                </c:pt>
                <c:pt idx="18">
                  <c:v>19.822362001918176</c:v>
                </c:pt>
                <c:pt idx="19">
                  <c:v>19.117923593148518</c:v>
                </c:pt>
                <c:pt idx="20">
                  <c:v>18.900591298483356</c:v>
                </c:pt>
                <c:pt idx="21">
                  <c:v>18.197792820938876</c:v>
                </c:pt>
                <c:pt idx="22">
                  <c:v>18.344551357059895</c:v>
                </c:pt>
                <c:pt idx="23">
                  <c:v>17.841915155878539</c:v>
                </c:pt>
                <c:pt idx="24">
                  <c:v>17.531029930081957</c:v>
                </c:pt>
                <c:pt idx="25">
                  <c:v>17.948551316592091</c:v>
                </c:pt>
                <c:pt idx="26">
                  <c:v>18.751926081800168</c:v>
                </c:pt>
                <c:pt idx="27">
                  <c:v>18.366884978074506</c:v>
                </c:pt>
                <c:pt idx="28">
                  <c:v>19.892855131211761</c:v>
                </c:pt>
                <c:pt idx="29">
                  <c:v>21.013426474010657</c:v>
                </c:pt>
                <c:pt idx="30">
                  <c:v>20.959884604811201</c:v>
                </c:pt>
                <c:pt idx="31">
                  <c:v>20.715163607442722</c:v>
                </c:pt>
                <c:pt idx="32">
                  <c:v>20.996283106632674</c:v>
                </c:pt>
                <c:pt idx="33">
                  <c:v>20.751991435475663</c:v>
                </c:pt>
              </c:numCache>
            </c:numRef>
          </c:val>
          <c:smooth val="0"/>
          <c:extLst>
            <c:ext xmlns:c16="http://schemas.microsoft.com/office/drawing/2014/chart" uri="{C3380CC4-5D6E-409C-BE32-E72D297353CC}">
              <c16:uniqueId val="{00000004-51E7-412F-9E05-0C28092F6840}"/>
            </c:ext>
          </c:extLst>
        </c:ser>
        <c:ser>
          <c:idx val="5"/>
          <c:order val="4"/>
          <c:tx>
            <c:strRef>
              <c:f>'Figure 2. Allcountries'!$B$139</c:f>
              <c:strCache>
                <c:ptCount val="1"/>
                <c:pt idx="0">
                  <c:v>Poland</c:v>
                </c:pt>
              </c:strCache>
            </c:strRef>
          </c:tx>
          <c:spPr>
            <a:ln w="22225">
              <a:solidFill>
                <a:schemeClr val="tx1"/>
              </a:solidFill>
              <a:prstDash val="lgDashDot"/>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Allcountries'!$C$139:$AK$139</c:f>
              <c:numCache>
                <c:formatCode>General</c:formatCode>
                <c:ptCount val="35"/>
                <c:pt idx="10" formatCode="#,#00">
                  <c:v>14.914815244672946</c:v>
                </c:pt>
                <c:pt idx="11" formatCode="#,#00">
                  <c:v>20.961552064572839</c:v>
                </c:pt>
                <c:pt idx="12" formatCode="#,#00">
                  <c:v>24.600713485653671</c:v>
                </c:pt>
                <c:pt idx="13" formatCode="#,#00">
                  <c:v>24.082843185275159</c:v>
                </c:pt>
                <c:pt idx="14" formatCode="#,#00">
                  <c:v>22.984037386460301</c:v>
                </c:pt>
                <c:pt idx="15" formatCode="#,#00">
                  <c:v>22.315249089916865</c:v>
                </c:pt>
                <c:pt idx="16" formatCode="#,#00">
                  <c:v>22.480523940904661</c:v>
                </c:pt>
                <c:pt idx="17" formatCode="#,#00">
                  <c:v>21.781247980246459</c:v>
                </c:pt>
                <c:pt idx="18" formatCode="#,#00">
                  <c:v>20.990962291672318</c:v>
                </c:pt>
                <c:pt idx="19" formatCode="#,#00">
                  <c:v>21.394764871665792</c:v>
                </c:pt>
                <c:pt idx="20" formatCode="#,#00">
                  <c:v>20.293580388425507</c:v>
                </c:pt>
                <c:pt idx="21" formatCode="#,#00">
                  <c:v>21.76509621549668</c:v>
                </c:pt>
                <c:pt idx="22" formatCode="#,#00">
                  <c:v>22.095320001759955</c:v>
                </c:pt>
                <c:pt idx="23" formatCode="#,#00">
                  <c:v>22.069535451312671</c:v>
                </c:pt>
                <c:pt idx="24" formatCode="#,#00">
                  <c:v>21.154348596425045</c:v>
                </c:pt>
                <c:pt idx="25" formatCode="#,#00">
                  <c:v>20.735027652326458</c:v>
                </c:pt>
                <c:pt idx="26" formatCode="#,#00">
                  <c:v>20.490990117409119</c:v>
                </c:pt>
                <c:pt idx="27" formatCode="#,#00">
                  <c:v>19.386801391408987</c:v>
                </c:pt>
                <c:pt idx="28" formatCode="#,#00">
                  <c:v>19.940997139726381</c:v>
                </c:pt>
                <c:pt idx="29" formatCode="#,#00">
                  <c:v>20.656839879967333</c:v>
                </c:pt>
                <c:pt idx="30" formatCode="#,#00">
                  <c:v>20.653422566579899</c:v>
                </c:pt>
                <c:pt idx="31" formatCode="#,#00">
                  <c:v>20.082039169126645</c:v>
                </c:pt>
                <c:pt idx="32" formatCode="#,#00">
                  <c:v>20.144164397399116</c:v>
                </c:pt>
                <c:pt idx="33" formatCode="#,#00">
                  <c:v>20.684672816376544</c:v>
                </c:pt>
                <c:pt idx="34">
                  <c:v>20.614193073538758</c:v>
                </c:pt>
              </c:numCache>
            </c:numRef>
          </c:val>
          <c:smooth val="0"/>
          <c:extLst>
            <c:ext xmlns:c16="http://schemas.microsoft.com/office/drawing/2014/chart" uri="{C3380CC4-5D6E-409C-BE32-E72D297353CC}">
              <c16:uniqueId val="{00000005-51E7-412F-9E05-0C28092F6840}"/>
            </c:ext>
          </c:extLst>
        </c:ser>
        <c:ser>
          <c:idx val="4"/>
          <c:order val="5"/>
          <c:tx>
            <c:strRef>
              <c:f>'Figure 2. Allcountries'!$B$140</c:f>
              <c:strCache>
                <c:ptCount val="1"/>
                <c:pt idx="0">
                  <c:v>OECD</c:v>
                </c:pt>
              </c:strCache>
            </c:strRef>
          </c:tx>
          <c:spPr>
            <a:ln w="28575">
              <a:solidFill>
                <a:schemeClr val="tx1"/>
              </a:solidFill>
              <a:prstDash val="solid"/>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Allcountries'!$C$140:$AK$140</c:f>
              <c:numCache>
                <c:formatCode>#,#00</c:formatCode>
                <c:ptCount val="35"/>
                <c:pt idx="0">
                  <c:v>15.351744083730734</c:v>
                </c:pt>
                <c:pt idx="1">
                  <c:v>15.91991116842012</c:v>
                </c:pt>
                <c:pt idx="2">
                  <c:v>16.42859409432706</c:v>
                </c:pt>
                <c:pt idx="3">
                  <c:v>16.736910081841543</c:v>
                </c:pt>
                <c:pt idx="4">
                  <c:v>16.488411022434406</c:v>
                </c:pt>
                <c:pt idx="5">
                  <c:v>17.010263196885735</c:v>
                </c:pt>
                <c:pt idx="6">
                  <c:v>17.047821881192146</c:v>
                </c:pt>
                <c:pt idx="7">
                  <c:v>17.184635157650003</c:v>
                </c:pt>
                <c:pt idx="8">
                  <c:v>17.115485379278145</c:v>
                </c:pt>
                <c:pt idx="9">
                  <c:v>17.008119265483359</c:v>
                </c:pt>
                <c:pt idx="10">
                  <c:v>17.468216857205295</c:v>
                </c:pt>
                <c:pt idx="11">
                  <c:v>18.370300406841039</c:v>
                </c:pt>
                <c:pt idx="12">
                  <c:v>19.2431745250544</c:v>
                </c:pt>
                <c:pt idx="13">
                  <c:v>19.770179839806676</c:v>
                </c:pt>
                <c:pt idx="14">
                  <c:v>19.537597292197134</c:v>
                </c:pt>
                <c:pt idx="15">
                  <c:v>19.319065276768214</c:v>
                </c:pt>
                <c:pt idx="16">
                  <c:v>19.333287130781969</c:v>
                </c:pt>
                <c:pt idx="17">
                  <c:v>19.025280937516523</c:v>
                </c:pt>
                <c:pt idx="18">
                  <c:v>19.051383159216808</c:v>
                </c:pt>
                <c:pt idx="19">
                  <c:v>18.97896764042742</c:v>
                </c:pt>
                <c:pt idx="20">
                  <c:v>18.610230761316103</c:v>
                </c:pt>
                <c:pt idx="21">
                  <c:v>18.929280542190373</c:v>
                </c:pt>
                <c:pt idx="22">
                  <c:v>19.379918616503783</c:v>
                </c:pt>
                <c:pt idx="23">
                  <c:v>19.660663852202241</c:v>
                </c:pt>
                <c:pt idx="24">
                  <c:v>19.480460036701363</c:v>
                </c:pt>
                <c:pt idx="25">
                  <c:v>19.414263605467163</c:v>
                </c:pt>
                <c:pt idx="26">
                  <c:v>19.163601047069339</c:v>
                </c:pt>
                <c:pt idx="27">
                  <c:v>18.940165326136334</c:v>
                </c:pt>
                <c:pt idx="28">
                  <c:v>19.685463704502421</c:v>
                </c:pt>
                <c:pt idx="29">
                  <c:v>21.892677390128714</c:v>
                </c:pt>
                <c:pt idx="30">
                  <c:v>21.648245754654447</c:v>
                </c:pt>
                <c:pt idx="31">
                  <c:v>21.416001007912325</c:v>
                </c:pt>
                <c:pt idx="32">
                  <c:v>21.577101277020152</c:v>
                </c:pt>
                <c:pt idx="33">
                  <c:v>21.711555849925496</c:v>
                </c:pt>
                <c:pt idx="34" formatCode="General">
                  <c:v>21.619728212435916</c:v>
                </c:pt>
              </c:numCache>
            </c:numRef>
          </c:val>
          <c:smooth val="0"/>
          <c:extLst>
            <c:ext xmlns:c16="http://schemas.microsoft.com/office/drawing/2014/chart" uri="{C3380CC4-5D6E-409C-BE32-E72D297353CC}">
              <c16:uniqueId val="{00000006-51E7-412F-9E05-0C28092F6840}"/>
            </c:ext>
          </c:extLst>
        </c:ser>
        <c:ser>
          <c:idx val="7"/>
          <c:order val="7"/>
          <c:spPr>
            <a:ln w="0">
              <a:solidFill>
                <a:srgbClr val="000000"/>
              </a:solidFill>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Allcountries'!$C$89:$AK$89</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7-51E7-412F-9E05-0C28092F6840}"/>
            </c:ext>
          </c:extLst>
        </c:ser>
        <c:dLbls>
          <c:showLegendKey val="0"/>
          <c:showVal val="0"/>
          <c:showCatName val="0"/>
          <c:showSerName val="0"/>
          <c:showPercent val="0"/>
          <c:showBubbleSize val="0"/>
        </c:dLbls>
        <c:marker val="1"/>
        <c:smooth val="0"/>
        <c:axId val="174544384"/>
        <c:axId val="202335744"/>
      </c:lineChart>
      <c:catAx>
        <c:axId val="174544384"/>
        <c:scaling>
          <c:orientation val="minMax"/>
        </c:scaling>
        <c:delete val="0"/>
        <c:axPos val="b"/>
        <c:majorGridlines>
          <c:spPr>
            <a:ln w="0">
              <a:solidFill>
                <a:schemeClr val="bg1">
                  <a:lumMod val="75000"/>
                </a:schemeClr>
              </a:solidFill>
              <a:prstDash val="solid"/>
            </a:ln>
          </c:spPr>
        </c:majorGridlines>
        <c:numFmt formatCode="General" sourceLinked="1"/>
        <c:majorTickMark val="in"/>
        <c:minorTickMark val="none"/>
        <c:tickLblPos val="low"/>
        <c:spPr>
          <a:noFill/>
          <a:ln w="9525">
            <a:solidFill>
              <a:srgbClr val="000000"/>
            </a:solidFill>
            <a:prstDash val="solid"/>
          </a:ln>
        </c:spPr>
        <c:txPr>
          <a:bodyPr rot="-60000000" vert="horz"/>
          <a:lstStyle/>
          <a:p>
            <a:pPr>
              <a:defRPr/>
            </a:pPr>
            <a:endParaRPr lang="en-US"/>
          </a:p>
        </c:txPr>
        <c:crossAx val="202335744"/>
        <c:crossesAt val="-6"/>
        <c:auto val="1"/>
        <c:lblAlgn val="ctr"/>
        <c:lblOffset val="0"/>
        <c:tickLblSkip val="2"/>
        <c:noMultiLvlLbl val="0"/>
      </c:catAx>
      <c:valAx>
        <c:axId val="202335744"/>
        <c:scaling>
          <c:orientation val="minMax"/>
          <c:max val="35"/>
          <c:min val="0"/>
        </c:scaling>
        <c:delete val="0"/>
        <c:axPos val="l"/>
        <c:majorGridlines>
          <c:spPr>
            <a:ln w="0">
              <a:solidFill>
                <a:schemeClr val="bg1">
                  <a:lumMod val="75000"/>
                </a:schemeClr>
              </a:solidFill>
              <a:prstDash val="solid"/>
            </a:ln>
          </c:spPr>
        </c:majorGridlines>
        <c:title>
          <c:tx>
            <c:rich>
              <a:bodyPr rot="0" vert="horz"/>
              <a:lstStyle/>
              <a:p>
                <a:pPr>
                  <a:defRPr/>
                </a:pPr>
                <a:r>
                  <a:rPr lang="en-US"/>
                  <a:t>%</a:t>
                </a:r>
              </a:p>
            </c:rich>
          </c:tx>
          <c:layout>
            <c:manualLayout>
              <c:xMode val="edge"/>
              <c:yMode val="edge"/>
              <c:x val="1.1331444759206801E-2"/>
              <c:y val="0.17740389069013626"/>
            </c:manualLayout>
          </c:layout>
          <c:overlay val="0"/>
        </c:title>
        <c:numFmt formatCode="General" sourceLinked="1"/>
        <c:majorTickMark val="in"/>
        <c:minorTickMark val="none"/>
        <c:tickLblPos val="nextTo"/>
        <c:spPr>
          <a:noFill/>
          <a:ln w="9525">
            <a:solidFill>
              <a:srgbClr val="000000"/>
            </a:solidFill>
            <a:prstDash val="solid"/>
          </a:ln>
        </c:spPr>
        <c:txPr>
          <a:bodyPr rot="-60000000" vert="horz"/>
          <a:lstStyle/>
          <a:p>
            <a:pPr>
              <a:defRPr/>
            </a:pPr>
            <a:endParaRPr lang="en-US"/>
          </a:p>
        </c:txPr>
        <c:crossAx val="174544384"/>
        <c:crosses val="autoZero"/>
        <c:crossBetween val="midCat"/>
        <c:majorUnit val="5"/>
      </c:valAx>
      <c:spPr>
        <a:solidFill>
          <a:srgbClr val="F4FFFF"/>
        </a:solidFill>
      </c:spPr>
    </c:plotArea>
    <c:legend>
      <c:legendPos val="t"/>
      <c:legendEntry>
        <c:idx val="0"/>
        <c:delete val="1"/>
      </c:legendEntry>
      <c:legendEntry>
        <c:idx val="7"/>
        <c:delete val="1"/>
      </c:legendEntry>
      <c:layout>
        <c:manualLayout>
          <c:xMode val="edge"/>
          <c:yMode val="edge"/>
          <c:x val="5.6415426825188644E-2"/>
          <c:y val="5.8428841774044456E-2"/>
          <c:w val="0.83706270627062707"/>
          <c:h val="0.14401986766473243"/>
        </c:manualLayout>
      </c:layout>
      <c:overlay val="1"/>
      <c:spPr>
        <a:solidFill>
          <a:srgbClr val="EAEAEA"/>
        </a:solidFill>
        <a:ln>
          <a:noFill/>
        </a:ln>
      </c:spPr>
    </c:legend>
    <c:plotVisOnly val="1"/>
    <c:dispBlanksAs val="gap"/>
    <c:showDLblsOverMax val="1"/>
  </c:chart>
  <c:spPr>
    <a:solidFill>
      <a:schemeClr val="bg1"/>
    </a:solidFill>
    <a:ln>
      <a:noFill/>
    </a:ln>
  </c:spPr>
  <c:txPr>
    <a:bodyPr/>
    <a:lstStyle/>
    <a:p>
      <a:pPr>
        <a:defRPr sz="12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0662690832286035E-2"/>
          <c:y val="0.2596994784983146"/>
          <c:w val="0.91430185957633481"/>
          <c:h val="0.67012467191601632"/>
        </c:manualLayout>
      </c:layout>
      <c:areaChart>
        <c:grouping val="standard"/>
        <c:varyColors val="0"/>
        <c:ser>
          <c:idx val="6"/>
          <c:order val="6"/>
          <c:spPr>
            <a:solidFill>
              <a:sysClr val="windowText" lastClr="000000">
                <a:lumMod val="50000"/>
                <a:lumOff val="50000"/>
                <a:alpha val="25000"/>
              </a:sysClr>
            </a:solidFill>
          </c:spPr>
          <c:val>
            <c:numRef>
              <c:f>'Figure 2. Allcountries'!$C$88:$AK$88</c:f>
              <c:numCache>
                <c:formatCode>General</c:formatCode>
                <c:ptCount val="35"/>
                <c:pt idx="32">
                  <c:v>35</c:v>
                </c:pt>
                <c:pt idx="33">
                  <c:v>35</c:v>
                </c:pt>
                <c:pt idx="34">
                  <c:v>35</c:v>
                </c:pt>
              </c:numCache>
            </c:numRef>
          </c:val>
          <c:extLst>
            <c:ext xmlns:c16="http://schemas.microsoft.com/office/drawing/2014/chart" uri="{C3380CC4-5D6E-409C-BE32-E72D297353CC}">
              <c16:uniqueId val="{00000000-5FC4-4CAA-80FC-A2E3DFD37F39}"/>
            </c:ext>
          </c:extLst>
        </c:ser>
        <c:dLbls>
          <c:showLegendKey val="0"/>
          <c:showVal val="0"/>
          <c:showCatName val="0"/>
          <c:showSerName val="0"/>
          <c:showPercent val="0"/>
          <c:showBubbleSize val="0"/>
        </c:dLbls>
        <c:axId val="202528256"/>
        <c:axId val="202529792"/>
      </c:areaChart>
      <c:lineChart>
        <c:grouping val="standard"/>
        <c:varyColors val="0"/>
        <c:ser>
          <c:idx val="0"/>
          <c:order val="0"/>
          <c:tx>
            <c:strRef>
              <c:f>'Figure 2. Allcountries'!$B$149</c:f>
              <c:strCache>
                <c:ptCount val="1"/>
                <c:pt idx="0">
                  <c:v>Portugal</c:v>
                </c:pt>
              </c:strCache>
            </c:strRef>
          </c:tx>
          <c:spPr>
            <a:ln w="19050">
              <a:solidFill>
                <a:schemeClr val="tx2"/>
              </a:solidFill>
              <a:prstDash val="solid"/>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Allcountries'!$C$149:$AK$149</c:f>
              <c:numCache>
                <c:formatCode>#,#00</c:formatCode>
                <c:ptCount val="35"/>
                <c:pt idx="0">
                  <c:v>9.6431417160306268</c:v>
                </c:pt>
                <c:pt idx="1">
                  <c:v>10.294597537946547</c:v>
                </c:pt>
                <c:pt idx="2">
                  <c:v>9.7443553575775859</c:v>
                </c:pt>
                <c:pt idx="3">
                  <c:v>9.8598731650396818</c:v>
                </c:pt>
                <c:pt idx="4">
                  <c:v>9.7950446538066274</c:v>
                </c:pt>
                <c:pt idx="5">
                  <c:v>9.9631303487802736</c:v>
                </c:pt>
                <c:pt idx="6">
                  <c:v>10.564689805776029</c:v>
                </c:pt>
                <c:pt idx="7">
                  <c:v>10.839295212632724</c:v>
                </c:pt>
                <c:pt idx="8">
                  <c:v>10.998560997798364</c:v>
                </c:pt>
                <c:pt idx="9">
                  <c:v>10.636881412975089</c:v>
                </c:pt>
                <c:pt idx="10">
                  <c:v>12.390398643786378</c:v>
                </c:pt>
                <c:pt idx="11">
                  <c:v>13.280442450815212</c:v>
                </c:pt>
                <c:pt idx="12">
                  <c:v>13.942973569277523</c:v>
                </c:pt>
                <c:pt idx="13">
                  <c:v>15.323258907130393</c:v>
                </c:pt>
                <c:pt idx="14">
                  <c:v>15.443301564542644</c:v>
                </c:pt>
                <c:pt idx="15">
                  <c:v>16.234397795478035</c:v>
                </c:pt>
                <c:pt idx="16">
                  <c:v>16.797542031508367</c:v>
                </c:pt>
                <c:pt idx="17">
                  <c:v>16.63387731378814</c:v>
                </c:pt>
                <c:pt idx="18">
                  <c:v>16.982640567323841</c:v>
                </c:pt>
                <c:pt idx="19">
                  <c:v>17.378499840091095</c:v>
                </c:pt>
                <c:pt idx="20">
                  <c:v>18.64818372407326</c:v>
                </c:pt>
                <c:pt idx="21">
                  <c:v>19.119535759002922</c:v>
                </c:pt>
                <c:pt idx="22">
                  <c:v>20.457386548648643</c:v>
                </c:pt>
                <c:pt idx="23">
                  <c:v>21.694196522790872</c:v>
                </c:pt>
                <c:pt idx="24">
                  <c:v>21.973730593607673</c:v>
                </c:pt>
                <c:pt idx="25">
                  <c:v>22.843805395673019</c:v>
                </c:pt>
                <c:pt idx="26">
                  <c:v>22.602682633491412</c:v>
                </c:pt>
                <c:pt idx="27">
                  <c:v>22.387583837702728</c:v>
                </c:pt>
                <c:pt idx="28">
                  <c:v>22.799870110963745</c:v>
                </c:pt>
                <c:pt idx="29">
                  <c:v>25.272868311266215</c:v>
                </c:pt>
                <c:pt idx="30">
                  <c:v>25.205070777170942</c:v>
                </c:pt>
                <c:pt idx="31">
                  <c:v>24.79475579624517</c:v>
                </c:pt>
                <c:pt idx="32">
                  <c:v>24.790718510011271</c:v>
                </c:pt>
                <c:pt idx="33">
                  <c:v>25.806488203630341</c:v>
                </c:pt>
                <c:pt idx="34" formatCode="General">
                  <c:v>25.210234402825353</c:v>
                </c:pt>
              </c:numCache>
            </c:numRef>
          </c:val>
          <c:smooth val="0"/>
          <c:extLst>
            <c:ext xmlns:c16="http://schemas.microsoft.com/office/drawing/2014/chart" uri="{C3380CC4-5D6E-409C-BE32-E72D297353CC}">
              <c16:uniqueId val="{00000001-5FC4-4CAA-80FC-A2E3DFD37F39}"/>
            </c:ext>
          </c:extLst>
        </c:ser>
        <c:ser>
          <c:idx val="1"/>
          <c:order val="1"/>
          <c:tx>
            <c:strRef>
              <c:f>'Figure 2. Allcountries'!$B$150</c:f>
              <c:strCache>
                <c:ptCount val="1"/>
                <c:pt idx="0">
                  <c:v>Slovak Republic</c:v>
                </c:pt>
              </c:strCache>
            </c:strRef>
          </c:tx>
          <c:spPr>
            <a:ln w="19050">
              <a:solidFill>
                <a:schemeClr val="tx1"/>
              </a:solidFill>
              <a:prstDash val="dash"/>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Allcountries'!$C$150:$AK$150</c:f>
              <c:numCache>
                <c:formatCode>General</c:formatCode>
                <c:ptCount val="35"/>
                <c:pt idx="15" formatCode="#,#00">
                  <c:v>18.752506021763207</c:v>
                </c:pt>
                <c:pt idx="16" formatCode="#,#00">
                  <c:v>18.359071279218202</c:v>
                </c:pt>
                <c:pt idx="17" formatCode="#,#00">
                  <c:v>18.015503368771313</c:v>
                </c:pt>
                <c:pt idx="18" formatCode="#,#00">
                  <c:v>18.055706076575508</c:v>
                </c:pt>
                <c:pt idx="19" formatCode="#,#00">
                  <c:v>18.49086006309642</c:v>
                </c:pt>
                <c:pt idx="20" formatCode="#,#00">
                  <c:v>17.789095339232961</c:v>
                </c:pt>
                <c:pt idx="21" formatCode="#,#00">
                  <c:v>17.477192516421582</c:v>
                </c:pt>
                <c:pt idx="22" formatCode="#,#00">
                  <c:v>17.635692382027912</c:v>
                </c:pt>
                <c:pt idx="23" formatCode="#,#00">
                  <c:v>16.97366928099704</c:v>
                </c:pt>
                <c:pt idx="24" formatCode="#,#00">
                  <c:v>16.25542080664766</c:v>
                </c:pt>
                <c:pt idx="25" formatCode="#,#00">
                  <c:v>16.13421744235103</c:v>
                </c:pt>
                <c:pt idx="26" formatCode="#,#00">
                  <c:v>15.884399087897281</c:v>
                </c:pt>
                <c:pt idx="27" formatCode="#,#00">
                  <c:v>15.647201643664744</c:v>
                </c:pt>
                <c:pt idx="28" formatCode="#,#00">
                  <c:v>15.685897691138537</c:v>
                </c:pt>
                <c:pt idx="29" formatCode="#,#00">
                  <c:v>18.521427362913894</c:v>
                </c:pt>
                <c:pt idx="30" formatCode="#,#00">
                  <c:v>18.350493169047173</c:v>
                </c:pt>
                <c:pt idx="31" formatCode="#,#00">
                  <c:v>18.077381024841792</c:v>
                </c:pt>
                <c:pt idx="32" formatCode="#,#00">
                  <c:v>18.321819275705771</c:v>
                </c:pt>
                <c:pt idx="33" formatCode="#,#00">
                  <c:v>18.662497485797346</c:v>
                </c:pt>
                <c:pt idx="34">
                  <c:v>18.358604268531518</c:v>
                </c:pt>
              </c:numCache>
            </c:numRef>
          </c:val>
          <c:smooth val="0"/>
          <c:extLst>
            <c:ext xmlns:c16="http://schemas.microsoft.com/office/drawing/2014/chart" uri="{C3380CC4-5D6E-409C-BE32-E72D297353CC}">
              <c16:uniqueId val="{00000002-5FC4-4CAA-80FC-A2E3DFD37F39}"/>
            </c:ext>
          </c:extLst>
        </c:ser>
        <c:ser>
          <c:idx val="2"/>
          <c:order val="2"/>
          <c:tx>
            <c:strRef>
              <c:f>'Figure 2. Allcountries'!$B$151</c:f>
              <c:strCache>
                <c:ptCount val="1"/>
                <c:pt idx="0">
                  <c:v>Slovenia</c:v>
                </c:pt>
              </c:strCache>
            </c:strRef>
          </c:tx>
          <c:spPr>
            <a:ln w="19050">
              <a:solidFill>
                <a:schemeClr val="tx1"/>
              </a:solidFill>
              <a:prstDash val="sysDash"/>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Allcountries'!$C$151:$AK$151</c:f>
              <c:numCache>
                <c:formatCode>General</c:formatCode>
                <c:ptCount val="35"/>
                <c:pt idx="16" formatCode="#,#00">
                  <c:v>22.293614271114258</c:v>
                </c:pt>
                <c:pt idx="17" formatCode="#,#00">
                  <c:v>22.642000213819482</c:v>
                </c:pt>
                <c:pt idx="18" formatCode="#,#00">
                  <c:v>22.749899587724574</c:v>
                </c:pt>
                <c:pt idx="19" formatCode="#,#00">
                  <c:v>22.717186876726661</c:v>
                </c:pt>
                <c:pt idx="20" formatCode="#,#00">
                  <c:v>22.776831043684378</c:v>
                </c:pt>
                <c:pt idx="21" formatCode="#,#00">
                  <c:v>22.902446675463718</c:v>
                </c:pt>
                <c:pt idx="22" formatCode="#,#00">
                  <c:v>22.660350516190388</c:v>
                </c:pt>
                <c:pt idx="23" formatCode="#,#00">
                  <c:v>22.300435397425449</c:v>
                </c:pt>
                <c:pt idx="24" formatCode="#,#00">
                  <c:v>21.920171834641444</c:v>
                </c:pt>
                <c:pt idx="25" formatCode="#,#00">
                  <c:v>21.818776073069262</c:v>
                </c:pt>
                <c:pt idx="26" formatCode="#,#00">
                  <c:v>21.417067853344825</c:v>
                </c:pt>
                <c:pt idx="27" formatCode="#,#00">
                  <c:v>20.038475121272359</c:v>
                </c:pt>
                <c:pt idx="28" formatCode="#,#00">
                  <c:v>20.24471180978674</c:v>
                </c:pt>
                <c:pt idx="29" formatCode="#,#00">
                  <c:v>22.954290410660327</c:v>
                </c:pt>
                <c:pt idx="30" formatCode="#,#00">
                  <c:v>23.902939616235074</c:v>
                </c:pt>
                <c:pt idx="31" formatCode="#,#00">
                  <c:v>23.995140597283125</c:v>
                </c:pt>
                <c:pt idx="32" formatCode="#,#00">
                  <c:v>23.965295560536422</c:v>
                </c:pt>
                <c:pt idx="33" formatCode="#,#00">
                  <c:v>23.795679286398133</c:v>
                </c:pt>
                <c:pt idx="34">
                  <c:v>23.716819266622092</c:v>
                </c:pt>
              </c:numCache>
            </c:numRef>
          </c:val>
          <c:smooth val="0"/>
          <c:extLst>
            <c:ext xmlns:c16="http://schemas.microsoft.com/office/drawing/2014/chart" uri="{C3380CC4-5D6E-409C-BE32-E72D297353CC}">
              <c16:uniqueId val="{00000003-5FC4-4CAA-80FC-A2E3DFD37F39}"/>
            </c:ext>
          </c:extLst>
        </c:ser>
        <c:ser>
          <c:idx val="3"/>
          <c:order val="3"/>
          <c:tx>
            <c:strRef>
              <c:f>'Figure 2. Allcountries'!$B$152</c:f>
              <c:strCache>
                <c:ptCount val="1"/>
                <c:pt idx="0">
                  <c:v>Spain</c:v>
                </c:pt>
              </c:strCache>
            </c:strRef>
          </c:tx>
          <c:spPr>
            <a:ln w="19050">
              <a:solidFill>
                <a:schemeClr val="tx1"/>
              </a:solidFill>
              <a:prstDash val="sysDot"/>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Allcountries'!$C$152:$AK$152</c:f>
              <c:numCache>
                <c:formatCode>#,#00</c:formatCode>
                <c:ptCount val="35"/>
                <c:pt idx="0">
                  <c:v>15.404685908548341</c:v>
                </c:pt>
                <c:pt idx="1">
                  <c:v>16.539105297611183</c:v>
                </c:pt>
                <c:pt idx="2">
                  <c:v>16.553235900409874</c:v>
                </c:pt>
                <c:pt idx="3">
                  <c:v>17.305780846397489</c:v>
                </c:pt>
                <c:pt idx="4">
                  <c:v>17.075914712627526</c:v>
                </c:pt>
                <c:pt idx="5">
                  <c:v>17.621182421125191</c:v>
                </c:pt>
                <c:pt idx="6">
                  <c:v>17.359271058530865</c:v>
                </c:pt>
                <c:pt idx="7">
                  <c:v>17.237511843959663</c:v>
                </c:pt>
                <c:pt idx="8">
                  <c:v>17.73232634305127</c:v>
                </c:pt>
                <c:pt idx="9">
                  <c:v>17.852427107570616</c:v>
                </c:pt>
                <c:pt idx="10">
                  <c:v>19.734489545844912</c:v>
                </c:pt>
                <c:pt idx="11">
                  <c:v>20.489492653705998</c:v>
                </c:pt>
                <c:pt idx="12">
                  <c:v>21.660094634157922</c:v>
                </c:pt>
                <c:pt idx="13">
                  <c:v>22.94314494911907</c:v>
                </c:pt>
                <c:pt idx="14">
                  <c:v>21.921430833781734</c:v>
                </c:pt>
                <c:pt idx="15">
                  <c:v>21.268148841275373</c:v>
                </c:pt>
                <c:pt idx="16">
                  <c:v>21.210295914157378</c:v>
                </c:pt>
                <c:pt idx="17">
                  <c:v>20.577775170386854</c:v>
                </c:pt>
                <c:pt idx="18">
                  <c:v>20.452712396510645</c:v>
                </c:pt>
                <c:pt idx="19">
                  <c:v>20.250782135444449</c:v>
                </c:pt>
                <c:pt idx="20">
                  <c:v>19.985987807088986</c:v>
                </c:pt>
                <c:pt idx="21">
                  <c:v>19.643843621150591</c:v>
                </c:pt>
                <c:pt idx="22">
                  <c:v>19.865874785542292</c:v>
                </c:pt>
                <c:pt idx="23">
                  <c:v>20.448226124704689</c:v>
                </c:pt>
                <c:pt idx="24">
                  <c:v>20.615202316732319</c:v>
                </c:pt>
                <c:pt idx="25">
                  <c:v>20.884579100570988</c:v>
                </c:pt>
                <c:pt idx="26">
                  <c:v>20.894566437808649</c:v>
                </c:pt>
                <c:pt idx="27">
                  <c:v>21.34516782830735</c:v>
                </c:pt>
                <c:pt idx="28">
                  <c:v>22.773981923333405</c:v>
                </c:pt>
                <c:pt idx="29">
                  <c:v>26.134257708692576</c:v>
                </c:pt>
                <c:pt idx="30">
                  <c:v>26.686573751649732</c:v>
                </c:pt>
                <c:pt idx="31">
                  <c:v>26.797104915384956</c:v>
                </c:pt>
                <c:pt idx="32">
                  <c:v>27.11968696393841</c:v>
                </c:pt>
                <c:pt idx="33">
                  <c:v>27.324518565162791</c:v>
                </c:pt>
                <c:pt idx="34" formatCode="General">
                  <c:v>26.766920404461331</c:v>
                </c:pt>
              </c:numCache>
            </c:numRef>
          </c:val>
          <c:smooth val="0"/>
          <c:extLst>
            <c:ext xmlns:c16="http://schemas.microsoft.com/office/drawing/2014/chart" uri="{C3380CC4-5D6E-409C-BE32-E72D297353CC}">
              <c16:uniqueId val="{00000004-5FC4-4CAA-80FC-A2E3DFD37F39}"/>
            </c:ext>
          </c:extLst>
        </c:ser>
        <c:ser>
          <c:idx val="5"/>
          <c:order val="4"/>
          <c:tx>
            <c:strRef>
              <c:f>'Figure 2. Allcountries'!$B$153</c:f>
              <c:strCache>
                <c:ptCount val="1"/>
                <c:pt idx="0">
                  <c:v>Sweden</c:v>
                </c:pt>
              </c:strCache>
            </c:strRef>
          </c:tx>
          <c:spPr>
            <a:ln w="22225">
              <a:solidFill>
                <a:srgbClr val="000000"/>
              </a:solidFill>
              <a:prstDash val="lgDashDot"/>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Allcountries'!$C$153:$AK$153</c:f>
              <c:numCache>
                <c:formatCode>#,#00</c:formatCode>
                <c:ptCount val="35"/>
                <c:pt idx="0">
                  <c:v>25.986249079737263</c:v>
                </c:pt>
                <c:pt idx="1">
                  <c:v>26.732588916417164</c:v>
                </c:pt>
                <c:pt idx="2">
                  <c:v>26.663568471767018</c:v>
                </c:pt>
                <c:pt idx="3">
                  <c:v>26.974290100345726</c:v>
                </c:pt>
                <c:pt idx="4">
                  <c:v>26.154057080158076</c:v>
                </c:pt>
                <c:pt idx="5">
                  <c:v>28.195580082825934</c:v>
                </c:pt>
                <c:pt idx="6">
                  <c:v>28.325326684742976</c:v>
                </c:pt>
                <c:pt idx="7">
                  <c:v>28.548171510230517</c:v>
                </c:pt>
                <c:pt idx="8">
                  <c:v>29.015743933004938</c:v>
                </c:pt>
                <c:pt idx="9">
                  <c:v>28.409693550307381</c:v>
                </c:pt>
                <c:pt idx="10">
                  <c:v>28.459474264874935</c:v>
                </c:pt>
                <c:pt idx="11">
                  <c:v>30.370181045413936</c:v>
                </c:pt>
                <c:pt idx="12">
                  <c:v>34.120634144005521</c:v>
                </c:pt>
                <c:pt idx="13">
                  <c:v>35.516724206236916</c:v>
                </c:pt>
                <c:pt idx="14">
                  <c:v>34.234386281803516</c:v>
                </c:pt>
                <c:pt idx="15">
                  <c:v>31.810437994188316</c:v>
                </c:pt>
                <c:pt idx="16">
                  <c:v>31.360649418873482</c:v>
                </c:pt>
                <c:pt idx="17">
                  <c:v>30.159129285851748</c:v>
                </c:pt>
                <c:pt idx="18">
                  <c:v>30.016029948787892</c:v>
                </c:pt>
                <c:pt idx="19">
                  <c:v>29.352336275282308</c:v>
                </c:pt>
                <c:pt idx="20">
                  <c:v>28.194507835557786</c:v>
                </c:pt>
                <c:pt idx="21">
                  <c:v>28.335313444098496</c:v>
                </c:pt>
                <c:pt idx="22">
                  <c:v>28.958492467190254</c:v>
                </c:pt>
                <c:pt idx="23">
                  <c:v>29.754489538381762</c:v>
                </c:pt>
                <c:pt idx="24">
                  <c:v>29.212639608532147</c:v>
                </c:pt>
                <c:pt idx="25">
                  <c:v>28.740107286008765</c:v>
                </c:pt>
                <c:pt idx="26">
                  <c:v>28.131968849803172</c:v>
                </c:pt>
                <c:pt idx="27">
                  <c:v>27.033617156435785</c:v>
                </c:pt>
                <c:pt idx="28">
                  <c:v>27.189313703118366</c:v>
                </c:pt>
                <c:pt idx="29">
                  <c:v>29.414959365460319</c:v>
                </c:pt>
                <c:pt idx="30">
                  <c:v>27.852372914458378</c:v>
                </c:pt>
                <c:pt idx="31">
                  <c:v>27.209161356011641</c:v>
                </c:pt>
                <c:pt idx="32">
                  <c:v>27.729472396179343</c:v>
                </c:pt>
                <c:pt idx="33">
                  <c:v>28.227933667086546</c:v>
                </c:pt>
                <c:pt idx="34" formatCode="General">
                  <c:v>28.111890081147301</c:v>
                </c:pt>
              </c:numCache>
            </c:numRef>
          </c:val>
          <c:smooth val="0"/>
          <c:extLst>
            <c:ext xmlns:c16="http://schemas.microsoft.com/office/drawing/2014/chart" uri="{C3380CC4-5D6E-409C-BE32-E72D297353CC}">
              <c16:uniqueId val="{00000005-5FC4-4CAA-80FC-A2E3DFD37F39}"/>
            </c:ext>
          </c:extLst>
        </c:ser>
        <c:ser>
          <c:idx val="4"/>
          <c:order val="5"/>
          <c:tx>
            <c:strRef>
              <c:f>'Figure 2. Allcountries'!$B$154</c:f>
              <c:strCache>
                <c:ptCount val="1"/>
                <c:pt idx="0">
                  <c:v>OECD</c:v>
                </c:pt>
              </c:strCache>
            </c:strRef>
          </c:tx>
          <c:spPr>
            <a:ln w="28575">
              <a:solidFill>
                <a:schemeClr val="tx1"/>
              </a:solidFill>
              <a:prstDash val="solid"/>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Allcountries'!$C$154:$AK$154</c:f>
              <c:numCache>
                <c:formatCode>#,#00</c:formatCode>
                <c:ptCount val="35"/>
                <c:pt idx="0">
                  <c:v>15.351744083730734</c:v>
                </c:pt>
                <c:pt idx="1">
                  <c:v>15.91991116842012</c:v>
                </c:pt>
                <c:pt idx="2">
                  <c:v>16.42859409432706</c:v>
                </c:pt>
                <c:pt idx="3">
                  <c:v>16.736910081841543</c:v>
                </c:pt>
                <c:pt idx="4">
                  <c:v>16.488411022434406</c:v>
                </c:pt>
                <c:pt idx="5">
                  <c:v>17.010263196885735</c:v>
                </c:pt>
                <c:pt idx="6">
                  <c:v>17.047821881192146</c:v>
                </c:pt>
                <c:pt idx="7">
                  <c:v>17.184635157650003</c:v>
                </c:pt>
                <c:pt idx="8">
                  <c:v>17.115485379278145</c:v>
                </c:pt>
                <c:pt idx="9">
                  <c:v>17.008119265483359</c:v>
                </c:pt>
                <c:pt idx="10">
                  <c:v>17.468216857205295</c:v>
                </c:pt>
                <c:pt idx="11">
                  <c:v>18.370300406841039</c:v>
                </c:pt>
                <c:pt idx="12">
                  <c:v>19.2431745250544</c:v>
                </c:pt>
                <c:pt idx="13">
                  <c:v>19.770179839806676</c:v>
                </c:pt>
                <c:pt idx="14">
                  <c:v>19.537597292197134</c:v>
                </c:pt>
                <c:pt idx="15">
                  <c:v>19.319065276768214</c:v>
                </c:pt>
                <c:pt idx="16">
                  <c:v>19.333287130781969</c:v>
                </c:pt>
                <c:pt idx="17">
                  <c:v>19.025280937516523</c:v>
                </c:pt>
                <c:pt idx="18">
                  <c:v>19.051383159216808</c:v>
                </c:pt>
                <c:pt idx="19">
                  <c:v>18.97896764042742</c:v>
                </c:pt>
                <c:pt idx="20">
                  <c:v>18.610230761316103</c:v>
                </c:pt>
                <c:pt idx="21">
                  <c:v>18.929280542190373</c:v>
                </c:pt>
                <c:pt idx="22">
                  <c:v>19.379918616503783</c:v>
                </c:pt>
                <c:pt idx="23">
                  <c:v>19.660663852202241</c:v>
                </c:pt>
                <c:pt idx="24">
                  <c:v>19.480460036701363</c:v>
                </c:pt>
                <c:pt idx="25">
                  <c:v>19.414263605467163</c:v>
                </c:pt>
                <c:pt idx="26">
                  <c:v>19.163601047069339</c:v>
                </c:pt>
                <c:pt idx="27">
                  <c:v>18.940165326136334</c:v>
                </c:pt>
                <c:pt idx="28">
                  <c:v>19.685463704502421</c:v>
                </c:pt>
                <c:pt idx="29">
                  <c:v>21.892677390128714</c:v>
                </c:pt>
                <c:pt idx="30">
                  <c:v>21.648245754654447</c:v>
                </c:pt>
                <c:pt idx="31">
                  <c:v>21.416001007912325</c:v>
                </c:pt>
                <c:pt idx="32">
                  <c:v>21.577101277020152</c:v>
                </c:pt>
                <c:pt idx="33">
                  <c:v>21.711555849925496</c:v>
                </c:pt>
                <c:pt idx="34" formatCode="General">
                  <c:v>21.619728212435916</c:v>
                </c:pt>
              </c:numCache>
            </c:numRef>
          </c:val>
          <c:smooth val="0"/>
          <c:extLst>
            <c:ext xmlns:c16="http://schemas.microsoft.com/office/drawing/2014/chart" uri="{C3380CC4-5D6E-409C-BE32-E72D297353CC}">
              <c16:uniqueId val="{00000006-5FC4-4CAA-80FC-A2E3DFD37F39}"/>
            </c:ext>
          </c:extLst>
        </c:ser>
        <c:ser>
          <c:idx val="7"/>
          <c:order val="7"/>
          <c:spPr>
            <a:ln w="0">
              <a:solidFill>
                <a:srgbClr val="000000"/>
              </a:solidFill>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Allcountries'!$C$89:$AK$89</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7-5FC4-4CAA-80FC-A2E3DFD37F39}"/>
            </c:ext>
          </c:extLst>
        </c:ser>
        <c:dLbls>
          <c:showLegendKey val="0"/>
          <c:showVal val="0"/>
          <c:showCatName val="0"/>
          <c:showSerName val="0"/>
          <c:showPercent val="0"/>
          <c:showBubbleSize val="0"/>
        </c:dLbls>
        <c:marker val="1"/>
        <c:smooth val="0"/>
        <c:axId val="202528256"/>
        <c:axId val="202529792"/>
      </c:lineChart>
      <c:catAx>
        <c:axId val="202528256"/>
        <c:scaling>
          <c:orientation val="minMax"/>
        </c:scaling>
        <c:delete val="0"/>
        <c:axPos val="b"/>
        <c:majorGridlines>
          <c:spPr>
            <a:ln w="0">
              <a:solidFill>
                <a:schemeClr val="bg1">
                  <a:lumMod val="75000"/>
                </a:schemeClr>
              </a:solidFill>
              <a:prstDash val="solid"/>
            </a:ln>
          </c:spPr>
        </c:majorGridlines>
        <c:numFmt formatCode="General" sourceLinked="1"/>
        <c:majorTickMark val="in"/>
        <c:minorTickMark val="none"/>
        <c:tickLblPos val="low"/>
        <c:spPr>
          <a:noFill/>
          <a:ln w="9525">
            <a:solidFill>
              <a:srgbClr val="000000"/>
            </a:solidFill>
            <a:prstDash val="solid"/>
          </a:ln>
        </c:spPr>
        <c:txPr>
          <a:bodyPr rot="-60000000" vert="horz"/>
          <a:lstStyle/>
          <a:p>
            <a:pPr>
              <a:defRPr/>
            </a:pPr>
            <a:endParaRPr lang="en-US"/>
          </a:p>
        </c:txPr>
        <c:crossAx val="202529792"/>
        <c:crossesAt val="-6"/>
        <c:auto val="1"/>
        <c:lblAlgn val="ctr"/>
        <c:lblOffset val="0"/>
        <c:tickLblSkip val="2"/>
        <c:noMultiLvlLbl val="0"/>
      </c:catAx>
      <c:valAx>
        <c:axId val="202529792"/>
        <c:scaling>
          <c:orientation val="minMax"/>
          <c:max val="35"/>
          <c:min val="0"/>
        </c:scaling>
        <c:delete val="0"/>
        <c:axPos val="l"/>
        <c:majorGridlines>
          <c:spPr>
            <a:ln w="0">
              <a:solidFill>
                <a:schemeClr val="bg1">
                  <a:lumMod val="75000"/>
                </a:schemeClr>
              </a:solidFill>
              <a:prstDash val="solid"/>
            </a:ln>
          </c:spPr>
        </c:majorGridlines>
        <c:title>
          <c:tx>
            <c:rich>
              <a:bodyPr rot="0" vert="horz"/>
              <a:lstStyle/>
              <a:p>
                <a:pPr>
                  <a:defRPr/>
                </a:pPr>
                <a:r>
                  <a:rPr lang="en-US"/>
                  <a:t>%</a:t>
                </a:r>
              </a:p>
            </c:rich>
          </c:tx>
          <c:layout>
            <c:manualLayout>
              <c:xMode val="edge"/>
              <c:yMode val="edge"/>
              <c:x val="1.1331444759206801E-2"/>
              <c:y val="0.17740389069013632"/>
            </c:manualLayout>
          </c:layout>
          <c:overlay val="0"/>
        </c:title>
        <c:numFmt formatCode="General" sourceLinked="1"/>
        <c:majorTickMark val="in"/>
        <c:minorTickMark val="none"/>
        <c:tickLblPos val="nextTo"/>
        <c:spPr>
          <a:noFill/>
          <a:ln w="9525">
            <a:solidFill>
              <a:srgbClr val="000000"/>
            </a:solidFill>
            <a:prstDash val="solid"/>
          </a:ln>
        </c:spPr>
        <c:txPr>
          <a:bodyPr rot="-60000000" vert="horz"/>
          <a:lstStyle/>
          <a:p>
            <a:pPr>
              <a:defRPr/>
            </a:pPr>
            <a:endParaRPr lang="en-US"/>
          </a:p>
        </c:txPr>
        <c:crossAx val="202528256"/>
        <c:crosses val="autoZero"/>
        <c:crossBetween val="midCat"/>
        <c:majorUnit val="5"/>
      </c:valAx>
      <c:spPr>
        <a:solidFill>
          <a:srgbClr val="F4FFFF"/>
        </a:solidFill>
      </c:spPr>
    </c:plotArea>
    <c:legend>
      <c:legendPos val="t"/>
      <c:legendEntry>
        <c:idx val="0"/>
        <c:delete val="1"/>
      </c:legendEntry>
      <c:legendEntry>
        <c:idx val="7"/>
        <c:delete val="1"/>
      </c:legendEntry>
      <c:layout>
        <c:manualLayout>
          <c:xMode val="edge"/>
          <c:yMode val="edge"/>
          <c:x val="7.6217354018866479E-2"/>
          <c:y val="5.8428915170941988E-2"/>
          <c:w val="0.82356435643564352"/>
          <c:h val="0.14401986766473243"/>
        </c:manualLayout>
      </c:layout>
      <c:overlay val="1"/>
      <c:spPr>
        <a:solidFill>
          <a:srgbClr val="EAEAEA"/>
        </a:solidFill>
        <a:ln>
          <a:noFill/>
        </a:ln>
      </c:spPr>
    </c:legend>
    <c:plotVisOnly val="1"/>
    <c:dispBlanksAs val="gap"/>
    <c:showDLblsOverMax val="1"/>
  </c:chart>
  <c:spPr>
    <a:solidFill>
      <a:schemeClr val="bg1"/>
    </a:solidFill>
    <a:ln>
      <a:noFill/>
    </a:ln>
  </c:spPr>
  <c:txPr>
    <a:bodyPr/>
    <a:lstStyle/>
    <a:p>
      <a:pPr>
        <a:defRPr sz="12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0662690832286035E-2"/>
          <c:y val="0.2596994784983146"/>
          <c:w val="0.91430185957633481"/>
          <c:h val="0.67012467191601632"/>
        </c:manualLayout>
      </c:layout>
      <c:areaChart>
        <c:grouping val="standard"/>
        <c:varyColors val="0"/>
        <c:ser>
          <c:idx val="6"/>
          <c:order val="5"/>
          <c:spPr>
            <a:solidFill>
              <a:sysClr val="windowText" lastClr="000000">
                <a:lumMod val="50000"/>
                <a:lumOff val="50000"/>
                <a:alpha val="25000"/>
              </a:sysClr>
            </a:solidFill>
          </c:spPr>
          <c:val>
            <c:numRef>
              <c:f>'Figure 2. Allcountries'!$C$88:$AK$88</c:f>
              <c:numCache>
                <c:formatCode>General</c:formatCode>
                <c:ptCount val="35"/>
                <c:pt idx="32">
                  <c:v>35</c:v>
                </c:pt>
                <c:pt idx="33">
                  <c:v>35</c:v>
                </c:pt>
                <c:pt idx="34">
                  <c:v>35</c:v>
                </c:pt>
              </c:numCache>
            </c:numRef>
          </c:val>
          <c:extLst>
            <c:ext xmlns:c16="http://schemas.microsoft.com/office/drawing/2014/chart" uri="{C3380CC4-5D6E-409C-BE32-E72D297353CC}">
              <c16:uniqueId val="{00000000-5133-4A92-AFAF-E073CE3C1FA6}"/>
            </c:ext>
          </c:extLst>
        </c:ser>
        <c:dLbls>
          <c:showLegendKey val="0"/>
          <c:showVal val="0"/>
          <c:showCatName val="0"/>
          <c:showSerName val="0"/>
          <c:showPercent val="0"/>
          <c:showBubbleSize val="0"/>
        </c:dLbls>
        <c:axId val="173289856"/>
        <c:axId val="174150784"/>
      </c:areaChart>
      <c:lineChart>
        <c:grouping val="standard"/>
        <c:varyColors val="0"/>
        <c:ser>
          <c:idx val="1"/>
          <c:order val="0"/>
          <c:tx>
            <c:strRef>
              <c:f>'Figure 2. Allcountries'!$B$162</c:f>
              <c:strCache>
                <c:ptCount val="1"/>
                <c:pt idx="0">
                  <c:v>Switzerland</c:v>
                </c:pt>
              </c:strCache>
            </c:strRef>
          </c:tx>
          <c:spPr>
            <a:ln w="19050">
              <a:solidFill>
                <a:schemeClr val="tx1"/>
              </a:solidFill>
              <a:prstDash val="dash"/>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Allcountries'!$C$162:$AK$162</c:f>
              <c:numCache>
                <c:formatCode>#,#00</c:formatCode>
                <c:ptCount val="35"/>
                <c:pt idx="0">
                  <c:v>13.470364940358678</c:v>
                </c:pt>
                <c:pt idx="1">
                  <c:v>13.172431625951864</c:v>
                </c:pt>
                <c:pt idx="2">
                  <c:v>13.929663430455028</c:v>
                </c:pt>
                <c:pt idx="3">
                  <c:v>14.318092253521669</c:v>
                </c:pt>
                <c:pt idx="4">
                  <c:v>14.471526159202606</c:v>
                </c:pt>
                <c:pt idx="5">
                  <c:v>14.34594992301853</c:v>
                </c:pt>
                <c:pt idx="6">
                  <c:v>14.474364120333508</c:v>
                </c:pt>
                <c:pt idx="7">
                  <c:v>14.603365667248939</c:v>
                </c:pt>
                <c:pt idx="8">
                  <c:v>14.65386425434837</c:v>
                </c:pt>
                <c:pt idx="9">
                  <c:v>14.3453859456078</c:v>
                </c:pt>
                <c:pt idx="10">
                  <c:v>12.787210713154352</c:v>
                </c:pt>
                <c:pt idx="11">
                  <c:v>13.809918925089947</c:v>
                </c:pt>
                <c:pt idx="12">
                  <c:v>15.219464562258505</c:v>
                </c:pt>
                <c:pt idx="13">
                  <c:v>16.602747544899817</c:v>
                </c:pt>
                <c:pt idx="14">
                  <c:v>16.538482101809866</c:v>
                </c:pt>
                <c:pt idx="15">
                  <c:v>16.903954088352979</c:v>
                </c:pt>
                <c:pt idx="16">
                  <c:v>17.474081734754872</c:v>
                </c:pt>
                <c:pt idx="17">
                  <c:v>17.957690531785417</c:v>
                </c:pt>
                <c:pt idx="18">
                  <c:v>18.088551544724137</c:v>
                </c:pt>
                <c:pt idx="19">
                  <c:v>17.980942115379129</c:v>
                </c:pt>
                <c:pt idx="20">
                  <c:v>17.237099704550136</c:v>
                </c:pt>
                <c:pt idx="21">
                  <c:v>17.637144957636437</c:v>
                </c:pt>
                <c:pt idx="22">
                  <c:v>18.426144715839136</c:v>
                </c:pt>
                <c:pt idx="23">
                  <c:v>19.501478539336723</c:v>
                </c:pt>
                <c:pt idx="24">
                  <c:v>19.426892082906186</c:v>
                </c:pt>
                <c:pt idx="25">
                  <c:v>19.424773564898189</c:v>
                </c:pt>
                <c:pt idx="26">
                  <c:v>18.406500805363212</c:v>
                </c:pt>
                <c:pt idx="27">
                  <c:v>17.743174530976248</c:v>
                </c:pt>
                <c:pt idx="28">
                  <c:v>17.928636654673504</c:v>
                </c:pt>
                <c:pt idx="29">
                  <c:v>19.650091028310314</c:v>
                </c:pt>
                <c:pt idx="30">
                  <c:v>19.463787707391024</c:v>
                </c:pt>
                <c:pt idx="31">
                  <c:v>19.311533098569939</c:v>
                </c:pt>
                <c:pt idx="32">
                  <c:v>19.663240360199794</c:v>
                </c:pt>
                <c:pt idx="33">
                  <c:v>19.909974012870858</c:v>
                </c:pt>
                <c:pt idx="34">
                  <c:v>19.390150754369717</c:v>
                </c:pt>
              </c:numCache>
            </c:numRef>
          </c:val>
          <c:smooth val="0"/>
          <c:extLst>
            <c:ext xmlns:c16="http://schemas.microsoft.com/office/drawing/2014/chart" uri="{C3380CC4-5D6E-409C-BE32-E72D297353CC}">
              <c16:uniqueId val="{00000001-5133-4A92-AFAF-E073CE3C1FA6}"/>
            </c:ext>
          </c:extLst>
        </c:ser>
        <c:ser>
          <c:idx val="2"/>
          <c:order val="1"/>
          <c:tx>
            <c:strRef>
              <c:f>'Figure 2. Allcountries'!$B$163</c:f>
              <c:strCache>
                <c:ptCount val="1"/>
                <c:pt idx="0">
                  <c:v>United Kingdom</c:v>
                </c:pt>
              </c:strCache>
            </c:strRef>
          </c:tx>
          <c:spPr>
            <a:ln w="19050">
              <a:solidFill>
                <a:schemeClr val="tx1"/>
              </a:solidFill>
              <a:prstDash val="sysDash"/>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Allcountries'!$C$163:$AK$163</c:f>
              <c:numCache>
                <c:formatCode>#,#00</c:formatCode>
                <c:ptCount val="35"/>
                <c:pt idx="0">
                  <c:v>16.280886102739569</c:v>
                </c:pt>
                <c:pt idx="1">
                  <c:v>17.71835929607575</c:v>
                </c:pt>
                <c:pt idx="2">
                  <c:v>18.184694293098101</c:v>
                </c:pt>
                <c:pt idx="3">
                  <c:v>19.056237142300709</c:v>
                </c:pt>
                <c:pt idx="4">
                  <c:v>18.998638106194772</c:v>
                </c:pt>
                <c:pt idx="5">
                  <c:v>19.162712464469152</c:v>
                </c:pt>
                <c:pt idx="6">
                  <c:v>19.228197018755573</c:v>
                </c:pt>
                <c:pt idx="7">
                  <c:v>18.523427250135306</c:v>
                </c:pt>
                <c:pt idx="8">
                  <c:v>17.291029598062835</c:v>
                </c:pt>
                <c:pt idx="9">
                  <c:v>16.646702910280311</c:v>
                </c:pt>
                <c:pt idx="10">
                  <c:v>16.34552521290092</c:v>
                </c:pt>
                <c:pt idx="11">
                  <c:v>17.687092073471572</c:v>
                </c:pt>
                <c:pt idx="12">
                  <c:v>19.283416580093952</c:v>
                </c:pt>
                <c:pt idx="13">
                  <c:v>19.889602712001022</c:v>
                </c:pt>
                <c:pt idx="14">
                  <c:v>19.421448497228706</c:v>
                </c:pt>
                <c:pt idx="15">
                  <c:v>19.234763110345476</c:v>
                </c:pt>
                <c:pt idx="16">
                  <c:v>19.016936027081812</c:v>
                </c:pt>
                <c:pt idx="17">
                  <c:v>18.329408519275457</c:v>
                </c:pt>
                <c:pt idx="18">
                  <c:v>18.585320815652029</c:v>
                </c:pt>
                <c:pt idx="19">
                  <c:v>18.336550746341</c:v>
                </c:pt>
                <c:pt idx="20">
                  <c:v>18.36220958493703</c:v>
                </c:pt>
                <c:pt idx="21">
                  <c:v>19.123757783141063</c:v>
                </c:pt>
                <c:pt idx="22">
                  <c:v>19.215389660019589</c:v>
                </c:pt>
                <c:pt idx="23">
                  <c:v>19.639168041795838</c:v>
                </c:pt>
                <c:pt idx="24">
                  <c:v>20.164968643498312</c:v>
                </c:pt>
                <c:pt idx="25">
                  <c:v>20.175385518058174</c:v>
                </c:pt>
                <c:pt idx="26">
                  <c:v>19.983022106580542</c:v>
                </c:pt>
                <c:pt idx="27">
                  <c:v>20.138177104045489</c:v>
                </c:pt>
                <c:pt idx="28">
                  <c:v>21.641985399718063</c:v>
                </c:pt>
                <c:pt idx="29">
                  <c:v>23.906377112266391</c:v>
                </c:pt>
                <c:pt idx="30">
                  <c:v>22.823912512339447</c:v>
                </c:pt>
                <c:pt idx="31">
                  <c:v>22.710344544807839</c:v>
                </c:pt>
                <c:pt idx="32">
                  <c:v>23.034248548345531</c:v>
                </c:pt>
                <c:pt idx="33">
                  <c:v>22.523880721496237</c:v>
                </c:pt>
                <c:pt idx="34" formatCode="General">
                  <c:v>21.737824513790464</c:v>
                </c:pt>
              </c:numCache>
            </c:numRef>
          </c:val>
          <c:smooth val="0"/>
          <c:extLst>
            <c:ext xmlns:c16="http://schemas.microsoft.com/office/drawing/2014/chart" uri="{C3380CC4-5D6E-409C-BE32-E72D297353CC}">
              <c16:uniqueId val="{00000002-5133-4A92-AFAF-E073CE3C1FA6}"/>
            </c:ext>
          </c:extLst>
        </c:ser>
        <c:ser>
          <c:idx val="0"/>
          <c:order val="2"/>
          <c:tx>
            <c:strRef>
              <c:f>'Figure 2. Allcountries'!$B$164</c:f>
              <c:strCache>
                <c:ptCount val="1"/>
                <c:pt idx="0">
                  <c:v>United States</c:v>
                </c:pt>
              </c:strCache>
            </c:strRef>
          </c:tx>
          <c:spPr>
            <a:ln w="19050">
              <a:solidFill>
                <a:schemeClr val="tx2"/>
              </a:solidFill>
              <a:prstDash val="solid"/>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Allcountries'!$C$164:$AK$164</c:f>
              <c:numCache>
                <c:formatCode>#,#00</c:formatCode>
                <c:ptCount val="35"/>
                <c:pt idx="0">
                  <c:v>12.823127878875459</c:v>
                </c:pt>
                <c:pt idx="1">
                  <c:v>13.153215666127071</c:v>
                </c:pt>
                <c:pt idx="2">
                  <c:v>13.575217511892742</c:v>
                </c:pt>
                <c:pt idx="3">
                  <c:v>13.751138679905631</c:v>
                </c:pt>
                <c:pt idx="4">
                  <c:v>12.858501301651781</c:v>
                </c:pt>
                <c:pt idx="5">
                  <c:v>12.819495548298201</c:v>
                </c:pt>
                <c:pt idx="6">
                  <c:v>12.879689220703394</c:v>
                </c:pt>
                <c:pt idx="7">
                  <c:v>12.838669983463749</c:v>
                </c:pt>
                <c:pt idx="8">
                  <c:v>12.779096833656928</c:v>
                </c:pt>
                <c:pt idx="9">
                  <c:v>12.77521917238966</c:v>
                </c:pt>
                <c:pt idx="10">
                  <c:v>13.148392162807522</c:v>
                </c:pt>
                <c:pt idx="11">
                  <c:v>14.109295084022097</c:v>
                </c:pt>
                <c:pt idx="12">
                  <c:v>14.770401095906346</c:v>
                </c:pt>
                <c:pt idx="13">
                  <c:v>15.043130058323737</c:v>
                </c:pt>
                <c:pt idx="14">
                  <c:v>14.99933132887476</c:v>
                </c:pt>
                <c:pt idx="15">
                  <c:v>15.044657256574698</c:v>
                </c:pt>
                <c:pt idx="16">
                  <c:v>14.83966911309256</c:v>
                </c:pt>
                <c:pt idx="17">
                  <c:v>14.439880421896657</c:v>
                </c:pt>
                <c:pt idx="18">
                  <c:v>14.466075074286097</c:v>
                </c:pt>
                <c:pt idx="19">
                  <c:v>14.192914790125386</c:v>
                </c:pt>
                <c:pt idx="20">
                  <c:v>14.169769720810471</c:v>
                </c:pt>
                <c:pt idx="21">
                  <c:v>14.759805445220064</c:v>
                </c:pt>
                <c:pt idx="22">
                  <c:v>15.578101993624385</c:v>
                </c:pt>
                <c:pt idx="23">
                  <c:v>15.835106337348137</c:v>
                </c:pt>
                <c:pt idx="24">
                  <c:v>15.719103332319131</c:v>
                </c:pt>
                <c:pt idx="25">
                  <c:v>15.545469273602821</c:v>
                </c:pt>
                <c:pt idx="26">
                  <c:v>15.656884366886942</c:v>
                </c:pt>
                <c:pt idx="27">
                  <c:v>15.791430416594343</c:v>
                </c:pt>
                <c:pt idx="28">
                  <c:v>16.446796095947093</c:v>
                </c:pt>
                <c:pt idx="29">
                  <c:v>18.508736338889157</c:v>
                </c:pt>
                <c:pt idx="30">
                  <c:v>19.253559815892942</c:v>
                </c:pt>
                <c:pt idx="31">
                  <c:v>18.974244151805088</c:v>
                </c:pt>
                <c:pt idx="32">
                  <c:v>18.656766861330944</c:v>
                </c:pt>
                <c:pt idx="33">
                  <c:v>18.578973813983147</c:v>
                </c:pt>
                <c:pt idx="34" formatCode="General">
                  <c:v>19.22538097202499</c:v>
                </c:pt>
              </c:numCache>
            </c:numRef>
          </c:val>
          <c:smooth val="0"/>
          <c:extLst>
            <c:ext xmlns:c16="http://schemas.microsoft.com/office/drawing/2014/chart" uri="{C3380CC4-5D6E-409C-BE32-E72D297353CC}">
              <c16:uniqueId val="{00000003-5133-4A92-AFAF-E073CE3C1FA6}"/>
            </c:ext>
          </c:extLst>
        </c:ser>
        <c:ser>
          <c:idx val="3"/>
          <c:order val="3"/>
          <c:tx>
            <c:strRef>
              <c:f>'Figure 2. Allcountries'!$B$165</c:f>
              <c:strCache>
                <c:ptCount val="1"/>
                <c:pt idx="0">
                  <c:v>Turkey</c:v>
                </c:pt>
              </c:strCache>
            </c:strRef>
          </c:tx>
          <c:spPr>
            <a:ln w="19050">
              <a:solidFill>
                <a:schemeClr val="tx1"/>
              </a:solidFill>
              <a:prstDash val="sysDot"/>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Allcountries'!$C$165:$AK$165</c:f>
              <c:numCache>
                <c:formatCode>#,#00</c:formatCode>
                <c:ptCount val="35"/>
                <c:pt idx="0">
                  <c:v>3.1150274143562795</c:v>
                </c:pt>
                <c:pt idx="1">
                  <c:v>2.6514460939358644</c:v>
                </c:pt>
                <c:pt idx="2">
                  <c:v>2.7999255118001254</c:v>
                </c:pt>
                <c:pt idx="3">
                  <c:v>2.9889997461500335</c:v>
                </c:pt>
                <c:pt idx="4">
                  <c:v>3.3880128151848856</c:v>
                </c:pt>
                <c:pt idx="5">
                  <c:v>3.0500311042414188</c:v>
                </c:pt>
                <c:pt idx="6">
                  <c:v>3.1782492045995552</c:v>
                </c:pt>
                <c:pt idx="7">
                  <c:v>3.280658350139829</c:v>
                </c:pt>
                <c:pt idx="8">
                  <c:v>3.8617891422599313</c:v>
                </c:pt>
                <c:pt idx="9">
                  <c:v>4.6112862045030498</c:v>
                </c:pt>
                <c:pt idx="10">
                  <c:v>5.5338822860855821</c:v>
                </c:pt>
                <c:pt idx="11">
                  <c:v>6.0732752181231291</c:v>
                </c:pt>
                <c:pt idx="12">
                  <c:v>6.3426466156072614</c:v>
                </c:pt>
                <c:pt idx="13">
                  <c:v>6.1612182171335181</c:v>
                </c:pt>
                <c:pt idx="14">
                  <c:v>5.8682161870131466</c:v>
                </c:pt>
                <c:pt idx="15">
                  <c:v>5.5944279485588835</c:v>
                </c:pt>
                <c:pt idx="16">
                  <c:v>7.1953511497218443</c:v>
                </c:pt>
                <c:pt idx="17">
                  <c:v>8.0331953708338162</c:v>
                </c:pt>
                <c:pt idx="18">
                  <c:v>8.2685965499100007</c:v>
                </c:pt>
                <c:pt idx="19">
                  <c:v>9.6030190452322213</c:v>
                </c:pt>
                <c:pt idx="20">
                  <c:v>9.611197078952987</c:v>
                </c:pt>
                <c:pt idx="21">
                  <c:v>9.6193751126737546</c:v>
                </c:pt>
                <c:pt idx="22">
                  <c:v>9.6275531463945221</c:v>
                </c:pt>
                <c:pt idx="23">
                  <c:v>9.6357311801152896</c:v>
                </c:pt>
                <c:pt idx="24">
                  <c:v>9.6439092138360571</c:v>
                </c:pt>
                <c:pt idx="25">
                  <c:v>9.6520872475568211</c:v>
                </c:pt>
                <c:pt idx="26">
                  <c:v>9.7757892694395583</c:v>
                </c:pt>
                <c:pt idx="27">
                  <c:v>10.680090561435236</c:v>
                </c:pt>
                <c:pt idx="28">
                  <c:v>11.130773364777188</c:v>
                </c:pt>
                <c:pt idx="29">
                  <c:v>13.213215313073826</c:v>
                </c:pt>
                <c:pt idx="30">
                  <c:v>12.609042975151095</c:v>
                </c:pt>
                <c:pt idx="31">
                  <c:v>12.219645471460273</c:v>
                </c:pt>
                <c:pt idx="32">
                  <c:v>12.297641965675727</c:v>
                </c:pt>
                <c:pt idx="33">
                  <c:v>12.487188584292884</c:v>
                </c:pt>
              </c:numCache>
            </c:numRef>
          </c:val>
          <c:smooth val="0"/>
          <c:extLst>
            <c:ext xmlns:c16="http://schemas.microsoft.com/office/drawing/2014/chart" uri="{C3380CC4-5D6E-409C-BE32-E72D297353CC}">
              <c16:uniqueId val="{00000004-5133-4A92-AFAF-E073CE3C1FA6}"/>
            </c:ext>
          </c:extLst>
        </c:ser>
        <c:ser>
          <c:idx val="4"/>
          <c:order val="4"/>
          <c:tx>
            <c:strRef>
              <c:f>'Figure 2. Allcountries'!$B$166</c:f>
              <c:strCache>
                <c:ptCount val="1"/>
                <c:pt idx="0">
                  <c:v>OECD</c:v>
                </c:pt>
              </c:strCache>
            </c:strRef>
          </c:tx>
          <c:spPr>
            <a:ln w="28575">
              <a:solidFill>
                <a:schemeClr val="tx1"/>
              </a:solidFill>
              <a:prstDash val="solid"/>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Allcountries'!$C$166:$AK$166</c:f>
              <c:numCache>
                <c:formatCode>#,#00</c:formatCode>
                <c:ptCount val="35"/>
                <c:pt idx="0">
                  <c:v>15.351744083730734</c:v>
                </c:pt>
                <c:pt idx="1">
                  <c:v>15.91991116842012</c:v>
                </c:pt>
                <c:pt idx="2">
                  <c:v>16.42859409432706</c:v>
                </c:pt>
                <c:pt idx="3">
                  <c:v>16.736910081841543</c:v>
                </c:pt>
                <c:pt idx="4">
                  <c:v>16.488411022434406</c:v>
                </c:pt>
                <c:pt idx="5">
                  <c:v>17.010263196885735</c:v>
                </c:pt>
                <c:pt idx="6">
                  <c:v>17.047821881192146</c:v>
                </c:pt>
                <c:pt idx="7">
                  <c:v>17.184635157650003</c:v>
                </c:pt>
                <c:pt idx="8">
                  <c:v>17.115485379278145</c:v>
                </c:pt>
                <c:pt idx="9">
                  <c:v>17.008119265483359</c:v>
                </c:pt>
                <c:pt idx="10">
                  <c:v>17.468216857205295</c:v>
                </c:pt>
                <c:pt idx="11">
                  <c:v>18.370300406841039</c:v>
                </c:pt>
                <c:pt idx="12">
                  <c:v>19.2431745250544</c:v>
                </c:pt>
                <c:pt idx="13">
                  <c:v>19.770179839806676</c:v>
                </c:pt>
                <c:pt idx="14">
                  <c:v>19.537597292197134</c:v>
                </c:pt>
                <c:pt idx="15">
                  <c:v>19.319065276768214</c:v>
                </c:pt>
                <c:pt idx="16">
                  <c:v>19.333287130781969</c:v>
                </c:pt>
                <c:pt idx="17">
                  <c:v>19.025280937516523</c:v>
                </c:pt>
                <c:pt idx="18">
                  <c:v>19.051383159216808</c:v>
                </c:pt>
                <c:pt idx="19">
                  <c:v>18.97896764042742</c:v>
                </c:pt>
                <c:pt idx="20">
                  <c:v>18.610230761316103</c:v>
                </c:pt>
                <c:pt idx="21">
                  <c:v>18.929280542190373</c:v>
                </c:pt>
                <c:pt idx="22">
                  <c:v>19.379918616503783</c:v>
                </c:pt>
                <c:pt idx="23">
                  <c:v>19.660663852202241</c:v>
                </c:pt>
                <c:pt idx="24">
                  <c:v>19.480460036701363</c:v>
                </c:pt>
                <c:pt idx="25">
                  <c:v>19.414263605467163</c:v>
                </c:pt>
                <c:pt idx="26">
                  <c:v>19.163601047069339</c:v>
                </c:pt>
                <c:pt idx="27">
                  <c:v>18.940165326136334</c:v>
                </c:pt>
                <c:pt idx="28">
                  <c:v>19.685463704502421</c:v>
                </c:pt>
                <c:pt idx="29">
                  <c:v>21.892677390128714</c:v>
                </c:pt>
                <c:pt idx="30">
                  <c:v>21.648245754654447</c:v>
                </c:pt>
                <c:pt idx="31">
                  <c:v>21.416001007912325</c:v>
                </c:pt>
                <c:pt idx="32">
                  <c:v>21.577101277020152</c:v>
                </c:pt>
                <c:pt idx="33">
                  <c:v>21.711555849925496</c:v>
                </c:pt>
                <c:pt idx="34" formatCode="General">
                  <c:v>21.619728212435916</c:v>
                </c:pt>
              </c:numCache>
            </c:numRef>
          </c:val>
          <c:smooth val="0"/>
          <c:extLst>
            <c:ext xmlns:c16="http://schemas.microsoft.com/office/drawing/2014/chart" uri="{C3380CC4-5D6E-409C-BE32-E72D297353CC}">
              <c16:uniqueId val="{00000005-5133-4A92-AFAF-E073CE3C1FA6}"/>
            </c:ext>
          </c:extLst>
        </c:ser>
        <c:ser>
          <c:idx val="7"/>
          <c:order val="6"/>
          <c:spPr>
            <a:ln w="0">
              <a:solidFill>
                <a:srgbClr val="000000"/>
              </a:solidFill>
            </a:ln>
          </c:spPr>
          <c:marker>
            <c:symbol val="none"/>
          </c:marker>
          <c:cat>
            <c:numRef>
              <c:f>'Figure 2. Allcountries'!$C$80:$AK$80</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'Figure 2. Allcountries'!$C$89:$AK$89</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6-5133-4A92-AFAF-E073CE3C1FA6}"/>
            </c:ext>
          </c:extLst>
        </c:ser>
        <c:dLbls>
          <c:showLegendKey val="0"/>
          <c:showVal val="0"/>
          <c:showCatName val="0"/>
          <c:showSerName val="0"/>
          <c:showPercent val="0"/>
          <c:showBubbleSize val="0"/>
        </c:dLbls>
        <c:marker val="1"/>
        <c:smooth val="0"/>
        <c:axId val="173289856"/>
        <c:axId val="174150784"/>
      </c:lineChart>
      <c:catAx>
        <c:axId val="173289856"/>
        <c:scaling>
          <c:orientation val="minMax"/>
        </c:scaling>
        <c:delete val="0"/>
        <c:axPos val="b"/>
        <c:majorGridlines>
          <c:spPr>
            <a:ln w="0">
              <a:solidFill>
                <a:schemeClr val="bg1">
                  <a:lumMod val="75000"/>
                </a:schemeClr>
              </a:solidFill>
              <a:prstDash val="solid"/>
            </a:ln>
          </c:spPr>
        </c:majorGridlines>
        <c:numFmt formatCode="General" sourceLinked="1"/>
        <c:majorTickMark val="in"/>
        <c:minorTickMark val="none"/>
        <c:tickLblPos val="low"/>
        <c:spPr>
          <a:noFill/>
          <a:ln w="9525">
            <a:solidFill>
              <a:srgbClr val="000000"/>
            </a:solidFill>
            <a:prstDash val="solid"/>
          </a:ln>
        </c:spPr>
        <c:txPr>
          <a:bodyPr rot="-60000000" vert="horz"/>
          <a:lstStyle/>
          <a:p>
            <a:pPr>
              <a:defRPr/>
            </a:pPr>
            <a:endParaRPr lang="en-US"/>
          </a:p>
        </c:txPr>
        <c:crossAx val="174150784"/>
        <c:crossesAt val="-6"/>
        <c:auto val="1"/>
        <c:lblAlgn val="ctr"/>
        <c:lblOffset val="0"/>
        <c:tickLblSkip val="2"/>
        <c:noMultiLvlLbl val="0"/>
      </c:catAx>
      <c:valAx>
        <c:axId val="174150784"/>
        <c:scaling>
          <c:orientation val="minMax"/>
          <c:max val="35"/>
          <c:min val="0"/>
        </c:scaling>
        <c:delete val="0"/>
        <c:axPos val="l"/>
        <c:majorGridlines>
          <c:spPr>
            <a:ln w="0">
              <a:solidFill>
                <a:schemeClr val="bg1">
                  <a:lumMod val="75000"/>
                </a:schemeClr>
              </a:solidFill>
              <a:prstDash val="solid"/>
            </a:ln>
          </c:spPr>
        </c:majorGridlines>
        <c:title>
          <c:tx>
            <c:rich>
              <a:bodyPr rot="0" vert="horz"/>
              <a:lstStyle/>
              <a:p>
                <a:pPr>
                  <a:defRPr/>
                </a:pPr>
                <a:r>
                  <a:rPr lang="en-US"/>
                  <a:t>%</a:t>
                </a:r>
              </a:p>
            </c:rich>
          </c:tx>
          <c:layout>
            <c:manualLayout>
              <c:xMode val="edge"/>
              <c:yMode val="edge"/>
              <c:x val="1.1331444759206801E-2"/>
              <c:y val="0.17740389069013632"/>
            </c:manualLayout>
          </c:layout>
          <c:overlay val="0"/>
        </c:title>
        <c:numFmt formatCode="General" sourceLinked="1"/>
        <c:majorTickMark val="in"/>
        <c:minorTickMark val="none"/>
        <c:tickLblPos val="nextTo"/>
        <c:spPr>
          <a:noFill/>
          <a:ln w="9525">
            <a:solidFill>
              <a:srgbClr val="000000"/>
            </a:solidFill>
            <a:prstDash val="solid"/>
          </a:ln>
        </c:spPr>
        <c:txPr>
          <a:bodyPr rot="-60000000" vert="horz"/>
          <a:lstStyle/>
          <a:p>
            <a:pPr>
              <a:defRPr/>
            </a:pPr>
            <a:endParaRPr lang="en-US"/>
          </a:p>
        </c:txPr>
        <c:crossAx val="173289856"/>
        <c:crosses val="autoZero"/>
        <c:crossBetween val="midCat"/>
        <c:majorUnit val="5"/>
      </c:valAx>
      <c:spPr>
        <a:solidFill>
          <a:srgbClr val="F4FFFF"/>
        </a:solidFill>
      </c:spPr>
    </c:plotArea>
    <c:legend>
      <c:legendPos val="t"/>
      <c:legendEntry>
        <c:idx val="0"/>
        <c:delete val="1"/>
      </c:legendEntry>
      <c:legendEntry>
        <c:idx val="6"/>
        <c:delete val="1"/>
      </c:legendEntry>
      <c:layout>
        <c:manualLayout>
          <c:xMode val="edge"/>
          <c:yMode val="edge"/>
          <c:x val="8.9824762793034543E-2"/>
          <c:y val="6.3123752587243578E-2"/>
          <c:w val="0.83706270627062707"/>
          <c:h val="0.14401986766473243"/>
        </c:manualLayout>
      </c:layout>
      <c:overlay val="1"/>
      <c:spPr>
        <a:solidFill>
          <a:srgbClr val="EAEAEA"/>
        </a:solidFill>
        <a:ln>
          <a:noFill/>
        </a:ln>
      </c:spPr>
    </c:legend>
    <c:plotVisOnly val="1"/>
    <c:dispBlanksAs val="gap"/>
    <c:showDLblsOverMax val="1"/>
  </c:chart>
  <c:spPr>
    <a:solidFill>
      <a:schemeClr val="bg1"/>
    </a:solidFill>
    <a:ln>
      <a:noFill/>
    </a:ln>
  </c:spPr>
  <c:txPr>
    <a:bodyPr/>
    <a:lstStyle/>
    <a:p>
      <a:pPr>
        <a:defRPr sz="12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4871935321311979E-2"/>
          <c:y val="1.8357334610740197E-2"/>
          <c:w val="0.91987467408689561"/>
          <c:h val="0.93421115136273369"/>
        </c:manualLayout>
      </c:layout>
      <c:barChart>
        <c:barDir val="bar"/>
        <c:grouping val="stacked"/>
        <c:varyColors val="0"/>
        <c:ser>
          <c:idx val="0"/>
          <c:order val="0"/>
          <c:tx>
            <c:strRef>
              <c:f>Figure4!$C$54</c:f>
              <c:strCache>
                <c:ptCount val="1"/>
                <c:pt idx="0">
                  <c:v>Pensions (old age and survivors)</c:v>
                </c:pt>
              </c:strCache>
            </c:strRef>
          </c:tx>
          <c:spPr>
            <a:solidFill>
              <a:srgbClr val="1F497D"/>
            </a:solidFill>
            <a:ln w="12700">
              <a:solidFill>
                <a:srgbClr val="000080"/>
              </a:solidFill>
              <a:prstDash val="solid"/>
            </a:ln>
          </c:spPr>
          <c:invertIfNegative val="0"/>
          <c:dLbls>
            <c:dLbl>
              <c:idx val="29"/>
              <c:layout>
                <c:manualLayout>
                  <c:x val="-9.7774116582225595E-2"/>
                  <c:y val="1.9886096407682848E-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CDF9-491A-88D3-8199985054E4}"/>
                </c:ext>
              </c:extLst>
            </c:dLbl>
            <c:dLbl>
              <c:idx val="34"/>
              <c:layout>
                <c:manualLayout>
                  <c:x val="3.2957454557139645E-3"/>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CDF9-491A-88D3-8199985054E4}"/>
                </c:ext>
              </c:extLst>
            </c:dLbl>
            <c:spPr>
              <a:noFill/>
              <a:ln w="25400">
                <a:noFill/>
              </a:ln>
            </c:sp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Figure4!$A$56:$A$90</c:f>
              <c:strCache>
                <c:ptCount val="35"/>
                <c:pt idx="0">
                  <c:v>France (31)</c:v>
                </c:pt>
                <c:pt idx="1">
                  <c:v>Denmark (30.1)</c:v>
                </c:pt>
                <c:pt idx="2">
                  <c:v>Belgium (29.4)</c:v>
                </c:pt>
                <c:pt idx="3">
                  <c:v>Finland (28.3)</c:v>
                </c:pt>
                <c:pt idx="4">
                  <c:v>Austria (27.7)</c:v>
                </c:pt>
                <c:pt idx="5">
                  <c:v>Italy (27.5)</c:v>
                </c:pt>
                <c:pt idx="6">
                  <c:v>Sweden (27.2)</c:v>
                </c:pt>
                <c:pt idx="7">
                  <c:v>Spain (26.8)</c:v>
                </c:pt>
                <c:pt idx="8">
                  <c:v>Greece (25.7)</c:v>
                </c:pt>
                <c:pt idx="9">
                  <c:v>Germany (25.5)</c:v>
                </c:pt>
                <c:pt idx="10">
                  <c:v>Portugal (24.8)</c:v>
                </c:pt>
                <c:pt idx="11">
                  <c:v>Slovenia (24)</c:v>
                </c:pt>
                <c:pt idx="12">
                  <c:v>Netherlands (23.5)</c:v>
                </c:pt>
                <c:pt idx="13">
                  <c:v>Japan (23.1)</c:v>
                </c:pt>
                <c:pt idx="14">
                  <c:v>United Kingdom (22.7)</c:v>
                </c:pt>
                <c:pt idx="15">
                  <c:v>Hungary (22.6)</c:v>
                </c:pt>
                <c:pt idx="16">
                  <c:v>Luxembourg (22.5)</c:v>
                </c:pt>
                <c:pt idx="17">
                  <c:v>Ireland (22.3)</c:v>
                </c:pt>
                <c:pt idx="18">
                  <c:v>Norway (21.8)</c:v>
                </c:pt>
                <c:pt idx="19">
                  <c:v>OECD-34 (21.4)</c:v>
                </c:pt>
                <c:pt idx="20">
                  <c:v>New Zealand (21)</c:v>
                </c:pt>
                <c:pt idx="21">
                  <c:v>Czech Republic (20.1)</c:v>
                </c:pt>
                <c:pt idx="22">
                  <c:v>Poland (20.1)</c:v>
                </c:pt>
                <c:pt idx="23">
                  <c:v>Switzerland (19.3)</c:v>
                </c:pt>
                <c:pt idx="24">
                  <c:v>United States (18.7)</c:v>
                </c:pt>
                <c:pt idx="25">
                  <c:v>Australia (18.3)</c:v>
                </c:pt>
                <c:pt idx="26">
                  <c:v>Iceland (18.1)</c:v>
                </c:pt>
                <c:pt idx="27">
                  <c:v>Slovak Republic (18.1)</c:v>
                </c:pt>
                <c:pt idx="28">
                  <c:v>Canada (17.4)</c:v>
                </c:pt>
                <c:pt idx="29">
                  <c:v>Estonia (16.8)</c:v>
                </c:pt>
                <c:pt idx="30">
                  <c:v>Israel (15.1)</c:v>
                </c:pt>
                <c:pt idx="31">
                  <c:v>Turkey (12.2)</c:v>
                </c:pt>
                <c:pt idx="32">
                  <c:v>Chile (10.2)</c:v>
                </c:pt>
                <c:pt idx="33">
                  <c:v>Korea (9.6)</c:v>
                </c:pt>
                <c:pt idx="34">
                  <c:v>Mexico (7.7)</c:v>
                </c:pt>
              </c:strCache>
            </c:strRef>
          </c:cat>
          <c:val>
            <c:numRef>
              <c:f>Figure4!$C$56:$C$90</c:f>
              <c:numCache>
                <c:formatCode>#,#00</c:formatCode>
                <c:ptCount val="35"/>
                <c:pt idx="0">
                  <c:v>13.769449656884991</c:v>
                </c:pt>
                <c:pt idx="1">
                  <c:v>6.2117874306622554</c:v>
                </c:pt>
                <c:pt idx="2">
                  <c:v>10.174157650845752</c:v>
                </c:pt>
                <c:pt idx="3">
                  <c:v>10.283137477217815</c:v>
                </c:pt>
                <c:pt idx="4">
                  <c:v>13.246215601019061</c:v>
                </c:pt>
                <c:pt idx="5">
                  <c:v>15.845663968706461</c:v>
                </c:pt>
                <c:pt idx="6">
                  <c:v>7.3779005172468777</c:v>
                </c:pt>
                <c:pt idx="7">
                  <c:v>10.489235200850214</c:v>
                </c:pt>
                <c:pt idx="8">
                  <c:v>14.547471206617903</c:v>
                </c:pt>
                <c:pt idx="9">
                  <c:v>10.565147399763871</c:v>
                </c:pt>
                <c:pt idx="10">
                  <c:v>13.041373058633145</c:v>
                </c:pt>
                <c:pt idx="11">
                  <c:v>11.394840874802098</c:v>
                </c:pt>
                <c:pt idx="12">
                  <c:v>5.4563331424746311</c:v>
                </c:pt>
                <c:pt idx="13">
                  <c:v>10.206373981589854</c:v>
                </c:pt>
                <c:pt idx="14">
                  <c:v>5.6104372250262839</c:v>
                </c:pt>
                <c:pt idx="15">
                  <c:v>9.9715349152274975</c:v>
                </c:pt>
                <c:pt idx="16">
                  <c:v>7.7219869775942804</c:v>
                </c:pt>
                <c:pt idx="17">
                  <c:v>5.2540636368886071</c:v>
                </c:pt>
                <c:pt idx="18">
                  <c:v>5.4309809581282398</c:v>
                </c:pt>
                <c:pt idx="19">
                  <c:v>7.8934212717364272</c:v>
                </c:pt>
                <c:pt idx="20">
                  <c:v>5.0569805187134707</c:v>
                </c:pt>
                <c:pt idx="21">
                  <c:v>8.8681500298649709</c:v>
                </c:pt>
                <c:pt idx="22">
                  <c:v>10.817205801612038</c:v>
                </c:pt>
                <c:pt idx="23">
                  <c:v>6.5629439189884859</c:v>
                </c:pt>
                <c:pt idx="24">
                  <c:v>6.7414103176092635</c:v>
                </c:pt>
                <c:pt idx="25">
                  <c:v>3.5619902666578138</c:v>
                </c:pt>
                <c:pt idx="26">
                  <c:v>2.1362502430709438</c:v>
                </c:pt>
                <c:pt idx="27">
                  <c:v>6.952820714239909</c:v>
                </c:pt>
                <c:pt idx="28">
                  <c:v>4.4741987026422816</c:v>
                </c:pt>
                <c:pt idx="29">
                  <c:v>6.8894648766968869</c:v>
                </c:pt>
                <c:pt idx="30">
                  <c:v>4.7435856345080873</c:v>
                </c:pt>
                <c:pt idx="31">
                  <c:v>7.5433084325311004</c:v>
                </c:pt>
                <c:pt idx="32">
                  <c:v>3.1222949914284008</c:v>
                </c:pt>
                <c:pt idx="33">
                  <c:v>2.4705969266605341</c:v>
                </c:pt>
                <c:pt idx="34">
                  <c:v>1.8370309836345433</c:v>
                </c:pt>
              </c:numCache>
            </c:numRef>
          </c:val>
          <c:extLst>
            <c:ext xmlns:c16="http://schemas.microsoft.com/office/drawing/2014/chart" uri="{C3380CC4-5D6E-409C-BE32-E72D297353CC}">
              <c16:uniqueId val="{00000002-CDF9-491A-88D3-8199985054E4}"/>
            </c:ext>
          </c:extLst>
        </c:ser>
        <c:ser>
          <c:idx val="1"/>
          <c:order val="1"/>
          <c:tx>
            <c:strRef>
              <c:f>Figure4!$D$54</c:f>
              <c:strCache>
                <c:ptCount val="1"/>
                <c:pt idx="0">
                  <c:v>Income support to the working age population</c:v>
                </c:pt>
              </c:strCache>
            </c:strRef>
          </c:tx>
          <c:spPr>
            <a:solidFill>
              <a:schemeClr val="accent1">
                <a:lumMod val="40000"/>
                <a:lumOff val="60000"/>
              </a:schemeClr>
            </a:solidFill>
            <a:ln w="12700">
              <a:noFill/>
              <a:prstDash val="solid"/>
            </a:ln>
          </c:spPr>
          <c:invertIfNegative val="0"/>
          <c:dLbls>
            <c:dLbl>
              <c:idx val="29"/>
              <c:layout>
                <c:manualLayout>
                  <c:x val="2.9486938276503373E-2"/>
                  <c:y val="-3.2237606951922124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CDF9-491A-88D3-8199985054E4}"/>
                </c:ext>
              </c:extLst>
            </c:dLbl>
            <c:dLbl>
              <c:idx val="30"/>
              <c:layout>
                <c:manualLayout>
                  <c:x val="3.5451668548366184E-2"/>
                  <c:y val="5.0315129587508202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CDF9-491A-88D3-8199985054E4}"/>
                </c:ext>
              </c:extLst>
            </c:dLbl>
            <c:dLbl>
              <c:idx val="31"/>
              <c:layout>
                <c:manualLayout>
                  <c:x val="2.1757857190928057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CDF9-491A-88D3-8199985054E4}"/>
                </c:ext>
              </c:extLst>
            </c:dLbl>
            <c:dLbl>
              <c:idx val="33"/>
              <c:layout>
                <c:manualLayout>
                  <c:x val="-2.6426884392506348E-3"/>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CDF9-491A-88D3-8199985054E4}"/>
                </c:ext>
              </c:extLst>
            </c:dLbl>
            <c:dLbl>
              <c:idx val="34"/>
              <c:layout>
                <c:manualLayout>
                  <c:x val="2.1781411938892253E-2"/>
                  <c:y val="-2.3486547929118803E-5"/>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CDF9-491A-88D3-8199985054E4}"/>
                </c:ext>
              </c:extLst>
            </c:dLbl>
            <c:spPr>
              <a:noFill/>
              <a:ln w="25400">
                <a:noFill/>
              </a:ln>
            </c:sp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Figure4!$A$56:$A$90</c:f>
              <c:strCache>
                <c:ptCount val="35"/>
                <c:pt idx="0">
                  <c:v>France (31)</c:v>
                </c:pt>
                <c:pt idx="1">
                  <c:v>Denmark (30.1)</c:v>
                </c:pt>
                <c:pt idx="2">
                  <c:v>Belgium (29.4)</c:v>
                </c:pt>
                <c:pt idx="3">
                  <c:v>Finland (28.3)</c:v>
                </c:pt>
                <c:pt idx="4">
                  <c:v>Austria (27.7)</c:v>
                </c:pt>
                <c:pt idx="5">
                  <c:v>Italy (27.5)</c:v>
                </c:pt>
                <c:pt idx="6">
                  <c:v>Sweden (27.2)</c:v>
                </c:pt>
                <c:pt idx="7">
                  <c:v>Spain (26.8)</c:v>
                </c:pt>
                <c:pt idx="8">
                  <c:v>Greece (25.7)</c:v>
                </c:pt>
                <c:pt idx="9">
                  <c:v>Germany (25.5)</c:v>
                </c:pt>
                <c:pt idx="10">
                  <c:v>Portugal (24.8)</c:v>
                </c:pt>
                <c:pt idx="11">
                  <c:v>Slovenia (24)</c:v>
                </c:pt>
                <c:pt idx="12">
                  <c:v>Netherlands (23.5)</c:v>
                </c:pt>
                <c:pt idx="13">
                  <c:v>Japan (23.1)</c:v>
                </c:pt>
                <c:pt idx="14">
                  <c:v>United Kingdom (22.7)</c:v>
                </c:pt>
                <c:pt idx="15">
                  <c:v>Hungary (22.6)</c:v>
                </c:pt>
                <c:pt idx="16">
                  <c:v>Luxembourg (22.5)</c:v>
                </c:pt>
                <c:pt idx="17">
                  <c:v>Ireland (22.3)</c:v>
                </c:pt>
                <c:pt idx="18">
                  <c:v>Norway (21.8)</c:v>
                </c:pt>
                <c:pt idx="19">
                  <c:v>OECD-34 (21.4)</c:v>
                </c:pt>
                <c:pt idx="20">
                  <c:v>New Zealand (21)</c:v>
                </c:pt>
                <c:pt idx="21">
                  <c:v>Czech Republic (20.1)</c:v>
                </c:pt>
                <c:pt idx="22">
                  <c:v>Poland (20.1)</c:v>
                </c:pt>
                <c:pt idx="23">
                  <c:v>Switzerland (19.3)</c:v>
                </c:pt>
                <c:pt idx="24">
                  <c:v>United States (18.7)</c:v>
                </c:pt>
                <c:pt idx="25">
                  <c:v>Australia (18.3)</c:v>
                </c:pt>
                <c:pt idx="26">
                  <c:v>Iceland (18.1)</c:v>
                </c:pt>
                <c:pt idx="27">
                  <c:v>Slovak Republic (18.1)</c:v>
                </c:pt>
                <c:pt idx="28">
                  <c:v>Canada (17.4)</c:v>
                </c:pt>
                <c:pt idx="29">
                  <c:v>Estonia (16.8)</c:v>
                </c:pt>
                <c:pt idx="30">
                  <c:v>Israel (15.1)</c:v>
                </c:pt>
                <c:pt idx="31">
                  <c:v>Turkey (12.2)</c:v>
                </c:pt>
                <c:pt idx="32">
                  <c:v>Chile (10.2)</c:v>
                </c:pt>
                <c:pt idx="33">
                  <c:v>Korea (9.6)</c:v>
                </c:pt>
                <c:pt idx="34">
                  <c:v>Mexico (7.7)</c:v>
                </c:pt>
              </c:strCache>
            </c:strRef>
          </c:cat>
          <c:val>
            <c:numRef>
              <c:f>Figure4!$D$56:$D$90</c:f>
              <c:numCache>
                <c:formatCode>#,#00</c:formatCode>
                <c:ptCount val="35"/>
                <c:pt idx="0">
                  <c:v>4.6925942659832458</c:v>
                </c:pt>
                <c:pt idx="1">
                  <c:v>7.9134566711296568</c:v>
                </c:pt>
                <c:pt idx="2">
                  <c:v>8.2129338663752716</c:v>
                </c:pt>
                <c:pt idx="3">
                  <c:v>6.5099070698936128</c:v>
                </c:pt>
                <c:pt idx="4">
                  <c:v>5.1044728830177721</c:v>
                </c:pt>
                <c:pt idx="5">
                  <c:v>3.2980865341392196</c:v>
                </c:pt>
                <c:pt idx="6">
                  <c:v>4.4726354479746417</c:v>
                </c:pt>
                <c:pt idx="7">
                  <c:v>6.505705195412137</c:v>
                </c:pt>
                <c:pt idx="8">
                  <c:v>2.9752316362914648</c:v>
                </c:pt>
                <c:pt idx="9">
                  <c:v>3.766648731322686</c:v>
                </c:pt>
                <c:pt idx="10">
                  <c:v>4.2419441358423491</c:v>
                </c:pt>
                <c:pt idx="11">
                  <c:v>4.7580417092237806</c:v>
                </c:pt>
                <c:pt idx="12">
                  <c:v>6.3727887795114571</c:v>
                </c:pt>
                <c:pt idx="13">
                  <c:v>2.2597319829136833</c:v>
                </c:pt>
                <c:pt idx="14">
                  <c:v>5.0992057042487984</c:v>
                </c:pt>
                <c:pt idx="15">
                  <c:v>4.9167146432759221</c:v>
                </c:pt>
                <c:pt idx="16">
                  <c:v>6.1558202347002648</c:v>
                </c:pt>
                <c:pt idx="17">
                  <c:v>8.327397017501788</c:v>
                </c:pt>
                <c:pt idx="18">
                  <c:v>5.3291333367263114</c:v>
                </c:pt>
                <c:pt idx="19">
                  <c:v>4.4290675621459288</c:v>
                </c:pt>
                <c:pt idx="20">
                  <c:v>5.08271041395962</c:v>
                </c:pt>
                <c:pt idx="21">
                  <c:v>3.6590359003033477</c:v>
                </c:pt>
                <c:pt idx="22">
                  <c:v>3.331273469482575</c:v>
                </c:pt>
                <c:pt idx="23">
                  <c:v>4.0929733478462325</c:v>
                </c:pt>
                <c:pt idx="24">
                  <c:v>2.4343995887405647</c:v>
                </c:pt>
                <c:pt idx="25">
                  <c:v>4.7924328950940804</c:v>
                </c:pt>
                <c:pt idx="26">
                  <c:v>5.323327109340136</c:v>
                </c:pt>
                <c:pt idx="27">
                  <c:v>4.2466100834037714</c:v>
                </c:pt>
                <c:pt idx="28">
                  <c:v>4.6228965208635593</c:v>
                </c:pt>
                <c:pt idx="29">
                  <c:v>4.2595066851842747</c:v>
                </c:pt>
                <c:pt idx="30">
                  <c:v>3.9496669346098328</c:v>
                </c:pt>
                <c:pt idx="31">
                  <c:v>0.36660873630160573</c:v>
                </c:pt>
                <c:pt idx="32">
                  <c:v>1.5237993439774602</c:v>
                </c:pt>
                <c:pt idx="33">
                  <c:v>1.1235723840994543</c:v>
                </c:pt>
                <c:pt idx="34">
                  <c:v>0.86703385427103163</c:v>
                </c:pt>
              </c:numCache>
            </c:numRef>
          </c:val>
          <c:extLst>
            <c:ext xmlns:c16="http://schemas.microsoft.com/office/drawing/2014/chart" uri="{C3380CC4-5D6E-409C-BE32-E72D297353CC}">
              <c16:uniqueId val="{00000008-CDF9-491A-88D3-8199985054E4}"/>
            </c:ext>
          </c:extLst>
        </c:ser>
        <c:dLbls>
          <c:showLegendKey val="0"/>
          <c:showVal val="0"/>
          <c:showCatName val="0"/>
          <c:showSerName val="0"/>
          <c:showPercent val="0"/>
          <c:showBubbleSize val="0"/>
        </c:dLbls>
        <c:gapWidth val="50"/>
        <c:overlap val="100"/>
        <c:axId val="70043136"/>
        <c:axId val="70044672"/>
      </c:barChart>
      <c:catAx>
        <c:axId val="70043136"/>
        <c:scaling>
          <c:orientation val="maxMin"/>
        </c:scaling>
        <c:delete val="0"/>
        <c:axPos val="r"/>
        <c:majorGridlines>
          <c:spPr>
            <a:ln>
              <a:solidFill>
                <a:schemeClr val="bg1"/>
              </a:solidFill>
            </a:ln>
          </c:spPr>
        </c:majorGridlines>
        <c:numFmt formatCode="General" sourceLinked="0"/>
        <c:majorTickMark val="none"/>
        <c:minorTickMark val="none"/>
        <c:tickLblPos val="none"/>
        <c:spPr>
          <a:ln w="9525">
            <a:noFill/>
          </a:ln>
        </c:spPr>
        <c:crossAx val="70044672"/>
        <c:crosses val="autoZero"/>
        <c:auto val="1"/>
        <c:lblAlgn val="ctr"/>
        <c:lblOffset val="100"/>
        <c:tickLblSkip val="1"/>
        <c:tickMarkSkip val="1"/>
        <c:noMultiLvlLbl val="0"/>
      </c:catAx>
      <c:valAx>
        <c:axId val="70044672"/>
        <c:scaling>
          <c:orientation val="maxMin"/>
          <c:max val="20"/>
          <c:min val="0"/>
        </c:scaling>
        <c:delete val="0"/>
        <c:axPos val="b"/>
        <c:majorGridlines>
          <c:spPr>
            <a:ln w="3175">
              <a:solidFill>
                <a:schemeClr val="bg1"/>
              </a:solidFill>
              <a:prstDash val="solid"/>
            </a:ln>
          </c:spPr>
        </c:majorGridlines>
        <c:numFmt formatCode="0;[Red]0" sourceLinked="0"/>
        <c:majorTickMark val="out"/>
        <c:minorTickMark val="none"/>
        <c:tickLblPos val="nextTo"/>
        <c:spPr>
          <a:ln w="9525">
            <a:noFill/>
          </a:ln>
        </c:spPr>
        <c:txPr>
          <a:bodyPr rot="0" vert="horz"/>
          <a:lstStyle/>
          <a:p>
            <a:pPr>
              <a:defRPr/>
            </a:pPr>
            <a:endParaRPr lang="en-US"/>
          </a:p>
        </c:txPr>
        <c:crossAx val="70043136"/>
        <c:crosses val="max"/>
        <c:crossBetween val="between"/>
        <c:majorUnit val="2"/>
      </c:valAx>
      <c:spPr>
        <a:solidFill>
          <a:schemeClr val="accent1">
            <a:lumMod val="20000"/>
            <a:lumOff val="80000"/>
          </a:schemeClr>
        </a:solidFill>
        <a:ln w="25400">
          <a:solidFill>
            <a:schemeClr val="bg1">
              <a:lumMod val="75000"/>
            </a:schemeClr>
          </a:solidFill>
        </a:ln>
      </c:spPr>
    </c:plotArea>
    <c:legend>
      <c:legendPos val="r"/>
      <c:layout>
        <c:manualLayout>
          <c:xMode val="edge"/>
          <c:yMode val="edge"/>
          <c:x val="8.0128205128205135E-2"/>
          <c:y val="0.66903585720986403"/>
          <c:w val="0.29380476478901679"/>
          <c:h val="0.16792710797081922"/>
        </c:manualLayout>
      </c:layout>
      <c:overlay val="0"/>
      <c:spPr>
        <a:solidFill>
          <a:schemeClr val="bg1"/>
        </a:solidFill>
        <a:ln w="25400">
          <a:noFill/>
        </a:ln>
      </c:spPr>
    </c:legend>
    <c:plotVisOnly val="1"/>
    <c:dispBlanksAs val="gap"/>
    <c:showDLblsOverMax val="0"/>
  </c:chart>
  <c:spPr>
    <a:solidFill>
      <a:schemeClr val="bg1"/>
    </a:solidFill>
    <a:ln w="9525">
      <a:noFill/>
    </a:ln>
  </c:spPr>
  <c:txPr>
    <a:bodyPr/>
    <a:lstStyle/>
    <a:p>
      <a:pPr>
        <a:defRPr sz="1000" b="0" i="0" u="none" strike="noStrike" baseline="0">
          <a:solidFill>
            <a:srgbClr val="000000"/>
          </a:solidFill>
          <a:latin typeface="Arial" pitchFamily="34" charset="0"/>
          <a:ea typeface="Times New Roman"/>
          <a:cs typeface="Arial"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9877300613496931E-2"/>
          <c:y val="1.0729624976555141E-2"/>
          <c:w val="0.92331288343558282"/>
          <c:h val="0.94174848143982004"/>
        </c:manualLayout>
      </c:layout>
      <c:barChart>
        <c:barDir val="bar"/>
        <c:grouping val="stacked"/>
        <c:varyColors val="0"/>
        <c:ser>
          <c:idx val="0"/>
          <c:order val="0"/>
          <c:tx>
            <c:strRef>
              <c:f>Figure4!$F$54</c:f>
              <c:strCache>
                <c:ptCount val="1"/>
                <c:pt idx="0">
                  <c:v>Health</c:v>
                </c:pt>
              </c:strCache>
            </c:strRef>
          </c:tx>
          <c:spPr>
            <a:solidFill>
              <a:srgbClr val="1F497D"/>
            </a:solidFill>
            <a:ln w="12700">
              <a:solidFill>
                <a:srgbClr val="000080"/>
              </a:solidFill>
              <a:prstDash val="solid"/>
            </a:ln>
          </c:spPr>
          <c:invertIfNegative val="0"/>
          <c:dLbls>
            <c:spPr>
              <a:noFill/>
              <a:ln w="25400">
                <a:noFill/>
              </a:ln>
            </c:sp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Figure4!$A$56:$A$90</c:f>
              <c:strCache>
                <c:ptCount val="35"/>
                <c:pt idx="0">
                  <c:v>France (31)</c:v>
                </c:pt>
                <c:pt idx="1">
                  <c:v>Denmark (30.1)</c:v>
                </c:pt>
                <c:pt idx="2">
                  <c:v>Belgium (29.4)</c:v>
                </c:pt>
                <c:pt idx="3">
                  <c:v>Finland (28.3)</c:v>
                </c:pt>
                <c:pt idx="4">
                  <c:v>Austria (27.7)</c:v>
                </c:pt>
                <c:pt idx="5">
                  <c:v>Italy (27.5)</c:v>
                </c:pt>
                <c:pt idx="6">
                  <c:v>Sweden (27.2)</c:v>
                </c:pt>
                <c:pt idx="7">
                  <c:v>Spain (26.8)</c:v>
                </c:pt>
                <c:pt idx="8">
                  <c:v>Greece (25.7)</c:v>
                </c:pt>
                <c:pt idx="9">
                  <c:v>Germany (25.5)</c:v>
                </c:pt>
                <c:pt idx="10">
                  <c:v>Portugal (24.8)</c:v>
                </c:pt>
                <c:pt idx="11">
                  <c:v>Slovenia (24)</c:v>
                </c:pt>
                <c:pt idx="12">
                  <c:v>Netherlands (23.5)</c:v>
                </c:pt>
                <c:pt idx="13">
                  <c:v>Japan (23.1)</c:v>
                </c:pt>
                <c:pt idx="14">
                  <c:v>United Kingdom (22.7)</c:v>
                </c:pt>
                <c:pt idx="15">
                  <c:v>Hungary (22.6)</c:v>
                </c:pt>
                <c:pt idx="16">
                  <c:v>Luxembourg (22.5)</c:v>
                </c:pt>
                <c:pt idx="17">
                  <c:v>Ireland (22.3)</c:v>
                </c:pt>
                <c:pt idx="18">
                  <c:v>Norway (21.8)</c:v>
                </c:pt>
                <c:pt idx="19">
                  <c:v>OECD-34 (21.4)</c:v>
                </c:pt>
                <c:pt idx="20">
                  <c:v>New Zealand (21)</c:v>
                </c:pt>
                <c:pt idx="21">
                  <c:v>Czech Republic (20.1)</c:v>
                </c:pt>
                <c:pt idx="22">
                  <c:v>Poland (20.1)</c:v>
                </c:pt>
                <c:pt idx="23">
                  <c:v>Switzerland (19.3)</c:v>
                </c:pt>
                <c:pt idx="24">
                  <c:v>United States (18.7)</c:v>
                </c:pt>
                <c:pt idx="25">
                  <c:v>Australia (18.3)</c:v>
                </c:pt>
                <c:pt idx="26">
                  <c:v>Iceland (18.1)</c:v>
                </c:pt>
                <c:pt idx="27">
                  <c:v>Slovak Republic (18.1)</c:v>
                </c:pt>
                <c:pt idx="28">
                  <c:v>Canada (17.4)</c:v>
                </c:pt>
                <c:pt idx="29">
                  <c:v>Estonia (16.8)</c:v>
                </c:pt>
                <c:pt idx="30">
                  <c:v>Israel (15.1)</c:v>
                </c:pt>
                <c:pt idx="31">
                  <c:v>Turkey (12.2)</c:v>
                </c:pt>
                <c:pt idx="32">
                  <c:v>Chile (10.2)</c:v>
                </c:pt>
                <c:pt idx="33">
                  <c:v>Korea (9.6)</c:v>
                </c:pt>
                <c:pt idx="34">
                  <c:v>Mexico (7.7)</c:v>
                </c:pt>
              </c:strCache>
            </c:strRef>
          </c:cat>
          <c:val>
            <c:numRef>
              <c:f>Figure4!$F$56:$F$90</c:f>
              <c:numCache>
                <c:formatCode>#,#00</c:formatCode>
                <c:ptCount val="35"/>
                <c:pt idx="0">
                  <c:v>8.6014247391073653</c:v>
                </c:pt>
                <c:pt idx="1">
                  <c:v>6.718255638409552</c:v>
                </c:pt>
                <c:pt idx="2">
                  <c:v>8.0293835204653643</c:v>
                </c:pt>
                <c:pt idx="3">
                  <c:v>5.6746614461916662</c:v>
                </c:pt>
                <c:pt idx="4">
                  <c:v>6.6800356042795732</c:v>
                </c:pt>
                <c:pt idx="5">
                  <c:v>6.9552991716542358</c:v>
                </c:pt>
                <c:pt idx="6">
                  <c:v>6.6534158606861054</c:v>
                </c:pt>
                <c:pt idx="7">
                  <c:v>6.7528559427406538</c:v>
                </c:pt>
                <c:pt idx="8">
                  <c:v>6.5991820499571778</c:v>
                </c:pt>
                <c:pt idx="9">
                  <c:v>8.0056568450898489</c:v>
                </c:pt>
                <c:pt idx="10">
                  <c:v>6.331719514603841</c:v>
                </c:pt>
                <c:pt idx="11">
                  <c:v>6.3905706523543842</c:v>
                </c:pt>
                <c:pt idx="12">
                  <c:v>7.8740966067770977</c:v>
                </c:pt>
                <c:pt idx="13">
                  <c:v>7.6890280859219811</c:v>
                </c:pt>
                <c:pt idx="14">
                  <c:v>7.6752240426919043</c:v>
                </c:pt>
                <c:pt idx="15">
                  <c:v>4.9290089463039024</c:v>
                </c:pt>
                <c:pt idx="16">
                  <c:v>5.8136162014105066</c:v>
                </c:pt>
                <c:pt idx="17">
                  <c:v>5.7567789863138898</c:v>
                </c:pt>
                <c:pt idx="18">
                  <c:v>5.5869194555726001</c:v>
                </c:pt>
                <c:pt idx="19">
                  <c:v>6.1689846022874075</c:v>
                </c:pt>
                <c:pt idx="20">
                  <c:v>8.4487618239393569</c:v>
                </c:pt>
                <c:pt idx="21">
                  <c:v>6.1744149515052182</c:v>
                </c:pt>
                <c:pt idx="22">
                  <c:v>4.5299680589375093</c:v>
                </c:pt>
                <c:pt idx="23">
                  <c:v>6.4728276627216657</c:v>
                </c:pt>
                <c:pt idx="24">
                  <c:v>7.9626506357791493</c:v>
                </c:pt>
                <c:pt idx="25">
                  <c:v>6.1206754693354375</c:v>
                </c:pt>
                <c:pt idx="26">
                  <c:v>5.5719991285196748</c:v>
                </c:pt>
                <c:pt idx="27">
                  <c:v>5.6044406077098756</c:v>
                </c:pt>
                <c:pt idx="28">
                  <c:v>7.1867010764807215</c:v>
                </c:pt>
                <c:pt idx="29">
                  <c:v>4.5385187079049558</c:v>
                </c:pt>
                <c:pt idx="30">
                  <c:v>3.9446849407511455</c:v>
                </c:pt>
                <c:pt idx="31">
                  <c:v>4.2058599372661085</c:v>
                </c:pt>
                <c:pt idx="32">
                  <c:v>3.3751610595882253</c:v>
                </c:pt>
                <c:pt idx="33">
                  <c:v>4.0691770969842267</c:v>
                </c:pt>
                <c:pt idx="34">
                  <c:v>2.8225020098169495</c:v>
                </c:pt>
              </c:numCache>
            </c:numRef>
          </c:val>
          <c:extLst>
            <c:ext xmlns:c16="http://schemas.microsoft.com/office/drawing/2014/chart" uri="{C3380CC4-5D6E-409C-BE32-E72D297353CC}">
              <c16:uniqueId val="{00000000-3117-4609-BBC7-A1CCB8A1E12E}"/>
            </c:ext>
          </c:extLst>
        </c:ser>
        <c:ser>
          <c:idx val="1"/>
          <c:order val="1"/>
          <c:tx>
            <c:strRef>
              <c:f>Figure4!$G$54</c:f>
              <c:strCache>
                <c:ptCount val="1"/>
                <c:pt idx="0">
                  <c:v>All social services except health</c:v>
                </c:pt>
              </c:strCache>
            </c:strRef>
          </c:tx>
          <c:spPr>
            <a:solidFill>
              <a:schemeClr val="accent1">
                <a:lumMod val="40000"/>
                <a:lumOff val="60000"/>
              </a:schemeClr>
            </a:solidFill>
            <a:ln w="12700">
              <a:noFill/>
              <a:prstDash val="solid"/>
            </a:ln>
          </c:spPr>
          <c:invertIfNegative val="0"/>
          <c:dLbls>
            <c:dLbl>
              <c:idx val="5"/>
              <c:layout>
                <c:manualLayout>
                  <c:x val="4.7971917620726855E-3"/>
                  <c:y val="1.9883878151594688E-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3117-4609-BBC7-A1CCB8A1E12E}"/>
                </c:ext>
              </c:extLst>
            </c:dLbl>
            <c:dLbl>
              <c:idx val="7"/>
              <c:layout>
                <c:manualLayout>
                  <c:x val="5.3919101460346501E-2"/>
                  <c:y val="2.7705095997931162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3117-4609-BBC7-A1CCB8A1E12E}"/>
                </c:ext>
              </c:extLst>
            </c:dLbl>
            <c:dLbl>
              <c:idx val="8"/>
              <c:layout>
                <c:manualLayout>
                  <c:x val="-4.6017100623158679E-3"/>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3117-4609-BBC7-A1CCB8A1E12E}"/>
                </c:ext>
              </c:extLst>
            </c:dLbl>
            <c:dLbl>
              <c:idx val="9"/>
              <c:layout>
                <c:manualLayout>
                  <c:x val="1.7397871278360143E-2"/>
                  <c:y val="1.9771539856952908E-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3117-4609-BBC7-A1CCB8A1E12E}"/>
                </c:ext>
              </c:extLst>
            </c:dLbl>
            <c:dLbl>
              <c:idx val="10"/>
              <c:layout>
                <c:manualLayout>
                  <c:x val="1.1137948247266638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3117-4609-BBC7-A1CCB8A1E12E}"/>
                </c:ext>
              </c:extLst>
            </c:dLbl>
            <c:dLbl>
              <c:idx val="11"/>
              <c:layout>
                <c:manualLayout>
                  <c:x val="-1.7764037164066148E-3"/>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3117-4609-BBC7-A1CCB8A1E12E}"/>
                </c:ext>
              </c:extLst>
            </c:dLbl>
            <c:dLbl>
              <c:idx val="17"/>
              <c:layout>
                <c:manualLayout>
                  <c:x val="1.5982480717517671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3117-4609-BBC7-A1CCB8A1E12E}"/>
                </c:ext>
              </c:extLst>
            </c:dLbl>
            <c:dLbl>
              <c:idx val="18"/>
              <c:layout>
                <c:manualLayout>
                  <c:x val="7.8025216173131734E-3"/>
                  <c:y val="-2.5109855618330196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3117-4609-BBC7-A1CCB8A1E12E}"/>
                </c:ext>
              </c:extLst>
            </c:dLbl>
            <c:dLbl>
              <c:idx val="20"/>
              <c:layout>
                <c:manualLayout>
                  <c:x val="1.8882501650483913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3117-4609-BBC7-A1CCB8A1E12E}"/>
                </c:ext>
              </c:extLst>
            </c:dLbl>
            <c:dLbl>
              <c:idx val="21"/>
              <c:layout>
                <c:manualLayout>
                  <c:x val="4.8784440959377111E-2"/>
                  <c:y val="3.1857814242753067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3117-4609-BBC7-A1CCB8A1E12E}"/>
                </c:ext>
              </c:extLst>
            </c:dLbl>
            <c:dLbl>
              <c:idx val="22"/>
              <c:layout>
                <c:manualLayout>
                  <c:x val="-4.2384425873146225E-3"/>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3117-4609-BBC7-A1CCB8A1E12E}"/>
                </c:ext>
              </c:extLst>
            </c:dLbl>
            <c:dLbl>
              <c:idx val="23"/>
              <c:layout>
                <c:manualLayout>
                  <c:x val="1.307730705440961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3117-4609-BBC7-A1CCB8A1E12E}"/>
                </c:ext>
              </c:extLst>
            </c:dLbl>
            <c:dLbl>
              <c:idx val="24"/>
              <c:layout>
                <c:manualLayout>
                  <c:x val="7.3439286346875356E-3"/>
                  <c:y val="2.0957832248370083E-4"/>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3117-4609-BBC7-A1CCB8A1E12E}"/>
                </c:ext>
              </c:extLst>
            </c:dLbl>
            <c:dLbl>
              <c:idx val="25"/>
              <c:layout>
                <c:manualLayout>
                  <c:x val="5.0000805114084664E-3"/>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3117-4609-BBC7-A1CCB8A1E12E}"/>
                </c:ext>
              </c:extLst>
            </c:dLbl>
            <c:dLbl>
              <c:idx val="26"/>
              <c:layout>
                <c:manualLayout>
                  <c:x val="8.6501457256493251E-3"/>
                  <c:y val="-3.4422250890955017E-4"/>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3117-4609-BBC7-A1CCB8A1E12E}"/>
                </c:ext>
              </c:extLst>
            </c:dLbl>
            <c:dLbl>
              <c:idx val="27"/>
              <c:layout>
                <c:manualLayout>
                  <c:x val="7.9768449189250121E-2"/>
                  <c:y val="7.9461818685093737E-4"/>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0-3117-4609-BBC7-A1CCB8A1E12E}"/>
                </c:ext>
              </c:extLst>
            </c:dLbl>
            <c:dLbl>
              <c:idx val="28"/>
              <c:layout>
                <c:manualLayout>
                  <c:x val="9.3315942869104558E-3"/>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1-3117-4609-BBC7-A1CCB8A1E12E}"/>
                </c:ext>
              </c:extLst>
            </c:dLbl>
            <c:dLbl>
              <c:idx val="29"/>
              <c:layout>
                <c:manualLayout>
                  <c:x val="1.3609004395922903E-2"/>
                  <c:y val="1.9883878151594688E-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2-3117-4609-BBC7-A1CCB8A1E12E}"/>
                </c:ext>
              </c:extLst>
            </c:dLbl>
            <c:dLbl>
              <c:idx val="30"/>
              <c:layout>
                <c:manualLayout>
                  <c:x val="1.7311563048483969E-2"/>
                  <c:y val="3.2899842321969643E-4"/>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3-3117-4609-BBC7-A1CCB8A1E12E}"/>
                </c:ext>
              </c:extLst>
            </c:dLbl>
            <c:dLbl>
              <c:idx val="31"/>
              <c:layout>
                <c:manualLayout>
                  <c:x val="3.6692913385826774E-2"/>
                  <c:y val="1.9883878151594688E-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4-3117-4609-BBC7-A1CCB8A1E12E}"/>
                </c:ext>
              </c:extLst>
            </c:dLbl>
            <c:spPr>
              <a:noFill/>
              <a:ln w="25400">
                <a:noFill/>
              </a:ln>
            </c:sp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Figure4!$A$56:$A$90</c:f>
              <c:strCache>
                <c:ptCount val="35"/>
                <c:pt idx="0">
                  <c:v>France (31)</c:v>
                </c:pt>
                <c:pt idx="1">
                  <c:v>Denmark (30.1)</c:v>
                </c:pt>
                <c:pt idx="2">
                  <c:v>Belgium (29.4)</c:v>
                </c:pt>
                <c:pt idx="3">
                  <c:v>Finland (28.3)</c:v>
                </c:pt>
                <c:pt idx="4">
                  <c:v>Austria (27.7)</c:v>
                </c:pt>
                <c:pt idx="5">
                  <c:v>Italy (27.5)</c:v>
                </c:pt>
                <c:pt idx="6">
                  <c:v>Sweden (27.2)</c:v>
                </c:pt>
                <c:pt idx="7">
                  <c:v>Spain (26.8)</c:v>
                </c:pt>
                <c:pt idx="8">
                  <c:v>Greece (25.7)</c:v>
                </c:pt>
                <c:pt idx="9">
                  <c:v>Germany (25.5)</c:v>
                </c:pt>
                <c:pt idx="10">
                  <c:v>Portugal (24.8)</c:v>
                </c:pt>
                <c:pt idx="11">
                  <c:v>Slovenia (24)</c:v>
                </c:pt>
                <c:pt idx="12">
                  <c:v>Netherlands (23.5)</c:v>
                </c:pt>
                <c:pt idx="13">
                  <c:v>Japan (23.1)</c:v>
                </c:pt>
                <c:pt idx="14">
                  <c:v>United Kingdom (22.7)</c:v>
                </c:pt>
                <c:pt idx="15">
                  <c:v>Hungary (22.6)</c:v>
                </c:pt>
                <c:pt idx="16">
                  <c:v>Luxembourg (22.5)</c:v>
                </c:pt>
                <c:pt idx="17">
                  <c:v>Ireland (22.3)</c:v>
                </c:pt>
                <c:pt idx="18">
                  <c:v>Norway (21.8)</c:v>
                </c:pt>
                <c:pt idx="19">
                  <c:v>OECD-34 (21.4)</c:v>
                </c:pt>
                <c:pt idx="20">
                  <c:v>New Zealand (21)</c:v>
                </c:pt>
                <c:pt idx="21">
                  <c:v>Czech Republic (20.1)</c:v>
                </c:pt>
                <c:pt idx="22">
                  <c:v>Poland (20.1)</c:v>
                </c:pt>
                <c:pt idx="23">
                  <c:v>Switzerland (19.3)</c:v>
                </c:pt>
                <c:pt idx="24">
                  <c:v>United States (18.7)</c:v>
                </c:pt>
                <c:pt idx="25">
                  <c:v>Australia (18.3)</c:v>
                </c:pt>
                <c:pt idx="26">
                  <c:v>Iceland (18.1)</c:v>
                </c:pt>
                <c:pt idx="27">
                  <c:v>Slovak Republic (18.1)</c:v>
                </c:pt>
                <c:pt idx="28">
                  <c:v>Canada (17.4)</c:v>
                </c:pt>
                <c:pt idx="29">
                  <c:v>Estonia (16.8)</c:v>
                </c:pt>
                <c:pt idx="30">
                  <c:v>Israel (15.1)</c:v>
                </c:pt>
                <c:pt idx="31">
                  <c:v>Turkey (12.2)</c:v>
                </c:pt>
                <c:pt idx="32">
                  <c:v>Chile (10.2)</c:v>
                </c:pt>
                <c:pt idx="33">
                  <c:v>Korea (9.6)</c:v>
                </c:pt>
                <c:pt idx="34">
                  <c:v>Mexico (7.7)</c:v>
                </c:pt>
              </c:strCache>
            </c:strRef>
          </c:cat>
          <c:val>
            <c:numRef>
              <c:f>Figure4!$G$56:$G$90</c:f>
              <c:numCache>
                <c:formatCode>#,#00</c:formatCode>
                <c:ptCount val="35"/>
                <c:pt idx="0">
                  <c:v>3.0347337930338032</c:v>
                </c:pt>
                <c:pt idx="1">
                  <c:v>7.005443672858954</c:v>
                </c:pt>
                <c:pt idx="2">
                  <c:v>2.1358671150833715</c:v>
                </c:pt>
                <c:pt idx="3">
                  <c:v>4.8234248505912776</c:v>
                </c:pt>
                <c:pt idx="4">
                  <c:v>1.9131484022301342</c:v>
                </c:pt>
                <c:pt idx="5">
                  <c:v>1.0234358637377889</c:v>
                </c:pt>
                <c:pt idx="6">
                  <c:v>7.4822394360698388</c:v>
                </c:pt>
                <c:pt idx="7">
                  <c:v>2.1572242711886442</c:v>
                </c:pt>
                <c:pt idx="8">
                  <c:v>1.327142341270263</c:v>
                </c:pt>
                <c:pt idx="9">
                  <c:v>2.4125822336269209</c:v>
                </c:pt>
                <c:pt idx="10">
                  <c:v>0.58630905118070409</c:v>
                </c:pt>
                <c:pt idx="11">
                  <c:v>1.0935282919909834</c:v>
                </c:pt>
                <c:pt idx="12">
                  <c:v>2.6453032900590436</c:v>
                </c:pt>
                <c:pt idx="13">
                  <c:v>2.7175523805966968</c:v>
                </c:pt>
                <c:pt idx="14">
                  <c:v>3.9301025033588806</c:v>
                </c:pt>
                <c:pt idx="15">
                  <c:v>2.4095399230935328</c:v>
                </c:pt>
                <c:pt idx="16">
                  <c:v>2.1653648151942448</c:v>
                </c:pt>
                <c:pt idx="17">
                  <c:v>2.0892367968923233</c:v>
                </c:pt>
                <c:pt idx="18">
                  <c:v>4.9034471414138494</c:v>
                </c:pt>
                <c:pt idx="19">
                  <c:v>2.4266031923889226</c:v>
                </c:pt>
                <c:pt idx="20">
                  <c:v>2.1228025432360322</c:v>
                </c:pt>
                <c:pt idx="21">
                  <c:v>1.1288140834275344</c:v>
                </c:pt>
                <c:pt idx="22">
                  <c:v>0.98611561735379194</c:v>
                </c:pt>
                <c:pt idx="23">
                  <c:v>1.5951008570081404</c:v>
                </c:pt>
                <c:pt idx="24">
                  <c:v>1.4071336598837378</c:v>
                </c:pt>
                <c:pt idx="25">
                  <c:v>3.5067184685863682</c:v>
                </c:pt>
                <c:pt idx="26">
                  <c:v>4.9982397469139332</c:v>
                </c:pt>
                <c:pt idx="27">
                  <c:v>0.97767334670881656</c:v>
                </c:pt>
                <c:pt idx="28">
                  <c:v>0.86438920786077489</c:v>
                </c:pt>
                <c:pt idx="29">
                  <c:v>0.87256605454212721</c:v>
                </c:pt>
                <c:pt idx="30">
                  <c:v>2.3172918679733967</c:v>
                </c:pt>
                <c:pt idx="31">
                  <c:v>0.10092048753257998</c:v>
                </c:pt>
                <c:pt idx="32">
                  <c:v>1.93943029551329</c:v>
                </c:pt>
                <c:pt idx="33">
                  <c:v>1.6591836206181805</c:v>
                </c:pt>
                <c:pt idx="34">
                  <c:v>2.1725025105933997</c:v>
                </c:pt>
              </c:numCache>
            </c:numRef>
          </c:val>
          <c:extLst>
            <c:ext xmlns:c16="http://schemas.microsoft.com/office/drawing/2014/chart" uri="{C3380CC4-5D6E-409C-BE32-E72D297353CC}">
              <c16:uniqueId val="{00000015-3117-4609-BBC7-A1CCB8A1E12E}"/>
            </c:ext>
          </c:extLst>
        </c:ser>
        <c:dLbls>
          <c:showLegendKey val="0"/>
          <c:showVal val="0"/>
          <c:showCatName val="0"/>
          <c:showSerName val="0"/>
          <c:showPercent val="0"/>
          <c:showBubbleSize val="0"/>
        </c:dLbls>
        <c:gapWidth val="50"/>
        <c:overlap val="100"/>
        <c:axId val="164434688"/>
        <c:axId val="164436608"/>
      </c:barChart>
      <c:catAx>
        <c:axId val="164434688"/>
        <c:scaling>
          <c:orientation val="maxMin"/>
        </c:scaling>
        <c:delete val="0"/>
        <c:axPos val="l"/>
        <c:majorGridlines>
          <c:spPr>
            <a:ln>
              <a:solidFill>
                <a:schemeClr val="bg1"/>
              </a:solidFill>
            </a:ln>
          </c:spPr>
        </c:majorGridlines>
        <c:numFmt formatCode="General" sourceLinked="0"/>
        <c:majorTickMark val="none"/>
        <c:minorTickMark val="none"/>
        <c:tickLblPos val="none"/>
        <c:spPr>
          <a:ln w="9525">
            <a:noFill/>
          </a:ln>
        </c:spPr>
        <c:crossAx val="164436608"/>
        <c:crosses val="autoZero"/>
        <c:auto val="1"/>
        <c:lblAlgn val="ctr"/>
        <c:lblOffset val="100"/>
        <c:tickLblSkip val="1"/>
        <c:tickMarkSkip val="1"/>
        <c:noMultiLvlLbl val="0"/>
      </c:catAx>
      <c:valAx>
        <c:axId val="164436608"/>
        <c:scaling>
          <c:orientation val="minMax"/>
          <c:max val="20"/>
          <c:min val="0"/>
        </c:scaling>
        <c:delete val="0"/>
        <c:axPos val="b"/>
        <c:majorGridlines>
          <c:spPr>
            <a:ln w="3175">
              <a:solidFill>
                <a:schemeClr val="bg1"/>
              </a:solidFill>
              <a:prstDash val="solid"/>
            </a:ln>
          </c:spPr>
        </c:majorGridlines>
        <c:numFmt formatCode="0" sourceLinked="0"/>
        <c:majorTickMark val="in"/>
        <c:minorTickMark val="none"/>
        <c:tickLblPos val="nextTo"/>
        <c:spPr>
          <a:ln w="9525">
            <a:noFill/>
          </a:ln>
        </c:spPr>
        <c:txPr>
          <a:bodyPr rot="0" vert="horz"/>
          <a:lstStyle/>
          <a:p>
            <a:pPr>
              <a:defRPr/>
            </a:pPr>
            <a:endParaRPr lang="en-US"/>
          </a:p>
        </c:txPr>
        <c:crossAx val="164434688"/>
        <c:crosses val="max"/>
        <c:crossBetween val="between"/>
        <c:majorUnit val="2"/>
      </c:valAx>
      <c:spPr>
        <a:solidFill>
          <a:schemeClr val="accent1">
            <a:lumMod val="20000"/>
            <a:lumOff val="80000"/>
          </a:schemeClr>
        </a:solidFill>
        <a:ln w="25400">
          <a:solidFill>
            <a:schemeClr val="bg1">
              <a:lumMod val="75000"/>
            </a:schemeClr>
          </a:solidFill>
        </a:ln>
      </c:spPr>
    </c:plotArea>
    <c:legend>
      <c:legendPos val="r"/>
      <c:layout>
        <c:manualLayout>
          <c:xMode val="edge"/>
          <c:yMode val="edge"/>
          <c:x val="0.61507366793874696"/>
          <c:y val="0.67116320687186826"/>
          <c:w val="0.30163599182004086"/>
          <c:h val="0.18015984892686868"/>
        </c:manualLayout>
      </c:layout>
      <c:overlay val="0"/>
      <c:spPr>
        <a:solidFill>
          <a:schemeClr val="bg1"/>
        </a:solidFill>
        <a:ln w="25400">
          <a:noFill/>
        </a:ln>
      </c:spPr>
    </c:legend>
    <c:plotVisOnly val="1"/>
    <c:dispBlanksAs val="gap"/>
    <c:showDLblsOverMax val="0"/>
  </c:chart>
  <c:spPr>
    <a:solidFill>
      <a:schemeClr val="bg1"/>
    </a:solidFill>
    <a:ln w="9525">
      <a:noFill/>
    </a:ln>
  </c:spPr>
  <c:txPr>
    <a:bodyPr/>
    <a:lstStyle/>
    <a:p>
      <a:pPr>
        <a:defRPr sz="1000" b="0" i="0" u="none" strike="noStrike" baseline="0">
          <a:solidFill>
            <a:srgbClr val="000000"/>
          </a:solidFill>
          <a:latin typeface="Arial" pitchFamily="34" charset="0"/>
          <a:ea typeface="Times New Roman"/>
          <a:cs typeface="Arial" pitchFamily="34" charset="0"/>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GB"/>
              <a:t>Social expenditures as % of GDP by sector, 2012 (ESSPROS)</a:t>
            </a:r>
          </a:p>
        </c:rich>
      </c:tx>
      <c:layout/>
      <c:overlay val="0"/>
    </c:title>
    <c:autoTitleDeleted val="0"/>
    <c:plotArea>
      <c:layout/>
      <c:barChart>
        <c:barDir val="col"/>
        <c:grouping val="stacked"/>
        <c:varyColors val="0"/>
        <c:ser>
          <c:idx val="0"/>
          <c:order val="0"/>
          <c:tx>
            <c:strRef>
              <c:f>Data!$H$32</c:f>
              <c:strCache>
                <c:ptCount val="1"/>
                <c:pt idx="0">
                  <c:v>Old age and survivors</c:v>
                </c:pt>
              </c:strCache>
            </c:strRef>
          </c:tx>
          <c:spPr>
            <a:solidFill>
              <a:schemeClr val="tx1"/>
            </a:solidFill>
            <a:ln>
              <a:solidFill>
                <a:schemeClr val="tx1"/>
              </a:solidFill>
            </a:ln>
          </c:spPr>
          <c:invertIfNegative val="0"/>
          <c:cat>
            <c:strRef>
              <c:f>Data!$G$33:$G$38</c:f>
              <c:strCache>
                <c:ptCount val="6"/>
                <c:pt idx="0">
                  <c:v>EU28</c:v>
                </c:pt>
                <c:pt idx="1">
                  <c:v>BE</c:v>
                </c:pt>
                <c:pt idx="2">
                  <c:v>DE</c:v>
                </c:pt>
                <c:pt idx="3">
                  <c:v>FR</c:v>
                </c:pt>
                <c:pt idx="4">
                  <c:v>NL</c:v>
                </c:pt>
                <c:pt idx="5">
                  <c:v>UK</c:v>
                </c:pt>
              </c:strCache>
            </c:strRef>
          </c:cat>
          <c:val>
            <c:numRef>
              <c:f>Data!$H$33:$H$38</c:f>
              <c:numCache>
                <c:formatCode>#.##00</c:formatCode>
                <c:ptCount val="6"/>
                <c:pt idx="0">
                  <c:v>13</c:v>
                </c:pt>
                <c:pt idx="1">
                  <c:v>11.7</c:v>
                </c:pt>
                <c:pt idx="2">
                  <c:v>11.4</c:v>
                </c:pt>
                <c:pt idx="3">
                  <c:v>14.7</c:v>
                </c:pt>
                <c:pt idx="4">
                  <c:v>12.5</c:v>
                </c:pt>
                <c:pt idx="5">
                  <c:v>12.8</c:v>
                </c:pt>
              </c:numCache>
            </c:numRef>
          </c:val>
          <c:extLst>
            <c:ext xmlns:c16="http://schemas.microsoft.com/office/drawing/2014/chart" uri="{C3380CC4-5D6E-409C-BE32-E72D297353CC}">
              <c16:uniqueId val="{00000000-4A80-4CD0-A416-0A2B527CB10D}"/>
            </c:ext>
          </c:extLst>
        </c:ser>
        <c:ser>
          <c:idx val="1"/>
          <c:order val="1"/>
          <c:tx>
            <c:strRef>
              <c:f>Data!$I$32</c:f>
              <c:strCache>
                <c:ptCount val="1"/>
                <c:pt idx="0">
                  <c:v>Sickness/Health care</c:v>
                </c:pt>
              </c:strCache>
            </c:strRef>
          </c:tx>
          <c:spPr>
            <a:pattFill prst="dkVert">
              <a:fgClr>
                <a:schemeClr val="tx1"/>
              </a:fgClr>
              <a:bgClr>
                <a:schemeClr val="bg1"/>
              </a:bgClr>
            </a:pattFill>
            <a:ln>
              <a:solidFill>
                <a:schemeClr val="tx1"/>
              </a:solidFill>
            </a:ln>
          </c:spPr>
          <c:invertIfNegative val="0"/>
          <c:cat>
            <c:strRef>
              <c:f>Data!$G$33:$G$38</c:f>
              <c:strCache>
                <c:ptCount val="6"/>
                <c:pt idx="0">
                  <c:v>EU28</c:v>
                </c:pt>
                <c:pt idx="1">
                  <c:v>BE</c:v>
                </c:pt>
                <c:pt idx="2">
                  <c:v>DE</c:v>
                </c:pt>
                <c:pt idx="3">
                  <c:v>FR</c:v>
                </c:pt>
                <c:pt idx="4">
                  <c:v>NL</c:v>
                </c:pt>
                <c:pt idx="5">
                  <c:v>UK</c:v>
                </c:pt>
              </c:strCache>
            </c:strRef>
          </c:cat>
          <c:val>
            <c:numRef>
              <c:f>Data!$I$33:$I$38</c:f>
              <c:numCache>
                <c:formatCode>#.##00</c:formatCode>
                <c:ptCount val="6"/>
                <c:pt idx="0">
                  <c:v>8.4</c:v>
                </c:pt>
                <c:pt idx="1">
                  <c:v>8.5</c:v>
                </c:pt>
                <c:pt idx="2">
                  <c:v>9.6</c:v>
                </c:pt>
                <c:pt idx="3">
                  <c:v>9.1999999999999993</c:v>
                </c:pt>
                <c:pt idx="4">
                  <c:v>11.3</c:v>
                </c:pt>
                <c:pt idx="5">
                  <c:v>9.3000000000000007</c:v>
                </c:pt>
              </c:numCache>
            </c:numRef>
          </c:val>
          <c:extLst>
            <c:ext xmlns:c16="http://schemas.microsoft.com/office/drawing/2014/chart" uri="{C3380CC4-5D6E-409C-BE32-E72D297353CC}">
              <c16:uniqueId val="{00000001-4A80-4CD0-A416-0A2B527CB10D}"/>
            </c:ext>
          </c:extLst>
        </c:ser>
        <c:ser>
          <c:idx val="2"/>
          <c:order val="2"/>
          <c:tx>
            <c:strRef>
              <c:f>Data!$J$32</c:f>
              <c:strCache>
                <c:ptCount val="1"/>
                <c:pt idx="0">
                  <c:v>Unemployment</c:v>
                </c:pt>
              </c:strCache>
            </c:strRef>
          </c:tx>
          <c:spPr>
            <a:solidFill>
              <a:schemeClr val="tx1">
                <a:lumMod val="65000"/>
                <a:lumOff val="35000"/>
              </a:schemeClr>
            </a:solidFill>
            <a:ln>
              <a:solidFill>
                <a:schemeClr val="tx1"/>
              </a:solidFill>
            </a:ln>
          </c:spPr>
          <c:invertIfNegative val="0"/>
          <c:cat>
            <c:strRef>
              <c:f>Data!$G$33:$G$38</c:f>
              <c:strCache>
                <c:ptCount val="6"/>
                <c:pt idx="0">
                  <c:v>EU28</c:v>
                </c:pt>
                <c:pt idx="1">
                  <c:v>BE</c:v>
                </c:pt>
                <c:pt idx="2">
                  <c:v>DE</c:v>
                </c:pt>
                <c:pt idx="3">
                  <c:v>FR</c:v>
                </c:pt>
                <c:pt idx="4">
                  <c:v>NL</c:v>
                </c:pt>
                <c:pt idx="5">
                  <c:v>UK</c:v>
                </c:pt>
              </c:strCache>
            </c:strRef>
          </c:cat>
          <c:val>
            <c:numRef>
              <c:f>Data!$J$33:$J$38</c:f>
              <c:numCache>
                <c:formatCode>#.##00</c:formatCode>
                <c:ptCount val="6"/>
                <c:pt idx="0">
                  <c:v>1.6</c:v>
                </c:pt>
                <c:pt idx="1">
                  <c:v>3.7</c:v>
                </c:pt>
                <c:pt idx="2">
                  <c:v>1.2</c:v>
                </c:pt>
                <c:pt idx="3">
                  <c:v>2</c:v>
                </c:pt>
                <c:pt idx="4">
                  <c:v>1.8</c:v>
                </c:pt>
                <c:pt idx="5">
                  <c:v>0.7</c:v>
                </c:pt>
              </c:numCache>
            </c:numRef>
          </c:val>
          <c:extLst>
            <c:ext xmlns:c16="http://schemas.microsoft.com/office/drawing/2014/chart" uri="{C3380CC4-5D6E-409C-BE32-E72D297353CC}">
              <c16:uniqueId val="{00000002-4A80-4CD0-A416-0A2B527CB10D}"/>
            </c:ext>
          </c:extLst>
        </c:ser>
        <c:ser>
          <c:idx val="3"/>
          <c:order val="3"/>
          <c:tx>
            <c:strRef>
              <c:f>Data!$K$32</c:f>
              <c:strCache>
                <c:ptCount val="1"/>
                <c:pt idx="0">
                  <c:v>Disability</c:v>
                </c:pt>
              </c:strCache>
            </c:strRef>
          </c:tx>
          <c:spPr>
            <a:pattFill prst="dkDnDiag">
              <a:fgClr>
                <a:schemeClr val="tx1"/>
              </a:fgClr>
              <a:bgClr>
                <a:schemeClr val="bg1"/>
              </a:bgClr>
            </a:pattFill>
            <a:ln>
              <a:solidFill>
                <a:schemeClr val="tx1"/>
              </a:solidFill>
            </a:ln>
          </c:spPr>
          <c:invertIfNegative val="0"/>
          <c:cat>
            <c:strRef>
              <c:f>Data!$G$33:$G$38</c:f>
              <c:strCache>
                <c:ptCount val="6"/>
                <c:pt idx="0">
                  <c:v>EU28</c:v>
                </c:pt>
                <c:pt idx="1">
                  <c:v>BE</c:v>
                </c:pt>
                <c:pt idx="2">
                  <c:v>DE</c:v>
                </c:pt>
                <c:pt idx="3">
                  <c:v>FR</c:v>
                </c:pt>
                <c:pt idx="4">
                  <c:v>NL</c:v>
                </c:pt>
                <c:pt idx="5">
                  <c:v>UK</c:v>
                </c:pt>
              </c:strCache>
            </c:strRef>
          </c:cat>
          <c:val>
            <c:numRef>
              <c:f>Data!$K$33:$K$38</c:f>
              <c:numCache>
                <c:formatCode>#.##00</c:formatCode>
                <c:ptCount val="6"/>
                <c:pt idx="0">
                  <c:v>2.1</c:v>
                </c:pt>
                <c:pt idx="1">
                  <c:v>2.2999999999999998</c:v>
                </c:pt>
                <c:pt idx="2">
                  <c:v>2.2999999999999998</c:v>
                </c:pt>
                <c:pt idx="3">
                  <c:v>2.1</c:v>
                </c:pt>
                <c:pt idx="4">
                  <c:v>2.2999999999999998</c:v>
                </c:pt>
                <c:pt idx="5">
                  <c:v>1.9</c:v>
                </c:pt>
              </c:numCache>
            </c:numRef>
          </c:val>
          <c:extLst>
            <c:ext xmlns:c16="http://schemas.microsoft.com/office/drawing/2014/chart" uri="{C3380CC4-5D6E-409C-BE32-E72D297353CC}">
              <c16:uniqueId val="{00000003-4A80-4CD0-A416-0A2B527CB10D}"/>
            </c:ext>
          </c:extLst>
        </c:ser>
        <c:ser>
          <c:idx val="4"/>
          <c:order val="4"/>
          <c:tx>
            <c:strRef>
              <c:f>Data!$L$32</c:f>
              <c:strCache>
                <c:ptCount val="1"/>
                <c:pt idx="0">
                  <c:v>Family/Children</c:v>
                </c:pt>
              </c:strCache>
            </c:strRef>
          </c:tx>
          <c:spPr>
            <a:solidFill>
              <a:schemeClr val="bg1"/>
            </a:solidFill>
            <a:ln>
              <a:solidFill>
                <a:schemeClr val="tx1"/>
              </a:solidFill>
            </a:ln>
          </c:spPr>
          <c:invertIfNegative val="0"/>
          <c:cat>
            <c:strRef>
              <c:f>Data!$G$33:$G$38</c:f>
              <c:strCache>
                <c:ptCount val="6"/>
                <c:pt idx="0">
                  <c:v>EU28</c:v>
                </c:pt>
                <c:pt idx="1">
                  <c:v>BE</c:v>
                </c:pt>
                <c:pt idx="2">
                  <c:v>DE</c:v>
                </c:pt>
                <c:pt idx="3">
                  <c:v>FR</c:v>
                </c:pt>
                <c:pt idx="4">
                  <c:v>NL</c:v>
                </c:pt>
                <c:pt idx="5">
                  <c:v>UK</c:v>
                </c:pt>
              </c:strCache>
            </c:strRef>
          </c:cat>
          <c:val>
            <c:numRef>
              <c:f>Data!$L$33:$L$38</c:f>
              <c:numCache>
                <c:formatCode>#.##00</c:formatCode>
                <c:ptCount val="6"/>
                <c:pt idx="0">
                  <c:v>2.2000000000000002</c:v>
                </c:pt>
                <c:pt idx="1">
                  <c:v>2.1</c:v>
                </c:pt>
                <c:pt idx="2">
                  <c:v>3.2</c:v>
                </c:pt>
                <c:pt idx="3">
                  <c:v>2.6</c:v>
                </c:pt>
                <c:pt idx="4">
                  <c:v>1.1000000000000001</c:v>
                </c:pt>
                <c:pt idx="5">
                  <c:v>1.9</c:v>
                </c:pt>
              </c:numCache>
            </c:numRef>
          </c:val>
          <c:extLst>
            <c:ext xmlns:c16="http://schemas.microsoft.com/office/drawing/2014/chart" uri="{C3380CC4-5D6E-409C-BE32-E72D297353CC}">
              <c16:uniqueId val="{00000004-4A80-4CD0-A416-0A2B527CB10D}"/>
            </c:ext>
          </c:extLst>
        </c:ser>
        <c:ser>
          <c:idx val="5"/>
          <c:order val="5"/>
          <c:tx>
            <c:strRef>
              <c:f>Data!$M$32</c:f>
              <c:strCache>
                <c:ptCount val="1"/>
                <c:pt idx="0">
                  <c:v>Housing</c:v>
                </c:pt>
              </c:strCache>
            </c:strRef>
          </c:tx>
          <c:spPr>
            <a:solidFill>
              <a:schemeClr val="bg1">
                <a:lumMod val="75000"/>
              </a:schemeClr>
            </a:solidFill>
            <a:ln>
              <a:solidFill>
                <a:schemeClr val="tx1"/>
              </a:solidFill>
            </a:ln>
          </c:spPr>
          <c:invertIfNegative val="0"/>
          <c:cat>
            <c:strRef>
              <c:f>Data!$G$33:$G$38</c:f>
              <c:strCache>
                <c:ptCount val="6"/>
                <c:pt idx="0">
                  <c:v>EU28</c:v>
                </c:pt>
                <c:pt idx="1">
                  <c:v>BE</c:v>
                </c:pt>
                <c:pt idx="2">
                  <c:v>DE</c:v>
                </c:pt>
                <c:pt idx="3">
                  <c:v>FR</c:v>
                </c:pt>
                <c:pt idx="4">
                  <c:v>NL</c:v>
                </c:pt>
                <c:pt idx="5">
                  <c:v>UK</c:v>
                </c:pt>
              </c:strCache>
            </c:strRef>
          </c:cat>
          <c:val>
            <c:numRef>
              <c:f>Data!$M$33:$M$38</c:f>
              <c:numCache>
                <c:formatCode>#.##00</c:formatCode>
                <c:ptCount val="6"/>
                <c:pt idx="0">
                  <c:v>0.6</c:v>
                </c:pt>
                <c:pt idx="1">
                  <c:v>0.3</c:v>
                </c:pt>
                <c:pt idx="2">
                  <c:v>0.6</c:v>
                </c:pt>
                <c:pt idx="3">
                  <c:v>0.8</c:v>
                </c:pt>
                <c:pt idx="4">
                  <c:v>0.4</c:v>
                </c:pt>
                <c:pt idx="5">
                  <c:v>1.6</c:v>
                </c:pt>
              </c:numCache>
            </c:numRef>
          </c:val>
          <c:extLst>
            <c:ext xmlns:c16="http://schemas.microsoft.com/office/drawing/2014/chart" uri="{C3380CC4-5D6E-409C-BE32-E72D297353CC}">
              <c16:uniqueId val="{00000005-4A80-4CD0-A416-0A2B527CB10D}"/>
            </c:ext>
          </c:extLst>
        </c:ser>
        <c:ser>
          <c:idx val="6"/>
          <c:order val="6"/>
          <c:tx>
            <c:strRef>
              <c:f>Data!$N$32</c:f>
              <c:strCache>
                <c:ptCount val="1"/>
                <c:pt idx="0">
                  <c:v>Social exclusion n.e.c.</c:v>
                </c:pt>
              </c:strCache>
            </c:strRef>
          </c:tx>
          <c:spPr>
            <a:pattFill prst="pct10">
              <a:fgClr>
                <a:sysClr val="window" lastClr="FFFFFF">
                  <a:lumMod val="50000"/>
                </a:sysClr>
              </a:fgClr>
              <a:bgClr>
                <a:sysClr val="window" lastClr="FFFFFF"/>
              </a:bgClr>
            </a:pattFill>
            <a:ln>
              <a:solidFill>
                <a:sysClr val="windowText" lastClr="000000"/>
              </a:solidFill>
            </a:ln>
          </c:spPr>
          <c:invertIfNegative val="0"/>
          <c:cat>
            <c:strRef>
              <c:f>Data!$G$33:$G$38</c:f>
              <c:strCache>
                <c:ptCount val="6"/>
                <c:pt idx="0">
                  <c:v>EU28</c:v>
                </c:pt>
                <c:pt idx="1">
                  <c:v>BE</c:v>
                </c:pt>
                <c:pt idx="2">
                  <c:v>DE</c:v>
                </c:pt>
                <c:pt idx="3">
                  <c:v>FR</c:v>
                </c:pt>
                <c:pt idx="4">
                  <c:v>NL</c:v>
                </c:pt>
                <c:pt idx="5">
                  <c:v>UK</c:v>
                </c:pt>
              </c:strCache>
            </c:strRef>
          </c:cat>
          <c:val>
            <c:numRef>
              <c:f>Data!$N$33:$N$38</c:f>
              <c:numCache>
                <c:formatCode>#.##00</c:formatCode>
                <c:ptCount val="6"/>
                <c:pt idx="0">
                  <c:v>0.4</c:v>
                </c:pt>
                <c:pt idx="1">
                  <c:v>0.8</c:v>
                </c:pt>
                <c:pt idx="2">
                  <c:v>0.2</c:v>
                </c:pt>
                <c:pt idx="3">
                  <c:v>0.8</c:v>
                </c:pt>
                <c:pt idx="4">
                  <c:v>2.1</c:v>
                </c:pt>
                <c:pt idx="5">
                  <c:v>0.2</c:v>
                </c:pt>
              </c:numCache>
            </c:numRef>
          </c:val>
          <c:extLst>
            <c:ext xmlns:c16="http://schemas.microsoft.com/office/drawing/2014/chart" uri="{C3380CC4-5D6E-409C-BE32-E72D297353CC}">
              <c16:uniqueId val="{00000006-4A80-4CD0-A416-0A2B527CB10D}"/>
            </c:ext>
          </c:extLst>
        </c:ser>
        <c:dLbls>
          <c:showLegendKey val="0"/>
          <c:showVal val="0"/>
          <c:showCatName val="0"/>
          <c:showSerName val="0"/>
          <c:showPercent val="0"/>
          <c:showBubbleSize val="0"/>
        </c:dLbls>
        <c:gapWidth val="150"/>
        <c:overlap val="100"/>
        <c:axId val="36280960"/>
        <c:axId val="36286848"/>
      </c:barChart>
      <c:catAx>
        <c:axId val="36280960"/>
        <c:scaling>
          <c:orientation val="minMax"/>
        </c:scaling>
        <c:delete val="0"/>
        <c:axPos val="b"/>
        <c:numFmt formatCode="General" sourceLinked="0"/>
        <c:majorTickMark val="out"/>
        <c:minorTickMark val="none"/>
        <c:tickLblPos val="nextTo"/>
        <c:crossAx val="36286848"/>
        <c:crosses val="autoZero"/>
        <c:auto val="1"/>
        <c:lblAlgn val="ctr"/>
        <c:lblOffset val="100"/>
        <c:noMultiLvlLbl val="0"/>
      </c:catAx>
      <c:valAx>
        <c:axId val="36286848"/>
        <c:scaling>
          <c:orientation val="minMax"/>
        </c:scaling>
        <c:delete val="0"/>
        <c:axPos val="l"/>
        <c:majorGridlines/>
        <c:numFmt formatCode="#,##0" sourceLinked="0"/>
        <c:majorTickMark val="out"/>
        <c:minorTickMark val="none"/>
        <c:tickLblPos val="nextTo"/>
        <c:crossAx val="36280960"/>
        <c:crosses val="autoZero"/>
        <c:crossBetween val="between"/>
      </c:valAx>
    </c:plotArea>
    <c:legend>
      <c:legendPos val="r"/>
      <c:layout/>
      <c:overlay val="0"/>
    </c:legend>
    <c:plotVisOnly val="1"/>
    <c:dispBlanksAs val="gap"/>
    <c:showDLblsOverMax val="0"/>
  </c:chart>
  <c:spPr>
    <a:solidFill>
      <a:sysClr val="window" lastClr="FFFFFF"/>
    </a:solidFill>
    <a:ln>
      <a:noFill/>
    </a:ln>
  </c:spPr>
  <c:txPr>
    <a:bodyPr/>
    <a:lstStyle/>
    <a:p>
      <a:pPr>
        <a:defRPr sz="1800"/>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910193530921391E-2"/>
          <c:y val="2.2033093136172088E-2"/>
          <c:w val="0.93602762746962331"/>
          <c:h val="0.71215515900801896"/>
        </c:manualLayout>
      </c:layout>
      <c:barChart>
        <c:barDir val="col"/>
        <c:grouping val="clustered"/>
        <c:varyColors val="0"/>
        <c:ser>
          <c:idx val="0"/>
          <c:order val="0"/>
          <c:tx>
            <c:strRef>
              <c:f>Figure5!$AW$6</c:f>
              <c:strCache>
                <c:ptCount val="1"/>
                <c:pt idx="0">
                  <c:v>Lowest quintile (↘)</c:v>
                </c:pt>
              </c:strCache>
            </c:strRef>
          </c:tx>
          <c:spPr>
            <a:solidFill>
              <a:schemeClr val="accent1"/>
            </a:solidFill>
            <a:ln>
              <a:noFill/>
            </a:ln>
          </c:spPr>
          <c:invertIfNegative val="0"/>
          <c:dPt>
            <c:idx val="14"/>
            <c:invertIfNegative val="0"/>
            <c:bubble3D val="0"/>
            <c:spPr>
              <a:solidFill>
                <a:schemeClr val="accent1"/>
              </a:solidFill>
              <a:ln w="25400">
                <a:solidFill>
                  <a:schemeClr val="tx2"/>
                </a:solidFill>
              </a:ln>
            </c:spPr>
            <c:extLst>
              <c:ext xmlns:c16="http://schemas.microsoft.com/office/drawing/2014/chart" uri="{C3380CC4-5D6E-409C-BE32-E72D297353CC}">
                <c16:uniqueId val="{00000001-68CA-4B27-BB6F-82FDAC039831}"/>
              </c:ext>
            </c:extLst>
          </c:dPt>
          <c:dPt>
            <c:idx val="15"/>
            <c:invertIfNegative val="0"/>
            <c:bubble3D val="0"/>
            <c:spPr>
              <a:solidFill>
                <a:schemeClr val="accent1"/>
              </a:solidFill>
              <a:ln w="25400">
                <a:noFill/>
              </a:ln>
            </c:spPr>
            <c:extLst>
              <c:ext xmlns:c16="http://schemas.microsoft.com/office/drawing/2014/chart" uri="{C3380CC4-5D6E-409C-BE32-E72D297353CC}">
                <c16:uniqueId val="{00000003-68CA-4B27-BB6F-82FDAC039831}"/>
              </c:ext>
            </c:extLst>
          </c:dPt>
          <c:cat>
            <c:strRef>
              <c:f>Figure5!$AV$7:$AV$41</c:f>
              <c:strCache>
                <c:ptCount val="34"/>
                <c:pt idx="0">
                  <c:v>Australia</c:v>
                </c:pt>
                <c:pt idx="1">
                  <c:v>Norway</c:v>
                </c:pt>
                <c:pt idx="2">
                  <c:v>Denmark</c:v>
                </c:pt>
                <c:pt idx="3">
                  <c:v>Netherlands</c:v>
                </c:pt>
                <c:pt idx="4">
                  <c:v>Sweden</c:v>
                </c:pt>
                <c:pt idx="5">
                  <c:v>Canada</c:v>
                </c:pt>
                <c:pt idx="6">
                  <c:v>United Kingdom</c:v>
                </c:pt>
                <c:pt idx="7">
                  <c:v>Korea</c:v>
                </c:pt>
                <c:pt idx="8">
                  <c:v>Belgium</c:v>
                </c:pt>
                <c:pt idx="9">
                  <c:v>Finland</c:v>
                </c:pt>
                <c:pt idx="10">
                  <c:v>Israel</c:v>
                </c:pt>
                <c:pt idx="11">
                  <c:v>United States</c:v>
                </c:pt>
                <c:pt idx="12">
                  <c:v>New Zealand</c:v>
                </c:pt>
                <c:pt idx="13">
                  <c:v>Slovak Republic</c:v>
                </c:pt>
                <c:pt idx="14">
                  <c:v>OECD</c:v>
                </c:pt>
                <c:pt idx="15">
                  <c:v>Germany</c:v>
                </c:pt>
                <c:pt idx="16">
                  <c:v>Czech Republic</c:v>
                </c:pt>
                <c:pt idx="17">
                  <c:v>Iceland</c:v>
                </c:pt>
                <c:pt idx="18">
                  <c:v>Slovenia</c:v>
                </c:pt>
                <c:pt idx="19">
                  <c:v>Estonia</c:v>
                </c:pt>
                <c:pt idx="20">
                  <c:v>Ireland</c:v>
                </c:pt>
                <c:pt idx="21">
                  <c:v>Chile</c:v>
                </c:pt>
                <c:pt idx="22">
                  <c:v>France</c:v>
                </c:pt>
                <c:pt idx="23">
                  <c:v>Hungary</c:v>
                </c:pt>
                <c:pt idx="24">
                  <c:v>Poland</c:v>
                </c:pt>
                <c:pt idx="25">
                  <c:v>Austria</c:v>
                </c:pt>
                <c:pt idx="26">
                  <c:v>Japan</c:v>
                </c:pt>
                <c:pt idx="27">
                  <c:v>Luxembourg</c:v>
                </c:pt>
                <c:pt idx="28">
                  <c:v>Portugal</c:v>
                </c:pt>
                <c:pt idx="29">
                  <c:v>Spain</c:v>
                </c:pt>
                <c:pt idx="30">
                  <c:v>Italy</c:v>
                </c:pt>
                <c:pt idx="31">
                  <c:v>Mexico</c:v>
                </c:pt>
                <c:pt idx="32">
                  <c:v>Greece</c:v>
                </c:pt>
                <c:pt idx="33">
                  <c:v>Turkey</c:v>
                </c:pt>
              </c:strCache>
            </c:strRef>
          </c:cat>
          <c:val>
            <c:numRef>
              <c:f>Figure5!$AW$7:$AW$41</c:f>
              <c:numCache>
                <c:formatCode>#,#00</c:formatCode>
                <c:ptCount val="34"/>
                <c:pt idx="0">
                  <c:v>42.436587730145213</c:v>
                </c:pt>
                <c:pt idx="1">
                  <c:v>39.791439688715954</c:v>
                </c:pt>
                <c:pt idx="2">
                  <c:v>34.150868222716554</c:v>
                </c:pt>
                <c:pt idx="3">
                  <c:v>28.846153846153843</c:v>
                </c:pt>
                <c:pt idx="4">
                  <c:v>27.833648090528087</c:v>
                </c:pt>
                <c:pt idx="5">
                  <c:v>26.425155407473888</c:v>
                </c:pt>
                <c:pt idx="6">
                  <c:v>26.096651930332733</c:v>
                </c:pt>
                <c:pt idx="7">
                  <c:v>24.209394248482482</c:v>
                </c:pt>
                <c:pt idx="8">
                  <c:v>23.436252592900352</c:v>
                </c:pt>
                <c:pt idx="9">
                  <c:v>23.023488310775182</c:v>
                </c:pt>
                <c:pt idx="10">
                  <c:v>22.609505440913434</c:v>
                </c:pt>
                <c:pt idx="11">
                  <c:v>21.801417419159954</c:v>
                </c:pt>
                <c:pt idx="12">
                  <c:v>21.364769289761835</c:v>
                </c:pt>
                <c:pt idx="13">
                  <c:v>21.038754359804798</c:v>
                </c:pt>
                <c:pt idx="14">
                  <c:v>20.122481571039351</c:v>
                </c:pt>
                <c:pt idx="15">
                  <c:v>20.028288543140029</c:v>
                </c:pt>
                <c:pt idx="16">
                  <c:v>19.987399685411528</c:v>
                </c:pt>
                <c:pt idx="17">
                  <c:v>19.854353747941559</c:v>
                </c:pt>
                <c:pt idx="18">
                  <c:v>18.803723873132434</c:v>
                </c:pt>
                <c:pt idx="19">
                  <c:v>18.184604117244781</c:v>
                </c:pt>
                <c:pt idx="20">
                  <c:v>17.788602094221105</c:v>
                </c:pt>
                <c:pt idx="21">
                  <c:v>17.213973155569597</c:v>
                </c:pt>
                <c:pt idx="22">
                  <c:v>16.620642330298757</c:v>
                </c:pt>
                <c:pt idx="23">
                  <c:v>15.270821940750819</c:v>
                </c:pt>
                <c:pt idx="24">
                  <c:v>14.41505321943772</c:v>
                </c:pt>
                <c:pt idx="25">
                  <c:v>14.055571396996298</c:v>
                </c:pt>
                <c:pt idx="26">
                  <c:v>13.857386024011614</c:v>
                </c:pt>
                <c:pt idx="27">
                  <c:v>13.537035581273479</c:v>
                </c:pt>
                <c:pt idx="28">
                  <c:v>11.003507224738172</c:v>
                </c:pt>
                <c:pt idx="29">
                  <c:v>10.421181588896253</c:v>
                </c:pt>
                <c:pt idx="30">
                  <c:v>8.9765809810508266</c:v>
                </c:pt>
                <c:pt idx="31">
                  <c:v>8.7638539833391409</c:v>
                </c:pt>
                <c:pt idx="32">
                  <c:v>7.7454311883534572</c:v>
                </c:pt>
                <c:pt idx="33">
                  <c:v>4.5117270788912585</c:v>
                </c:pt>
              </c:numCache>
            </c:numRef>
          </c:val>
          <c:extLst>
            <c:ext xmlns:c16="http://schemas.microsoft.com/office/drawing/2014/chart" uri="{C3380CC4-5D6E-409C-BE32-E72D297353CC}">
              <c16:uniqueId val="{00000004-68CA-4B27-BB6F-82FDAC039831}"/>
            </c:ext>
          </c:extLst>
        </c:ser>
        <c:dLbls>
          <c:showLegendKey val="0"/>
          <c:showVal val="0"/>
          <c:showCatName val="0"/>
          <c:showSerName val="0"/>
          <c:showPercent val="0"/>
          <c:showBubbleSize val="0"/>
        </c:dLbls>
        <c:gapWidth val="80"/>
        <c:axId val="75579392"/>
        <c:axId val="75581312"/>
      </c:barChart>
      <c:lineChart>
        <c:grouping val="standard"/>
        <c:varyColors val="0"/>
        <c:ser>
          <c:idx val="1"/>
          <c:order val="1"/>
          <c:tx>
            <c:strRef>
              <c:f>Figure5!$AX$6</c:f>
              <c:strCache>
                <c:ptCount val="1"/>
                <c:pt idx="0">
                  <c:v>Highest quintile</c:v>
                </c:pt>
              </c:strCache>
            </c:strRef>
          </c:tx>
          <c:spPr>
            <a:ln>
              <a:noFill/>
            </a:ln>
          </c:spPr>
          <c:marker>
            <c:symbol val="diamond"/>
            <c:size val="7"/>
            <c:spPr>
              <a:solidFill>
                <a:srgbClr val="FF6600"/>
              </a:solidFill>
              <a:ln>
                <a:solidFill>
                  <a:schemeClr val="tx1"/>
                </a:solidFill>
              </a:ln>
            </c:spPr>
          </c:marker>
          <c:val>
            <c:numRef>
              <c:f>Figure5!$AX$7:$AX$41</c:f>
              <c:numCache>
                <c:formatCode>#,#00</c:formatCode>
                <c:ptCount val="34"/>
                <c:pt idx="0">
                  <c:v>3.8021108425350003</c:v>
                </c:pt>
                <c:pt idx="1">
                  <c:v>6.9836575875486373</c:v>
                </c:pt>
                <c:pt idx="2">
                  <c:v>6.6994256117400983</c:v>
                </c:pt>
                <c:pt idx="3">
                  <c:v>12.5</c:v>
                </c:pt>
                <c:pt idx="4">
                  <c:v>13.239209114412779</c:v>
                </c:pt>
                <c:pt idx="5">
                  <c:v>11.967711680547227</c:v>
                </c:pt>
                <c:pt idx="6">
                  <c:v>8.0084685184038342</c:v>
                </c:pt>
                <c:pt idx="7">
                  <c:v>24.582173013380302</c:v>
                </c:pt>
                <c:pt idx="8">
                  <c:v>16.328571100757198</c:v>
                </c:pt>
                <c:pt idx="9">
                  <c:v>15.94568465459659</c:v>
                </c:pt>
                <c:pt idx="10">
                  <c:v>16.494938396191532</c:v>
                </c:pt>
                <c:pt idx="11">
                  <c:v>16.194412586146665</c:v>
                </c:pt>
                <c:pt idx="12">
                  <c:v>14.469025606067062</c:v>
                </c:pt>
                <c:pt idx="13">
                  <c:v>14.116472905568255</c:v>
                </c:pt>
                <c:pt idx="14">
                  <c:v>20.292577140963253</c:v>
                </c:pt>
                <c:pt idx="15">
                  <c:v>18.502278799308502</c:v>
                </c:pt>
                <c:pt idx="16">
                  <c:v>13.709688202356565</c:v>
                </c:pt>
                <c:pt idx="17">
                  <c:v>20.182870782432303</c:v>
                </c:pt>
                <c:pt idx="18">
                  <c:v>20.758512767768803</c:v>
                </c:pt>
                <c:pt idx="19">
                  <c:v>19.350563237570487</c:v>
                </c:pt>
                <c:pt idx="20">
                  <c:v>22.617641745140968</c:v>
                </c:pt>
                <c:pt idx="21">
                  <c:v>21.285400422121995</c:v>
                </c:pt>
                <c:pt idx="22">
                  <c:v>26.992195676736607</c:v>
                </c:pt>
                <c:pt idx="23">
                  <c:v>19.384388071128168</c:v>
                </c:pt>
                <c:pt idx="24">
                  <c:v>20.104313370767311</c:v>
                </c:pt>
                <c:pt idx="25">
                  <c:v>25.2414325965591</c:v>
                </c:pt>
                <c:pt idx="26">
                  <c:v>17.073524309094299</c:v>
                </c:pt>
                <c:pt idx="27">
                  <c:v>25.689826901143608</c:v>
                </c:pt>
                <c:pt idx="28">
                  <c:v>40.12321069172819</c:v>
                </c:pt>
                <c:pt idx="29">
                  <c:v>25.089470799136837</c:v>
                </c:pt>
                <c:pt idx="30">
                  <c:v>33.901665727368425</c:v>
                </c:pt>
                <c:pt idx="31">
                  <c:v>55.926623106385875</c:v>
                </c:pt>
                <c:pt idx="32">
                  <c:v>31.052045061174638</c:v>
                </c:pt>
                <c:pt idx="33">
                  <c:v>39.057569296375263</c:v>
                </c:pt>
              </c:numCache>
            </c:numRef>
          </c:val>
          <c:smooth val="0"/>
          <c:extLst>
            <c:ext xmlns:c16="http://schemas.microsoft.com/office/drawing/2014/chart" uri="{C3380CC4-5D6E-409C-BE32-E72D297353CC}">
              <c16:uniqueId val="{00000005-68CA-4B27-BB6F-82FDAC039831}"/>
            </c:ext>
          </c:extLst>
        </c:ser>
        <c:dLbls>
          <c:showLegendKey val="0"/>
          <c:showVal val="0"/>
          <c:showCatName val="0"/>
          <c:showSerName val="0"/>
          <c:showPercent val="0"/>
          <c:showBubbleSize val="0"/>
        </c:dLbls>
        <c:dropLines/>
        <c:marker val="1"/>
        <c:smooth val="0"/>
        <c:axId val="75579392"/>
        <c:axId val="75581312"/>
      </c:lineChart>
      <c:catAx>
        <c:axId val="75579392"/>
        <c:scaling>
          <c:orientation val="minMax"/>
        </c:scaling>
        <c:delete val="0"/>
        <c:axPos val="b"/>
        <c:majorGridlines>
          <c:spPr>
            <a:ln>
              <a:solidFill>
                <a:schemeClr val="bg1"/>
              </a:solidFill>
            </a:ln>
          </c:spPr>
        </c:majorGridlines>
        <c:numFmt formatCode="General" sourceLinked="0"/>
        <c:majorTickMark val="none"/>
        <c:minorTickMark val="none"/>
        <c:tickLblPos val="nextTo"/>
        <c:crossAx val="75581312"/>
        <c:crosses val="autoZero"/>
        <c:auto val="1"/>
        <c:lblAlgn val="ctr"/>
        <c:lblOffset val="100"/>
        <c:noMultiLvlLbl val="0"/>
      </c:catAx>
      <c:valAx>
        <c:axId val="75581312"/>
        <c:scaling>
          <c:orientation val="minMax"/>
        </c:scaling>
        <c:delete val="0"/>
        <c:axPos val="l"/>
        <c:majorGridlines>
          <c:spPr>
            <a:ln>
              <a:solidFill>
                <a:schemeClr val="bg1"/>
              </a:solidFill>
            </a:ln>
          </c:spPr>
        </c:majorGridlines>
        <c:numFmt formatCode="#\ ##0" sourceLinked="0"/>
        <c:majorTickMark val="none"/>
        <c:minorTickMark val="none"/>
        <c:tickLblPos val="nextTo"/>
        <c:crossAx val="75579392"/>
        <c:crosses val="autoZero"/>
        <c:crossBetween val="between"/>
      </c:valAx>
      <c:spPr>
        <a:solidFill>
          <a:schemeClr val="accent1">
            <a:lumMod val="20000"/>
            <a:lumOff val="80000"/>
          </a:schemeClr>
        </a:solidFill>
        <a:ln>
          <a:solidFill>
            <a:schemeClr val="bg1">
              <a:lumMod val="75000"/>
            </a:schemeClr>
          </a:solidFill>
        </a:ln>
      </c:spPr>
    </c:plotArea>
    <c:legend>
      <c:legendPos val="t"/>
      <c:layout>
        <c:manualLayout>
          <c:xMode val="edge"/>
          <c:yMode val="edge"/>
          <c:x val="0.29921022793355023"/>
          <c:y val="3.5909158311949109E-2"/>
          <c:w val="0.40157948006481164"/>
          <c:h val="7.6742036509551109E-2"/>
        </c:manualLayout>
      </c:layout>
      <c:overlay val="0"/>
      <c:spPr>
        <a:solidFill>
          <a:schemeClr val="bg1"/>
        </a:solidFill>
        <a:ln>
          <a:solidFill>
            <a:schemeClr val="bg1">
              <a:lumMod val="75000"/>
            </a:schemeClr>
          </a:solidFill>
        </a:ln>
      </c:spPr>
    </c:legend>
    <c:plotVisOnly val="1"/>
    <c:dispBlanksAs val="gap"/>
    <c:showDLblsOverMax val="0"/>
  </c:chart>
  <c:spPr>
    <a:solidFill>
      <a:schemeClr val="bg1"/>
    </a:solidFill>
    <a:ln>
      <a:noFill/>
    </a:ln>
  </c:spPr>
  <c:txPr>
    <a:bodyPr/>
    <a:lstStyle/>
    <a:p>
      <a:pPr>
        <a:defRPr sz="12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871935321311979E-2"/>
          <c:y val="1.0752710754180852E-2"/>
          <c:w val="0.91987467408689561"/>
          <c:h val="0.94589326150889075"/>
        </c:manualLayout>
      </c:layout>
      <c:barChart>
        <c:barDir val="bar"/>
        <c:grouping val="stacked"/>
        <c:varyColors val="0"/>
        <c:ser>
          <c:idx val="0"/>
          <c:order val="0"/>
          <c:tx>
            <c:strRef>
              <c:f>Figure6!$V$45</c:f>
              <c:strCache>
                <c:ptCount val="1"/>
                <c:pt idx="0">
                  <c:v>2012 or latest</c:v>
                </c:pt>
              </c:strCache>
            </c:strRef>
          </c:tx>
          <c:spPr>
            <a:solidFill>
              <a:srgbClr val="1F497D"/>
            </a:solidFill>
            <a:ln w="12700">
              <a:solidFill>
                <a:srgbClr val="000080"/>
              </a:solidFill>
              <a:prstDash val="solid"/>
            </a:ln>
          </c:spPr>
          <c:invertIfNegative val="0"/>
          <c:dLbls>
            <c:dLbl>
              <c:idx val="20"/>
              <c:layout>
                <c:manualLayout>
                  <c:x val="-3.9389834335224229E-3"/>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3120-4D1B-9106-6CB933AA30E1}"/>
                </c:ext>
              </c:extLst>
            </c:dLbl>
            <c:dLbl>
              <c:idx val="21"/>
              <c:layout>
                <c:manualLayout>
                  <c:x val="-8.083989501312467E-3"/>
                  <c:y val="-1.7913121361397223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3120-4D1B-9106-6CB933AA30E1}"/>
                </c:ext>
              </c:extLst>
            </c:dLbl>
            <c:dLbl>
              <c:idx val="22"/>
              <c:layout>
                <c:manualLayout>
                  <c:x val="-1.9445150001411114E-4"/>
                  <c:y val="-5.3739364084191667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3120-4D1B-9106-6CB933AA30E1}"/>
                </c:ext>
              </c:extLst>
            </c:dLbl>
            <c:dLbl>
              <c:idx val="23"/>
              <c:layout>
                <c:manualLayout>
                  <c:x val="-3.0449016453588463E-3"/>
                  <c:y val="-3.5824832240797487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3120-4D1B-9106-6CB933AA30E1}"/>
                </c:ext>
              </c:extLst>
            </c:dLbl>
            <c:dLbl>
              <c:idx val="24"/>
              <c:layout>
                <c:manualLayout>
                  <c:x val="5.4497220105551318E-4"/>
                  <c:y val="-3.5826242722794446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3120-4D1B-9106-6CB933AA30E1}"/>
                </c:ext>
              </c:extLst>
            </c:dLbl>
            <c:dLbl>
              <c:idx val="25"/>
              <c:layout>
                <c:manualLayout>
                  <c:x val="-2.5843140575171355E-3"/>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3120-4D1B-9106-6CB933AA30E1}"/>
                </c:ext>
              </c:extLst>
            </c:dLbl>
            <c:dLbl>
              <c:idx val="26"/>
              <c:layout>
                <c:manualLayout>
                  <c:x val="3.1592018739591719E-3"/>
                  <c:y val="-3.5826242722794446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3120-4D1B-9106-6CB933AA30E1}"/>
                </c:ext>
              </c:extLst>
            </c:dLbl>
            <c:dLbl>
              <c:idx val="27"/>
              <c:layout>
                <c:manualLayout>
                  <c:x val="5.0633590156067883E-3"/>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3120-4D1B-9106-6CB933AA30E1}"/>
                </c:ext>
              </c:extLst>
            </c:dLbl>
            <c:dLbl>
              <c:idx val="28"/>
              <c:layout>
                <c:manualLayout>
                  <c:x val="3.4634944825445206E-2"/>
                  <c:y val="-1.7910300397403303E-3"/>
                </c:manualLayout>
              </c:layout>
              <c:numFmt formatCode="0" sourceLinked="0"/>
              <c:spPr>
                <a:noFill/>
                <a:ln w="25400">
                  <a:noFill/>
                </a:ln>
              </c:spPr>
              <c:txPr>
                <a:bodyPr/>
                <a:lstStyle/>
                <a:p>
                  <a:pPr>
                    <a:defRPr sz="800" b="0" i="0" u="none" strike="noStrike" baseline="0">
                      <a:solidFill>
                        <a:sysClr val="windowText" lastClr="000000"/>
                      </a:solidFill>
                      <a:latin typeface="Arial"/>
                      <a:ea typeface="Arial"/>
                      <a:cs typeface="Arial"/>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3120-4D1B-9106-6CB933AA30E1}"/>
                </c:ext>
              </c:extLst>
            </c:dLbl>
            <c:dLbl>
              <c:idx val="29"/>
              <c:layout>
                <c:manualLayout>
                  <c:x val="3.269974317726413E-2"/>
                  <c:y val="-1.7910300397403303E-3"/>
                </c:manualLayout>
              </c:layout>
              <c:numFmt formatCode="0" sourceLinked="0"/>
              <c:spPr>
                <a:noFill/>
                <a:ln w="25400">
                  <a:noFill/>
                </a:ln>
              </c:spPr>
              <c:txPr>
                <a:bodyPr/>
                <a:lstStyle/>
                <a:p>
                  <a:pPr>
                    <a:defRPr sz="800" b="0" i="0" u="none" strike="noStrike" baseline="0">
                      <a:solidFill>
                        <a:sysClr val="windowText" lastClr="000000"/>
                      </a:solidFill>
                      <a:latin typeface="Arial"/>
                      <a:ea typeface="Arial"/>
                      <a:cs typeface="Arial"/>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3120-4D1B-9106-6CB933AA30E1}"/>
                </c:ext>
              </c:extLst>
            </c:dLbl>
            <c:dLbl>
              <c:idx val="30"/>
              <c:numFmt formatCode="0" sourceLinked="0"/>
              <c:spPr>
                <a:noFill/>
                <a:ln w="25400">
                  <a:noFill/>
                </a:ln>
              </c:spPr>
              <c:txPr>
                <a:bodyPr/>
                <a:lstStyle/>
                <a:p>
                  <a:pPr>
                    <a:defRPr sz="800" b="0" i="0" u="none" strike="noStrike" baseline="0">
                      <a:solidFill>
                        <a:sysClr val="windowText" lastClr="000000"/>
                      </a:solidFill>
                      <a:latin typeface="Arial"/>
                      <a:ea typeface="Arial"/>
                      <a:cs typeface="Arial"/>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A-3120-4D1B-9106-6CB933AA30E1}"/>
                </c:ext>
              </c:extLst>
            </c:dLbl>
            <c:dLbl>
              <c:idx val="34"/>
              <c:layout>
                <c:manualLayout>
                  <c:x val="3.2957454557139645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120-4D1B-9106-6CB933AA30E1}"/>
                </c:ext>
              </c:extLst>
            </c:dLbl>
            <c:numFmt formatCode="0" sourceLinked="0"/>
            <c:spPr>
              <a:noFill/>
              <a:ln w="25400">
                <a:noFill/>
              </a:ln>
            </c:spPr>
            <c:txPr>
              <a:bodyPr/>
              <a:lstStyle/>
              <a:p>
                <a:pPr>
                  <a:defRPr sz="800" b="0" i="0" u="none" strike="noStrike" baseline="0">
                    <a:solidFill>
                      <a:srgbClr val="FFFFFF"/>
                    </a:solidFill>
                    <a:latin typeface="Arial"/>
                    <a:ea typeface="Arial"/>
                    <a:cs typeface="Arial"/>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#REF!</c:f>
            </c:multiLvlStrRef>
          </c:cat>
          <c:val>
            <c:numRef>
              <c:f>Figure6!$V$51:$V$81</c:f>
              <c:numCache>
                <c:formatCode>#.##00</c:formatCode>
                <c:ptCount val="31"/>
                <c:pt idx="0">
                  <c:v>77.901805157917352</c:v>
                </c:pt>
                <c:pt idx="1">
                  <c:v>66.28907923477307</c:v>
                </c:pt>
                <c:pt idx="2">
                  <c:v>53.143100486554331</c:v>
                </c:pt>
                <c:pt idx="3">
                  <c:v>47.948994451563955</c:v>
                </c:pt>
                <c:pt idx="4">
                  <c:v>37.20023499852671</c:v>
                </c:pt>
                <c:pt idx="5">
                  <c:v>36.526775616842102</c:v>
                </c:pt>
                <c:pt idx="6">
                  <c:v>30.05147681802594</c:v>
                </c:pt>
                <c:pt idx="7">
                  <c:v>27.553131394890528</c:v>
                </c:pt>
                <c:pt idx="8">
                  <c:v>27.002722815173879</c:v>
                </c:pt>
                <c:pt idx="9">
                  <c:v>25.891632313810931</c:v>
                </c:pt>
                <c:pt idx="10">
                  <c:v>19.036794227238392</c:v>
                </c:pt>
                <c:pt idx="11">
                  <c:v>15.942209836598433</c:v>
                </c:pt>
                <c:pt idx="12">
                  <c:v>11.979622364595976</c:v>
                </c:pt>
                <c:pt idx="13">
                  <c:v>9.6342725285204622</c:v>
                </c:pt>
                <c:pt idx="14">
                  <c:v>8.7584728201861175</c:v>
                </c:pt>
                <c:pt idx="15">
                  <c:v>8.1295219542561643</c:v>
                </c:pt>
                <c:pt idx="16">
                  <c:v>7.4223788690673667</c:v>
                </c:pt>
                <c:pt idx="17">
                  <c:v>7.1202995063269405</c:v>
                </c:pt>
                <c:pt idx="18">
                  <c:v>6.84969821015983</c:v>
                </c:pt>
                <c:pt idx="19">
                  <c:v>6.3604946674141836</c:v>
                </c:pt>
                <c:pt idx="20">
                  <c:v>5.9883106459425983</c:v>
                </c:pt>
                <c:pt idx="21">
                  <c:v>5.3289515011852764</c:v>
                </c:pt>
                <c:pt idx="22">
                  <c:v>5.1717177815477688</c:v>
                </c:pt>
                <c:pt idx="23">
                  <c:v>5.0117990157958783</c:v>
                </c:pt>
                <c:pt idx="24">
                  <c:v>5.0104704197096366</c:v>
                </c:pt>
                <c:pt idx="25">
                  <c:v>4.9113049499340393</c:v>
                </c:pt>
                <c:pt idx="26">
                  <c:v>3.6587551798263602</c:v>
                </c:pt>
                <c:pt idx="27">
                  <c:v>3.2435602313251972</c:v>
                </c:pt>
                <c:pt idx="28">
                  <c:v>3.0479154805573652</c:v>
                </c:pt>
                <c:pt idx="29">
                  <c:v>2.8601353333511126</c:v>
                </c:pt>
                <c:pt idx="30">
                  <c:v>1.8107204304589195</c:v>
                </c:pt>
              </c:numCache>
            </c:numRef>
          </c:val>
          <c:extLst>
            <c:ext xmlns:c16="http://schemas.microsoft.com/office/drawing/2014/chart" uri="{C3380CC4-5D6E-409C-BE32-E72D297353CC}">
              <c16:uniqueId val="{0000000C-3120-4D1B-9106-6CB933AA30E1}"/>
            </c:ext>
          </c:extLst>
        </c:ser>
        <c:dLbls>
          <c:showLegendKey val="0"/>
          <c:showVal val="0"/>
          <c:showCatName val="0"/>
          <c:showSerName val="0"/>
          <c:showPercent val="0"/>
          <c:showBubbleSize val="0"/>
        </c:dLbls>
        <c:gapWidth val="50"/>
        <c:overlap val="100"/>
        <c:axId val="61589760"/>
        <c:axId val="73439488"/>
      </c:barChart>
      <c:catAx>
        <c:axId val="61589760"/>
        <c:scaling>
          <c:orientation val="maxMin"/>
        </c:scaling>
        <c:delete val="0"/>
        <c:axPos val="r"/>
        <c:majorGridlines>
          <c:spPr>
            <a:ln>
              <a:solidFill>
                <a:schemeClr val="bg1"/>
              </a:solidFill>
            </a:ln>
          </c:spPr>
        </c:majorGridlines>
        <c:majorTickMark val="none"/>
        <c:minorTickMark val="none"/>
        <c:tickLblPos val="none"/>
        <c:spPr>
          <a:ln w="3175">
            <a:solidFill>
              <a:schemeClr val="bg1">
                <a:lumMod val="75000"/>
              </a:schemeClr>
            </a:solidFill>
            <a:prstDash val="solid"/>
          </a:ln>
        </c:spPr>
        <c:crossAx val="73439488"/>
        <c:crosses val="autoZero"/>
        <c:auto val="1"/>
        <c:lblAlgn val="ctr"/>
        <c:lblOffset val="100"/>
        <c:tickLblSkip val="1"/>
        <c:tickMarkSkip val="1"/>
        <c:noMultiLvlLbl val="0"/>
      </c:catAx>
      <c:valAx>
        <c:axId val="73439488"/>
        <c:scaling>
          <c:orientation val="maxMin"/>
          <c:max val="100"/>
          <c:min val="0"/>
        </c:scaling>
        <c:delete val="0"/>
        <c:axPos val="b"/>
        <c:majorGridlines>
          <c:spPr>
            <a:ln w="3175">
              <a:solidFill>
                <a:schemeClr val="bg1"/>
              </a:solidFill>
              <a:prstDash val="solid"/>
            </a:ln>
          </c:spPr>
        </c:majorGridlines>
        <c:numFmt formatCode="0;[Red]0" sourceLinked="0"/>
        <c:majorTickMark val="out"/>
        <c:minorTickMark val="none"/>
        <c:tickLblPos val="nextTo"/>
        <c:spPr>
          <a:ln w="9525">
            <a:noFill/>
          </a:ln>
        </c:spPr>
        <c:txPr>
          <a:bodyPr rot="0" vert="horz"/>
          <a:lstStyle/>
          <a:p>
            <a:pPr>
              <a:defRPr sz="1000" b="0" i="0" u="none" strike="noStrike" baseline="0">
                <a:solidFill>
                  <a:srgbClr val="000000"/>
                </a:solidFill>
                <a:latin typeface="Arial"/>
                <a:ea typeface="Arial"/>
                <a:cs typeface="Arial"/>
              </a:defRPr>
            </a:pPr>
            <a:endParaRPr lang="en-US"/>
          </a:p>
        </c:txPr>
        <c:crossAx val="61589760"/>
        <c:crosses val="max"/>
        <c:crossBetween val="between"/>
        <c:majorUnit val="20"/>
      </c:valAx>
      <c:spPr>
        <a:solidFill>
          <a:schemeClr val="accent1">
            <a:lumMod val="20000"/>
            <a:lumOff val="80000"/>
          </a:schemeClr>
        </a:solidFill>
        <a:ln w="19050">
          <a:solidFill>
            <a:schemeClr val="bg1">
              <a:lumMod val="75000"/>
            </a:schemeClr>
          </a:solidFill>
        </a:ln>
      </c:spPr>
    </c:plotArea>
    <c:plotVisOnly val="1"/>
    <c:dispBlanksAs val="gap"/>
    <c:showDLblsOverMax val="0"/>
  </c:chart>
  <c:spPr>
    <a:solidFill>
      <a:schemeClr val="bg1"/>
    </a:solidFill>
    <a:ln w="9525">
      <a:noFill/>
    </a:ln>
  </c:spPr>
  <c:txPr>
    <a:bodyPr/>
    <a:lstStyle/>
    <a:p>
      <a:pPr>
        <a:defRPr sz="475" b="0" i="0" u="none" strike="noStrike" baseline="0">
          <a:solidFill>
            <a:srgbClr val="000000"/>
          </a:solidFill>
          <a:latin typeface="Times New Roman"/>
          <a:ea typeface="Times New Roman"/>
          <a:cs typeface="Times New Roman"/>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6BCD00-A5F1-4865-BF11-6F1982AE5A7D}" type="datetimeFigureOut">
              <a:rPr lang="en-GB" smtClean="0"/>
              <a:t>16/02/2020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163C61-DD4E-466E-B8FB-A3A30945AEC0}" type="slidenum">
              <a:rPr lang="en-GB" smtClean="0"/>
              <a:t>‹#›</a:t>
            </a:fld>
            <a:endParaRPr lang="en-GB"/>
          </a:p>
        </p:txBody>
      </p:sp>
    </p:spTree>
    <p:extLst>
      <p:ext uri="{BB962C8B-B14F-4D97-AF65-F5344CB8AC3E}">
        <p14:creationId xmlns:p14="http://schemas.microsoft.com/office/powerpoint/2010/main" val="69902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E163C61-DD4E-466E-B8FB-A3A30945AEC0}" type="slidenum">
              <a:rPr lang="en-GB" smtClean="0"/>
              <a:t>10</a:t>
            </a:fld>
            <a:endParaRPr lang="en-GB" dirty="0"/>
          </a:p>
        </p:txBody>
      </p:sp>
    </p:spTree>
    <p:extLst>
      <p:ext uri="{BB962C8B-B14F-4D97-AF65-F5344CB8AC3E}">
        <p14:creationId xmlns:p14="http://schemas.microsoft.com/office/powerpoint/2010/main" val="2054186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E163C61-DD4E-466E-B8FB-A3A30945AEC0}" type="slidenum">
              <a:rPr lang="en-GB" smtClean="0"/>
              <a:t>34</a:t>
            </a:fld>
            <a:endParaRPr lang="en-GB"/>
          </a:p>
        </p:txBody>
      </p:sp>
    </p:spTree>
    <p:extLst>
      <p:ext uri="{BB962C8B-B14F-4D97-AF65-F5344CB8AC3E}">
        <p14:creationId xmlns:p14="http://schemas.microsoft.com/office/powerpoint/2010/main" val="620951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E163C61-DD4E-466E-B8FB-A3A30945AEC0}" type="slidenum">
              <a:rPr lang="en-GB" smtClean="0"/>
              <a:t>35</a:t>
            </a:fld>
            <a:endParaRPr lang="en-GB"/>
          </a:p>
        </p:txBody>
      </p:sp>
    </p:spTree>
    <p:extLst>
      <p:ext uri="{BB962C8B-B14F-4D97-AF65-F5344CB8AC3E}">
        <p14:creationId xmlns:p14="http://schemas.microsoft.com/office/powerpoint/2010/main" val="620951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bg1">
                    <a:lumMod val="9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
        <p:nvSpPr>
          <p:cNvPr id="4" name="Date Placeholder 3"/>
          <p:cNvSpPr>
            <a:spLocks noGrp="1"/>
          </p:cNvSpPr>
          <p:nvPr>
            <p:ph type="dt" sz="half" idx="10"/>
          </p:nvPr>
        </p:nvSpPr>
        <p:spPr/>
        <p:txBody>
          <a:bodyPr/>
          <a:lstStyle/>
          <a:p>
            <a:fld id="{3D636C07-7E76-46D3-B86B-6AF7C60E533E}" type="datetimeFigureOut">
              <a:rPr lang="nl-NL" smtClean="0"/>
              <a:t>16-2-2020</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4097264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3F3B7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636C07-7E76-46D3-B86B-6AF7C60E533E}" type="datetimeFigureOut">
              <a:rPr lang="nl-NL" smtClean="0"/>
              <a:t>16-2-2020</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45303389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636C07-7E76-46D3-B86B-6AF7C60E533E}" type="datetimeFigureOut">
              <a:rPr lang="nl-NL" smtClean="0"/>
              <a:t>16-2-2020</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2289296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D636C07-7E76-46D3-B86B-6AF7C60E533E}" type="datetimeFigureOut">
              <a:rPr lang="nl-NL" smtClean="0"/>
              <a:t>16-2-2020</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45168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D636C07-7E76-46D3-B86B-6AF7C60E533E}" type="datetimeFigureOut">
              <a:rPr lang="nl-NL" smtClean="0"/>
              <a:t>16-2-2020</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682535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D636C07-7E76-46D3-B86B-6AF7C60E533E}" type="datetimeFigureOut">
              <a:rPr lang="nl-NL" smtClean="0"/>
              <a:t>16-2-2020</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2086854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636C07-7E76-46D3-B86B-6AF7C60E533E}" type="datetimeFigureOut">
              <a:rPr lang="nl-NL" smtClean="0"/>
              <a:t>16-2-2020</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4277692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636C07-7E76-46D3-B86B-6AF7C60E533E}" type="datetimeFigureOut">
              <a:rPr lang="nl-NL" smtClean="0"/>
              <a:t>16-2-2020</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924042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636C07-7E76-46D3-B86B-6AF7C60E533E}" type="datetimeFigureOut">
              <a:rPr lang="nl-NL" smtClean="0"/>
              <a:t>16-2-2020</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3314203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636C07-7E76-46D3-B86B-6AF7C60E533E}" type="datetimeFigureOut">
              <a:rPr lang="nl-NL" smtClean="0"/>
              <a:t>16-2-2020</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173370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636C07-7E76-46D3-B86B-6AF7C60E533E}" type="datetimeFigureOut">
              <a:rPr lang="nl-NL" smtClean="0"/>
              <a:t>16-2-2020</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224020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F3B7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636C07-7E76-46D3-B86B-6AF7C60E533E}" type="datetimeFigureOut">
              <a:rPr lang="nl-NL" smtClean="0"/>
              <a:t>16-2-2020</a:t>
            </a:fld>
            <a:endParaRPr lang="nl-N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096D49-DAE3-40DE-93E0-41688E0A5016}" type="slidenum">
              <a:rPr lang="nl-NL" smtClean="0"/>
              <a:t>‹#›</a:t>
            </a:fld>
            <a:endParaRPr lang="nl-NL"/>
          </a:p>
        </p:txBody>
      </p:sp>
    </p:spTree>
    <p:extLst>
      <p:ext uri="{BB962C8B-B14F-4D97-AF65-F5344CB8AC3E}">
        <p14:creationId xmlns:p14="http://schemas.microsoft.com/office/powerpoint/2010/main" val="3457871259"/>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defTabSz="914400" rtl="0" eaLnBrk="1" latinLnBrk="0" hangingPunct="1">
        <a:spcBef>
          <a:spcPct val="0"/>
        </a:spcBef>
        <a:buNone/>
        <a:defRPr sz="4400" kern="1200">
          <a:solidFill>
            <a:schemeClr val="bg1">
              <a:lumMod val="9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lumMod val="9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lumMod val="9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lumMod val="9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5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chart" Target="../charts/chart10.xml"/></Relationships>
</file>

<file path=ppt/slides/_rels/slide5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hart" Target="../charts/chart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Social Policy in the EU and the Role of the EU</a:t>
            </a:r>
            <a:endParaRPr lang="en-GB" dirty="0"/>
          </a:p>
        </p:txBody>
      </p:sp>
      <p:sp>
        <p:nvSpPr>
          <p:cNvPr id="3" name="Subtitle 2"/>
          <p:cNvSpPr>
            <a:spLocks noGrp="1"/>
          </p:cNvSpPr>
          <p:nvPr>
            <p:ph type="subTitle" idx="1"/>
          </p:nvPr>
        </p:nvSpPr>
        <p:spPr/>
        <p:txBody>
          <a:bodyPr>
            <a:normAutofit fontScale="70000" lnSpcReduction="20000"/>
          </a:bodyPr>
          <a:lstStyle/>
          <a:p>
            <a:r>
              <a:rPr lang="en-GB" dirty="0" smtClean="0"/>
              <a:t>Tim Goedemé</a:t>
            </a:r>
          </a:p>
          <a:p>
            <a:r>
              <a:rPr lang="en-GB" dirty="0" smtClean="0"/>
              <a:t>tim.goedeme@kuleuven.be</a:t>
            </a:r>
          </a:p>
          <a:p>
            <a:r>
              <a:rPr lang="en-GB" dirty="0" smtClean="0"/>
              <a:t>tim.goedeme@uantwerpen.be</a:t>
            </a:r>
          </a:p>
          <a:p>
            <a:endParaRPr lang="en-GB" dirty="0"/>
          </a:p>
          <a:p>
            <a:r>
              <a:rPr lang="en-GB" dirty="0" smtClean="0"/>
              <a:t>Lecture 2 – 17/02/2016</a:t>
            </a:r>
            <a:endParaRPr lang="en-GB" dirty="0"/>
          </a:p>
        </p:txBody>
      </p:sp>
    </p:spTree>
    <p:extLst>
      <p:ext uri="{BB962C8B-B14F-4D97-AF65-F5344CB8AC3E}">
        <p14:creationId xmlns:p14="http://schemas.microsoft.com/office/powerpoint/2010/main" val="36013861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This lecture</a:t>
            </a:r>
            <a:endParaRPr lang="en-GB" dirty="0"/>
          </a:p>
        </p:txBody>
      </p:sp>
      <p:sp>
        <p:nvSpPr>
          <p:cNvPr id="3" name="Content Placeholder 2"/>
          <p:cNvSpPr>
            <a:spLocks noGrp="1"/>
          </p:cNvSpPr>
          <p:nvPr>
            <p:ph idx="1"/>
          </p:nvPr>
        </p:nvSpPr>
        <p:spPr/>
        <p:txBody>
          <a:bodyPr>
            <a:normAutofit/>
          </a:bodyPr>
          <a:lstStyle/>
          <a:p>
            <a:r>
              <a:rPr lang="en-GB" dirty="0" smtClean="0"/>
              <a:t>Expectations and evaluation</a:t>
            </a:r>
          </a:p>
          <a:p>
            <a:endParaRPr lang="en-GB" dirty="0"/>
          </a:p>
          <a:p>
            <a:r>
              <a:rPr lang="en-GB" dirty="0" smtClean="0"/>
              <a:t>Overview of course</a:t>
            </a:r>
          </a:p>
          <a:p>
            <a:endParaRPr lang="en-GB" dirty="0"/>
          </a:p>
          <a:p>
            <a:r>
              <a:rPr lang="en-GB" dirty="0" smtClean="0"/>
              <a:t>Introduction: Social Policy in Europe</a:t>
            </a:r>
          </a:p>
        </p:txBody>
      </p:sp>
    </p:spTree>
    <p:extLst>
      <p:ext uri="{BB962C8B-B14F-4D97-AF65-F5344CB8AC3E}">
        <p14:creationId xmlns:p14="http://schemas.microsoft.com/office/powerpoint/2010/main" val="8919121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Expectations &amp; Evaluation</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Goals:</a:t>
            </a:r>
          </a:p>
          <a:p>
            <a:endParaRPr lang="en-GB" dirty="0" smtClean="0"/>
          </a:p>
          <a:p>
            <a:r>
              <a:rPr lang="en-GB" dirty="0"/>
              <a:t>Insight into diversity of </a:t>
            </a:r>
            <a:r>
              <a:rPr lang="en-GB" dirty="0" smtClean="0"/>
              <a:t>social situation &amp; </a:t>
            </a:r>
            <a:r>
              <a:rPr lang="en-GB" dirty="0"/>
              <a:t>social policy in the EU</a:t>
            </a:r>
          </a:p>
          <a:p>
            <a:endParaRPr lang="en-GB" dirty="0" smtClean="0"/>
          </a:p>
          <a:p>
            <a:r>
              <a:rPr lang="en-GB" dirty="0" smtClean="0"/>
              <a:t>Advanced knowledge of and better understand current role of EU in social domain</a:t>
            </a:r>
          </a:p>
          <a:p>
            <a:endParaRPr lang="en-GB" dirty="0" smtClean="0"/>
          </a:p>
          <a:p>
            <a:r>
              <a:rPr lang="en-GB" dirty="0" smtClean="0"/>
              <a:t>To critically reflect upon what role the EU should play in the social field</a:t>
            </a:r>
            <a:endParaRPr lang="en-GB" dirty="0"/>
          </a:p>
        </p:txBody>
      </p:sp>
    </p:spTree>
    <p:extLst>
      <p:ext uri="{BB962C8B-B14F-4D97-AF65-F5344CB8AC3E}">
        <p14:creationId xmlns:p14="http://schemas.microsoft.com/office/powerpoint/2010/main" val="14791197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Expectations &amp; Evaluation</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Role of EU in social domain</a:t>
            </a:r>
          </a:p>
          <a:p>
            <a:endParaRPr lang="en-GB" dirty="0" smtClean="0"/>
          </a:p>
          <a:p>
            <a:r>
              <a:rPr lang="en-GB" dirty="0" smtClean="0"/>
              <a:t>Why is it difficult for Member States (MS) to agree on transferring considerable competences in social field to EU?</a:t>
            </a:r>
          </a:p>
          <a:p>
            <a:endParaRPr lang="en-GB" dirty="0" smtClean="0"/>
          </a:p>
          <a:p>
            <a:r>
              <a:rPr lang="en-GB" dirty="0" smtClean="0"/>
              <a:t>How can we understand the expansion of the EU’s social policy competences despite</a:t>
            </a:r>
          </a:p>
          <a:p>
            <a:pPr lvl="1"/>
            <a:r>
              <a:rPr lang="en-GB" dirty="0" smtClean="0"/>
              <a:t>a weak Treaty basis</a:t>
            </a:r>
          </a:p>
          <a:p>
            <a:pPr lvl="1"/>
            <a:r>
              <a:rPr lang="en-GB" dirty="0" smtClean="0"/>
              <a:t>MS’ reluctance to transfer social policy competences?</a:t>
            </a:r>
            <a:endParaRPr lang="en-GB" dirty="0"/>
          </a:p>
          <a:p>
            <a:endParaRPr lang="en-GB" dirty="0"/>
          </a:p>
        </p:txBody>
      </p:sp>
    </p:spTree>
    <p:extLst>
      <p:ext uri="{BB962C8B-B14F-4D97-AF65-F5344CB8AC3E}">
        <p14:creationId xmlns:p14="http://schemas.microsoft.com/office/powerpoint/2010/main" val="3802978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Expectations &amp; Evaluation</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Lectures</a:t>
            </a:r>
          </a:p>
          <a:p>
            <a:endParaRPr lang="en-GB" dirty="0"/>
          </a:p>
          <a:p>
            <a:r>
              <a:rPr lang="en-GB" dirty="0" smtClean="0"/>
              <a:t>Discussion in class: active involvement</a:t>
            </a:r>
          </a:p>
          <a:p>
            <a:endParaRPr lang="en-GB" dirty="0"/>
          </a:p>
          <a:p>
            <a:r>
              <a:rPr lang="en-GB" dirty="0" smtClean="0"/>
              <a:t>Proposal for a minimum income directive (1/3): </a:t>
            </a:r>
          </a:p>
          <a:p>
            <a:pPr lvl="1"/>
            <a:r>
              <a:rPr lang="en-GB" dirty="0" smtClean="0"/>
              <a:t>Group task</a:t>
            </a:r>
          </a:p>
          <a:p>
            <a:pPr lvl="1"/>
            <a:r>
              <a:rPr lang="en-GB" dirty="0" smtClean="0"/>
              <a:t>Debate at end of course</a:t>
            </a:r>
          </a:p>
          <a:p>
            <a:pPr lvl="1"/>
            <a:endParaRPr lang="en-GB" dirty="0"/>
          </a:p>
          <a:p>
            <a:r>
              <a:rPr lang="en-GB" dirty="0" smtClean="0"/>
              <a:t>Written exam 17 June &amp; 22 June (2/3)</a:t>
            </a:r>
            <a:endParaRPr lang="en-GB" dirty="0"/>
          </a:p>
        </p:txBody>
      </p:sp>
    </p:spTree>
    <p:extLst>
      <p:ext uri="{BB962C8B-B14F-4D97-AF65-F5344CB8AC3E}">
        <p14:creationId xmlns:p14="http://schemas.microsoft.com/office/powerpoint/2010/main" val="35946132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Expectations &amp; Evaluation</a:t>
            </a:r>
            <a:endParaRPr lang="en-GB" dirty="0"/>
          </a:p>
        </p:txBody>
      </p:sp>
      <p:sp>
        <p:nvSpPr>
          <p:cNvPr id="3" name="Content Placeholder 2"/>
          <p:cNvSpPr>
            <a:spLocks noGrp="1"/>
          </p:cNvSpPr>
          <p:nvPr>
            <p:ph idx="1"/>
          </p:nvPr>
        </p:nvSpPr>
        <p:spPr>
          <a:xfrm>
            <a:off x="467544" y="1556792"/>
            <a:ext cx="8229600" cy="4925144"/>
          </a:xfrm>
        </p:spPr>
        <p:txBody>
          <a:bodyPr>
            <a:normAutofit fontScale="77500" lnSpcReduction="20000"/>
          </a:bodyPr>
          <a:lstStyle/>
          <a:p>
            <a:pPr marL="0" indent="0">
              <a:buNone/>
            </a:pPr>
            <a:r>
              <a:rPr lang="nl-BE" dirty="0" err="1" smtClean="0"/>
              <a:t>Written</a:t>
            </a:r>
            <a:r>
              <a:rPr lang="nl-BE" dirty="0" smtClean="0"/>
              <a:t> paper: in English</a:t>
            </a:r>
          </a:p>
          <a:p>
            <a:pPr marL="0" indent="0">
              <a:buNone/>
            </a:pPr>
            <a:endParaRPr lang="nl-BE" dirty="0"/>
          </a:p>
          <a:p>
            <a:pPr marL="0" indent="0">
              <a:buNone/>
            </a:pPr>
            <a:r>
              <a:rPr lang="nl-BE" dirty="0" err="1" smtClean="0"/>
              <a:t>Exam</a:t>
            </a:r>
            <a:r>
              <a:rPr lang="nl-BE" dirty="0" smtClean="0"/>
              <a:t>:</a:t>
            </a:r>
          </a:p>
          <a:p>
            <a:pPr marL="0" indent="0">
              <a:buNone/>
            </a:pPr>
            <a:endParaRPr lang="nl-BE" dirty="0" smtClean="0"/>
          </a:p>
          <a:p>
            <a:pPr marL="0" indent="0">
              <a:buNone/>
            </a:pPr>
            <a:r>
              <a:rPr lang="nl-BE" dirty="0" smtClean="0"/>
              <a:t>De </a:t>
            </a:r>
            <a:r>
              <a:rPr lang="nl-BE" dirty="0"/>
              <a:t>studenten uit de Master sociologie en de Master </a:t>
            </a:r>
            <a:r>
              <a:rPr lang="nl-BE" dirty="0" smtClean="0"/>
              <a:t>beleidseconomie hebben </a:t>
            </a:r>
            <a:r>
              <a:rPr lang="nl-BE" dirty="0"/>
              <a:t>het recht hebben om de vragen in het Nederlands te beantwoorden. De studenten van de Master of European </a:t>
            </a:r>
            <a:r>
              <a:rPr lang="nl-BE" dirty="0" err="1"/>
              <a:t>Politics</a:t>
            </a:r>
            <a:r>
              <a:rPr lang="nl-BE" dirty="0"/>
              <a:t> and </a:t>
            </a:r>
            <a:r>
              <a:rPr lang="nl-BE" dirty="0" err="1"/>
              <a:t>Policies</a:t>
            </a:r>
            <a:r>
              <a:rPr lang="nl-BE" dirty="0"/>
              <a:t> (master-na-master) moeten antwoorden in het Engels. </a:t>
            </a:r>
          </a:p>
          <a:p>
            <a:endParaRPr lang="nl-BE" dirty="0" smtClean="0"/>
          </a:p>
          <a:p>
            <a:pPr marL="0" indent="0">
              <a:buNone/>
            </a:pPr>
            <a:r>
              <a:rPr lang="nl-BE" dirty="0" err="1" smtClean="0"/>
              <a:t>Students</a:t>
            </a:r>
            <a:r>
              <a:rPr lang="nl-BE" dirty="0" smtClean="0"/>
              <a:t> </a:t>
            </a:r>
            <a:r>
              <a:rPr lang="nl-BE" dirty="0" err="1"/>
              <a:t>should</a:t>
            </a:r>
            <a:r>
              <a:rPr lang="nl-BE" dirty="0"/>
              <a:t> </a:t>
            </a:r>
            <a:r>
              <a:rPr lang="nl-BE" dirty="0" err="1"/>
              <a:t>answer</a:t>
            </a:r>
            <a:r>
              <a:rPr lang="nl-BE" dirty="0"/>
              <a:t> the </a:t>
            </a:r>
            <a:r>
              <a:rPr lang="nl-BE" dirty="0" err="1"/>
              <a:t>questions</a:t>
            </a:r>
            <a:r>
              <a:rPr lang="nl-BE" dirty="0"/>
              <a:t> in English. </a:t>
            </a:r>
            <a:r>
              <a:rPr lang="nl-BE" dirty="0" err="1"/>
              <a:t>However</a:t>
            </a:r>
            <a:r>
              <a:rPr lang="nl-BE" dirty="0"/>
              <a:t>, </a:t>
            </a:r>
            <a:r>
              <a:rPr lang="nl-BE" dirty="0" smtClean="0"/>
              <a:t>Dutch-</a:t>
            </a:r>
            <a:r>
              <a:rPr lang="nl-BE" dirty="0" err="1" smtClean="0"/>
              <a:t>speaking</a:t>
            </a:r>
            <a:r>
              <a:rPr lang="nl-BE" dirty="0" smtClean="0"/>
              <a:t> </a:t>
            </a:r>
            <a:r>
              <a:rPr lang="nl-BE" dirty="0" err="1"/>
              <a:t>students</a:t>
            </a:r>
            <a:r>
              <a:rPr lang="nl-BE" dirty="0"/>
              <a:t> are </a:t>
            </a:r>
            <a:r>
              <a:rPr lang="nl-BE" dirty="0" err="1"/>
              <a:t>entitled</a:t>
            </a:r>
            <a:r>
              <a:rPr lang="nl-BE" dirty="0"/>
              <a:t> </a:t>
            </a:r>
            <a:r>
              <a:rPr lang="nl-BE" dirty="0" err="1"/>
              <a:t>to</a:t>
            </a:r>
            <a:r>
              <a:rPr lang="nl-BE" dirty="0"/>
              <a:t> take the examination in Dutch, </a:t>
            </a:r>
            <a:r>
              <a:rPr lang="nl-BE" dirty="0" err="1"/>
              <a:t>except</a:t>
            </a:r>
            <a:r>
              <a:rPr lang="nl-BE" dirty="0"/>
              <a:t> </a:t>
            </a:r>
            <a:r>
              <a:rPr lang="nl-BE" dirty="0" err="1"/>
              <a:t>when</a:t>
            </a:r>
            <a:r>
              <a:rPr lang="nl-BE" dirty="0"/>
              <a:t> </a:t>
            </a:r>
            <a:r>
              <a:rPr lang="nl-BE" dirty="0" err="1"/>
              <a:t>they</a:t>
            </a:r>
            <a:r>
              <a:rPr lang="nl-BE" dirty="0"/>
              <a:t> are </a:t>
            </a:r>
            <a:r>
              <a:rPr lang="nl-BE" dirty="0" err="1"/>
              <a:t>enrolled</a:t>
            </a:r>
            <a:r>
              <a:rPr lang="nl-BE" dirty="0"/>
              <a:t> in </a:t>
            </a:r>
            <a:r>
              <a:rPr lang="nl-BE" dirty="0" err="1"/>
              <a:t>an</a:t>
            </a:r>
            <a:r>
              <a:rPr lang="nl-BE" dirty="0"/>
              <a:t> Advanced </a:t>
            </a:r>
            <a:r>
              <a:rPr lang="nl-BE" dirty="0" err="1"/>
              <a:t>Master’s</a:t>
            </a:r>
            <a:r>
              <a:rPr lang="nl-BE" dirty="0"/>
              <a:t> </a:t>
            </a:r>
            <a:r>
              <a:rPr lang="nl-BE" dirty="0" err="1"/>
              <a:t>programme</a:t>
            </a:r>
            <a:r>
              <a:rPr lang="nl-BE" dirty="0"/>
              <a:t>.</a:t>
            </a:r>
          </a:p>
          <a:p>
            <a:pPr marL="0" indent="0">
              <a:buNone/>
            </a:pPr>
            <a:endParaRPr lang="nl-BE" dirty="0" smtClean="0"/>
          </a:p>
          <a:p>
            <a:endParaRPr lang="en-GB" dirty="0"/>
          </a:p>
        </p:txBody>
      </p:sp>
    </p:spTree>
    <p:extLst>
      <p:ext uri="{BB962C8B-B14F-4D97-AF65-F5344CB8AC3E}">
        <p14:creationId xmlns:p14="http://schemas.microsoft.com/office/powerpoint/2010/main" val="6147152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Expectations &amp; Evaluation</a:t>
            </a:r>
            <a:endParaRPr lang="en-GB" dirty="0"/>
          </a:p>
        </p:txBody>
      </p:sp>
      <p:sp>
        <p:nvSpPr>
          <p:cNvPr id="3" name="Content Placeholder 2"/>
          <p:cNvSpPr>
            <a:spLocks noGrp="1"/>
          </p:cNvSpPr>
          <p:nvPr>
            <p:ph idx="1"/>
          </p:nvPr>
        </p:nvSpPr>
        <p:spPr>
          <a:xfrm>
            <a:off x="457200" y="1600200"/>
            <a:ext cx="4186808" cy="4525963"/>
          </a:xfrm>
        </p:spPr>
        <p:txBody>
          <a:bodyPr>
            <a:normAutofit fontScale="92500" lnSpcReduction="20000"/>
          </a:bodyPr>
          <a:lstStyle/>
          <a:p>
            <a:pPr marL="0" indent="0">
              <a:buNone/>
            </a:pPr>
            <a:r>
              <a:rPr lang="en-GB" dirty="0" smtClean="0"/>
              <a:t>Study material:</a:t>
            </a:r>
          </a:p>
          <a:p>
            <a:endParaRPr lang="en-GB" dirty="0" smtClean="0"/>
          </a:p>
          <a:p>
            <a:r>
              <a:rPr lang="en-GB" sz="2600" dirty="0" smtClean="0"/>
              <a:t>Handbook</a:t>
            </a:r>
            <a:r>
              <a:rPr lang="en-GB" sz="2600" dirty="0"/>
              <a:t>: Anderson, K.M. (2015), Social Policy in the European Union, London: Palgrave</a:t>
            </a:r>
            <a:r>
              <a:rPr lang="en-GB" sz="2600" dirty="0" smtClean="0"/>
              <a:t>.</a:t>
            </a:r>
          </a:p>
          <a:p>
            <a:pPr lvl="1"/>
            <a:r>
              <a:rPr lang="en-GB" sz="2200" dirty="0" smtClean="0"/>
              <a:t>Covers many social policy fields</a:t>
            </a:r>
          </a:p>
          <a:p>
            <a:pPr lvl="1"/>
            <a:r>
              <a:rPr lang="en-GB" sz="2200" dirty="0" smtClean="0"/>
              <a:t>Partial self-study</a:t>
            </a:r>
          </a:p>
          <a:p>
            <a:endParaRPr lang="en-GB" sz="2600" dirty="0"/>
          </a:p>
          <a:p>
            <a:r>
              <a:rPr lang="en-GB" sz="2600" dirty="0" smtClean="0"/>
              <a:t>Power points (to study) &amp; other texts (background information) made available on Toledo</a:t>
            </a:r>
            <a:endParaRPr lang="en-GB" sz="2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1628800"/>
            <a:ext cx="3240360" cy="4815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0038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Expectations &amp; Evaluation</a:t>
            </a:r>
            <a:endParaRPr lang="en-GB" dirty="0"/>
          </a:p>
        </p:txBody>
      </p:sp>
      <p:sp>
        <p:nvSpPr>
          <p:cNvPr id="3" name="Content Placeholder 2"/>
          <p:cNvSpPr>
            <a:spLocks noGrp="1"/>
          </p:cNvSpPr>
          <p:nvPr>
            <p:ph idx="1"/>
          </p:nvPr>
        </p:nvSpPr>
        <p:spPr>
          <a:xfrm>
            <a:off x="457200" y="1600200"/>
            <a:ext cx="4186808" cy="4525963"/>
          </a:xfrm>
        </p:spPr>
        <p:txBody>
          <a:bodyPr>
            <a:normAutofit fontScale="85000" lnSpcReduction="20000"/>
          </a:bodyPr>
          <a:lstStyle/>
          <a:p>
            <a:pPr marL="0" indent="0">
              <a:buNone/>
            </a:pPr>
            <a:r>
              <a:rPr lang="en-GB" sz="2600" dirty="0" smtClean="0"/>
              <a:t>Table of Contents:</a:t>
            </a:r>
          </a:p>
          <a:p>
            <a:pPr marL="0" indent="0">
              <a:buNone/>
            </a:pPr>
            <a:endParaRPr lang="en-GB" sz="2600" dirty="0" smtClean="0"/>
          </a:p>
          <a:p>
            <a:pPr marL="514350" indent="-514350">
              <a:buAutoNum type="arabicPeriod"/>
            </a:pPr>
            <a:r>
              <a:rPr lang="en-GB" sz="2600" dirty="0" smtClean="0"/>
              <a:t>Introduction</a:t>
            </a:r>
          </a:p>
          <a:p>
            <a:pPr marL="514350" indent="-514350">
              <a:buAutoNum type="arabicPeriod"/>
            </a:pPr>
            <a:r>
              <a:rPr lang="en-GB" sz="2600" dirty="0" smtClean="0"/>
              <a:t>Explaining Social Policy-making in the EU</a:t>
            </a:r>
          </a:p>
          <a:p>
            <a:pPr marL="514350" indent="-514350">
              <a:buAutoNum type="arabicPeriod"/>
            </a:pPr>
            <a:r>
              <a:rPr lang="en-GB" sz="2600" dirty="0" smtClean="0"/>
              <a:t>Social Policy and Multilevel Governance</a:t>
            </a:r>
          </a:p>
          <a:p>
            <a:pPr marL="514350" indent="-514350">
              <a:buAutoNum type="arabicPeriod"/>
            </a:pPr>
            <a:r>
              <a:rPr lang="en-GB" sz="2600" dirty="0" smtClean="0"/>
              <a:t>Social Security and Pensions</a:t>
            </a:r>
          </a:p>
          <a:p>
            <a:pPr marL="514350" indent="-514350">
              <a:buAutoNum type="arabicPeriod"/>
            </a:pPr>
            <a:r>
              <a:rPr lang="en-GB" sz="2600" dirty="0" smtClean="0"/>
              <a:t>Employment Policy</a:t>
            </a:r>
          </a:p>
          <a:p>
            <a:pPr marL="514350" indent="-514350">
              <a:buAutoNum type="arabicPeriod"/>
            </a:pPr>
            <a:r>
              <a:rPr lang="en-GB" sz="2600" dirty="0" smtClean="0"/>
              <a:t>Vocational Training and Higher Education</a:t>
            </a:r>
          </a:p>
          <a:p>
            <a:pPr marL="514350" indent="-514350">
              <a:buAutoNum type="arabicPeriod"/>
            </a:pPr>
            <a:r>
              <a:rPr lang="en-GB" sz="2600" dirty="0" smtClean="0"/>
              <a:t>Health Policy</a:t>
            </a:r>
          </a:p>
          <a:p>
            <a:pPr marL="514350" indent="-514350">
              <a:buAutoNum type="arabicPeriod"/>
            </a:pPr>
            <a:r>
              <a:rPr lang="en-GB" sz="2600" dirty="0" smtClean="0"/>
              <a:t>Poverty and Social Inclusion</a:t>
            </a:r>
          </a:p>
          <a:p>
            <a:pPr marL="514350" indent="-514350">
              <a:buAutoNum type="arabicPeriod"/>
            </a:pPr>
            <a:r>
              <a:rPr lang="en-GB" sz="2600" dirty="0" smtClean="0"/>
              <a:t>Conclusion</a:t>
            </a:r>
            <a:endParaRPr lang="en-GB" sz="2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1628800"/>
            <a:ext cx="3240360" cy="4815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20941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51520" y="4869160"/>
            <a:ext cx="3456384" cy="1584176"/>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GB" dirty="0" smtClean="0"/>
              <a:t>Expectations and evaluation</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The case of Greece (10/2)</a:t>
            </a:r>
          </a:p>
          <a:p>
            <a:r>
              <a:rPr lang="en-GB" dirty="0" smtClean="0"/>
              <a:t>Introduction: Social policy (17/2)</a:t>
            </a:r>
          </a:p>
          <a:p>
            <a:r>
              <a:rPr lang="en-GB" dirty="0" smtClean="0"/>
              <a:t>Governance of social policy in the EU (with Rudi Van Dam, 24/2)</a:t>
            </a:r>
          </a:p>
          <a:p>
            <a:r>
              <a:rPr lang="en-GB" dirty="0" smtClean="0"/>
              <a:t>Poverty and social inclusion (2/3)</a:t>
            </a:r>
          </a:p>
          <a:p>
            <a:r>
              <a:rPr lang="en-GB" dirty="0" smtClean="0"/>
              <a:t>The Minimum Income Directive proposal (Anne Van Lancker, 9/3)</a:t>
            </a:r>
          </a:p>
          <a:p>
            <a:r>
              <a:rPr lang="en-GB" dirty="0" smtClean="0"/>
              <a:t>The Minimum Income Directive-</a:t>
            </a:r>
            <a:r>
              <a:rPr lang="en-GB" dirty="0" err="1" smtClean="0"/>
              <a:t>bis</a:t>
            </a:r>
            <a:r>
              <a:rPr lang="en-GB" dirty="0" smtClean="0"/>
              <a:t>. Why should the EU be involved in social policy? (16/3)</a:t>
            </a:r>
            <a:endParaRPr lang="en-GB" dirty="0"/>
          </a:p>
          <a:p>
            <a:r>
              <a:rPr lang="en-GB" dirty="0" smtClean="0"/>
              <a:t>Various policy areas (24/3 – 4/5)</a:t>
            </a:r>
          </a:p>
          <a:p>
            <a:r>
              <a:rPr lang="en-GB" dirty="0" smtClean="0"/>
              <a:t>Debate on Minimum Income Directive (11/5)</a:t>
            </a:r>
          </a:p>
          <a:p>
            <a:r>
              <a:rPr lang="en-GB" dirty="0" smtClean="0"/>
              <a:t>Q&amp;A (18/5)</a:t>
            </a:r>
          </a:p>
          <a:p>
            <a:endParaRPr lang="en-GB" dirty="0"/>
          </a:p>
          <a:p>
            <a:pPr marL="0" indent="0">
              <a:buNone/>
            </a:pPr>
            <a:r>
              <a:rPr lang="en-GB" dirty="0" smtClean="0"/>
              <a:t>23 March =&gt; 25 March !!</a:t>
            </a:r>
          </a:p>
          <a:p>
            <a:pPr marL="0" indent="0">
              <a:buNone/>
            </a:pPr>
            <a:r>
              <a:rPr lang="en-GB" dirty="0" smtClean="0"/>
              <a:t>27 April =&gt; 29 April !!</a:t>
            </a: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8334" y="5084263"/>
            <a:ext cx="4928162" cy="1740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urved Down Arrow 10"/>
          <p:cNvSpPr/>
          <p:nvPr/>
        </p:nvSpPr>
        <p:spPr>
          <a:xfrm>
            <a:off x="2771800" y="4653136"/>
            <a:ext cx="3384376" cy="431127"/>
          </a:xfrm>
          <a:prstGeom prst="curvedDownArrow">
            <a:avLst>
              <a:gd name="adj1" fmla="val 10310"/>
              <a:gd name="adj2" fmla="val 108067"/>
              <a:gd name="adj3" fmla="val 3547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790555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Lecture 2: Introduction to social policy in the EU</a:t>
            </a:r>
            <a:endParaRPr lang="en-GB" dirty="0"/>
          </a:p>
        </p:txBody>
      </p:sp>
      <p:sp>
        <p:nvSpPr>
          <p:cNvPr id="3" name="Content Placeholder 2"/>
          <p:cNvSpPr>
            <a:spLocks noGrp="1"/>
          </p:cNvSpPr>
          <p:nvPr>
            <p:ph idx="1"/>
          </p:nvPr>
        </p:nvSpPr>
        <p:spPr/>
        <p:txBody>
          <a:bodyPr>
            <a:normAutofit/>
          </a:bodyPr>
          <a:lstStyle/>
          <a:p>
            <a:endParaRPr lang="en-GB" dirty="0" smtClean="0"/>
          </a:p>
          <a:p>
            <a:r>
              <a:rPr lang="en-GB" dirty="0" smtClean="0"/>
              <a:t>How can we define public policy &amp; social policy?</a:t>
            </a:r>
          </a:p>
          <a:p>
            <a:endParaRPr lang="en-GB" dirty="0" smtClean="0"/>
          </a:p>
          <a:p>
            <a:r>
              <a:rPr lang="en-GB" dirty="0" smtClean="0"/>
              <a:t>What are its main characteristics?</a:t>
            </a:r>
          </a:p>
          <a:p>
            <a:endParaRPr lang="en-GB" dirty="0" smtClean="0"/>
          </a:p>
          <a:p>
            <a:r>
              <a:rPr lang="en-GB" dirty="0" smtClean="0"/>
              <a:t>First glance at diversity in the EU</a:t>
            </a:r>
          </a:p>
        </p:txBody>
      </p:sp>
    </p:spTree>
    <p:extLst>
      <p:ext uri="{BB962C8B-B14F-4D97-AF65-F5344CB8AC3E}">
        <p14:creationId xmlns:p14="http://schemas.microsoft.com/office/powerpoint/2010/main" val="3642474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Outline</a:t>
            </a:r>
            <a:endParaRPr lang="en-GB" dirty="0"/>
          </a:p>
        </p:txBody>
      </p:sp>
      <p:sp>
        <p:nvSpPr>
          <p:cNvPr id="3" name="Content Placeholder 2"/>
          <p:cNvSpPr>
            <a:spLocks noGrp="1"/>
          </p:cNvSpPr>
          <p:nvPr>
            <p:ph idx="1"/>
          </p:nvPr>
        </p:nvSpPr>
        <p:spPr>
          <a:xfrm>
            <a:off x="457200" y="1600200"/>
            <a:ext cx="8229600" cy="4781128"/>
          </a:xfrm>
        </p:spPr>
        <p:txBody>
          <a:bodyPr>
            <a:normAutofit fontScale="92500" lnSpcReduction="20000"/>
          </a:bodyPr>
          <a:lstStyle/>
          <a:p>
            <a:pPr marL="0" indent="0" algn="ctr">
              <a:buNone/>
            </a:pPr>
            <a:r>
              <a:rPr lang="en-GB" dirty="0" smtClean="0"/>
              <a:t>Social Policy</a:t>
            </a:r>
          </a:p>
          <a:p>
            <a:r>
              <a:rPr lang="en-GB" dirty="0" smtClean="0"/>
              <a:t>Definition</a:t>
            </a:r>
          </a:p>
          <a:p>
            <a:endParaRPr lang="en-GB" dirty="0" smtClean="0"/>
          </a:p>
          <a:p>
            <a:r>
              <a:rPr lang="en-GB" dirty="0" smtClean="0"/>
              <a:t>Objectives</a:t>
            </a:r>
          </a:p>
          <a:p>
            <a:endParaRPr lang="en-GB" dirty="0" smtClean="0"/>
          </a:p>
          <a:p>
            <a:r>
              <a:rPr lang="en-GB" dirty="0" smtClean="0"/>
              <a:t>Instruments</a:t>
            </a:r>
          </a:p>
          <a:p>
            <a:endParaRPr lang="en-GB" dirty="0" smtClean="0"/>
          </a:p>
          <a:p>
            <a:r>
              <a:rPr lang="en-GB" dirty="0" smtClean="0"/>
              <a:t>Welfare Regimes</a:t>
            </a:r>
          </a:p>
          <a:p>
            <a:endParaRPr lang="en-GB" dirty="0" smtClean="0"/>
          </a:p>
          <a:p>
            <a:r>
              <a:rPr lang="en-GB" dirty="0" smtClean="0"/>
              <a:t>Social Expenditures</a:t>
            </a:r>
            <a:endParaRPr lang="en-GB" dirty="0"/>
          </a:p>
        </p:txBody>
      </p:sp>
    </p:spTree>
    <p:extLst>
      <p:ext uri="{BB962C8B-B14F-4D97-AF65-F5344CB8AC3E}">
        <p14:creationId xmlns:p14="http://schemas.microsoft.com/office/powerpoint/2010/main" val="991997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Public policy &amp; Social Policy</a:t>
            </a:r>
            <a:br>
              <a:rPr lang="en-GB" dirty="0" smtClean="0"/>
            </a:br>
            <a:r>
              <a:rPr lang="en-GB" dirty="0" smtClean="0"/>
              <a:t>Definition</a:t>
            </a:r>
            <a:endParaRPr lang="en-GB" dirty="0"/>
          </a:p>
        </p:txBody>
      </p:sp>
      <p:sp>
        <p:nvSpPr>
          <p:cNvPr id="3" name="Content Placeholder 2"/>
          <p:cNvSpPr>
            <a:spLocks noGrp="1"/>
          </p:cNvSpPr>
          <p:nvPr>
            <p:ph idx="1"/>
          </p:nvPr>
        </p:nvSpPr>
        <p:spPr/>
        <p:txBody>
          <a:bodyPr/>
          <a:lstStyle/>
          <a:p>
            <a:r>
              <a:rPr lang="en-GB" dirty="0" smtClean="0"/>
              <a:t>Here: </a:t>
            </a:r>
          </a:p>
          <a:p>
            <a:pPr lvl="1"/>
            <a:endParaRPr lang="en-GB" dirty="0" smtClean="0"/>
          </a:p>
          <a:p>
            <a:pPr lvl="1"/>
            <a:r>
              <a:rPr lang="en-GB" dirty="0" smtClean="0"/>
              <a:t>at the macro level, by governmental actors</a:t>
            </a:r>
          </a:p>
          <a:p>
            <a:pPr lvl="1"/>
            <a:endParaRPr lang="en-GB" dirty="0" smtClean="0"/>
          </a:p>
          <a:p>
            <a:pPr lvl="1"/>
            <a:r>
              <a:rPr lang="en-GB" dirty="0" smtClean="0"/>
              <a:t>with a focus on social policy</a:t>
            </a:r>
            <a:endParaRPr lang="en-GB" dirty="0"/>
          </a:p>
        </p:txBody>
      </p:sp>
    </p:spTree>
    <p:extLst>
      <p:ext uri="{BB962C8B-B14F-4D97-AF65-F5344CB8AC3E}">
        <p14:creationId xmlns:p14="http://schemas.microsoft.com/office/powerpoint/2010/main" val="12129843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Oval 3"/>
          <p:cNvSpPr/>
          <p:nvPr/>
        </p:nvSpPr>
        <p:spPr>
          <a:xfrm>
            <a:off x="1331640" y="3373406"/>
            <a:ext cx="2304256" cy="6316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p:txBody>
          <a:bodyPr/>
          <a:lstStyle/>
          <a:p>
            <a:pPr marL="0" indent="0">
              <a:buNone/>
            </a:pPr>
            <a:r>
              <a:rPr lang="en-GB" dirty="0" smtClean="0"/>
              <a:t>Dye (1976:1)</a:t>
            </a:r>
          </a:p>
          <a:p>
            <a:pPr marL="0" indent="0">
              <a:buNone/>
            </a:pPr>
            <a:r>
              <a:rPr lang="en-GB" dirty="0"/>
              <a:t>	</a:t>
            </a:r>
            <a:endParaRPr lang="en-GB" dirty="0" smtClean="0"/>
          </a:p>
          <a:p>
            <a:pPr marL="0" indent="0">
              <a:buNone/>
            </a:pPr>
            <a:r>
              <a:rPr lang="en-GB" dirty="0"/>
              <a:t>	</a:t>
            </a:r>
            <a:r>
              <a:rPr lang="en-GB" dirty="0" smtClean="0"/>
              <a:t>“whatever </a:t>
            </a:r>
            <a:r>
              <a:rPr lang="en-GB" dirty="0"/>
              <a:t>governments choose to do </a:t>
            </a:r>
            <a:endParaRPr lang="en-GB" dirty="0" smtClean="0"/>
          </a:p>
          <a:p>
            <a:pPr marL="0" indent="0">
              <a:buNone/>
            </a:pPr>
            <a:r>
              <a:rPr lang="en-GB" dirty="0"/>
              <a:t>	</a:t>
            </a:r>
            <a:r>
              <a:rPr lang="en-GB" dirty="0" smtClean="0"/>
              <a:t>or not </a:t>
            </a:r>
            <a:r>
              <a:rPr lang="en-GB" dirty="0"/>
              <a:t>to do”</a:t>
            </a:r>
          </a:p>
        </p:txBody>
      </p:sp>
      <p:sp>
        <p:nvSpPr>
          <p:cNvPr id="2" name="Title 1"/>
          <p:cNvSpPr>
            <a:spLocks noGrp="1"/>
          </p:cNvSpPr>
          <p:nvPr>
            <p:ph type="title"/>
          </p:nvPr>
        </p:nvSpPr>
        <p:spPr/>
        <p:txBody>
          <a:bodyPr>
            <a:normAutofit fontScale="90000"/>
          </a:bodyPr>
          <a:lstStyle/>
          <a:p>
            <a:r>
              <a:rPr lang="en-GB" dirty="0"/>
              <a:t>Public policy &amp; Social Policy</a:t>
            </a:r>
            <a:br>
              <a:rPr lang="en-GB" dirty="0"/>
            </a:br>
            <a:r>
              <a:rPr lang="en-GB" dirty="0"/>
              <a:t>Definition</a:t>
            </a:r>
          </a:p>
        </p:txBody>
      </p:sp>
    </p:spTree>
    <p:extLst>
      <p:ext uri="{BB962C8B-B14F-4D97-AF65-F5344CB8AC3E}">
        <p14:creationId xmlns:p14="http://schemas.microsoft.com/office/powerpoint/2010/main" val="845795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611560" y="4365104"/>
            <a:ext cx="3960440"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p:cNvSpPr/>
          <p:nvPr/>
        </p:nvSpPr>
        <p:spPr>
          <a:xfrm>
            <a:off x="5148064" y="3212976"/>
            <a:ext cx="273630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normAutofit fontScale="90000"/>
          </a:bodyPr>
          <a:lstStyle/>
          <a:p>
            <a:r>
              <a:rPr lang="en-GB" dirty="0"/>
              <a:t>Public policy &amp; Social Policy</a:t>
            </a:r>
            <a:br>
              <a:rPr lang="en-GB" dirty="0"/>
            </a:br>
            <a:r>
              <a:rPr lang="en-GB" dirty="0"/>
              <a:t>Definition</a:t>
            </a:r>
          </a:p>
        </p:txBody>
      </p:sp>
      <p:sp>
        <p:nvSpPr>
          <p:cNvPr id="3" name="Content Placeholder 2"/>
          <p:cNvSpPr>
            <a:spLocks noGrp="1"/>
          </p:cNvSpPr>
          <p:nvPr>
            <p:ph idx="1"/>
          </p:nvPr>
        </p:nvSpPr>
        <p:spPr/>
        <p:txBody>
          <a:bodyPr>
            <a:normAutofit/>
          </a:bodyPr>
          <a:lstStyle/>
          <a:p>
            <a:pPr marL="0" indent="0">
              <a:buNone/>
            </a:pPr>
            <a:r>
              <a:rPr lang="en-GB" dirty="0" err="1" smtClean="0"/>
              <a:t>Mintrom</a:t>
            </a:r>
            <a:r>
              <a:rPr lang="en-GB" dirty="0" smtClean="0"/>
              <a:t> &amp; Williams (2013:4):</a:t>
            </a:r>
          </a:p>
          <a:p>
            <a:pPr marL="0" indent="0">
              <a:buNone/>
            </a:pPr>
            <a:endParaRPr lang="en-GB" dirty="0" smtClean="0"/>
          </a:p>
          <a:p>
            <a:pPr marL="450850" indent="0">
              <a:buNone/>
            </a:pPr>
            <a:r>
              <a:rPr lang="en-GB" sz="2600" dirty="0" smtClean="0"/>
              <a:t>“public policies are </a:t>
            </a:r>
            <a:r>
              <a:rPr lang="en-GB" sz="2600" dirty="0"/>
              <a:t>considered to be any </a:t>
            </a:r>
            <a:r>
              <a:rPr lang="en-GB" sz="2600" dirty="0" smtClean="0"/>
              <a:t>actions </a:t>
            </a:r>
            <a:r>
              <a:rPr lang="en-GB" sz="2600" dirty="0"/>
              <a:t>taken by governments that </a:t>
            </a:r>
            <a:r>
              <a:rPr lang="en-GB" sz="2600" dirty="0" smtClean="0"/>
              <a:t>represent </a:t>
            </a:r>
            <a:r>
              <a:rPr lang="en-GB" sz="2600" dirty="0"/>
              <a:t>previously agreed </a:t>
            </a:r>
            <a:r>
              <a:rPr lang="en-GB" sz="2600" dirty="0" smtClean="0"/>
              <a:t>responses to </a:t>
            </a:r>
            <a:r>
              <a:rPr lang="en-GB" sz="2600" dirty="0"/>
              <a:t>specified circumstances. Governments design public policies with the broad purpose </a:t>
            </a:r>
            <a:r>
              <a:rPr lang="en-GB" sz="2600" dirty="0" smtClean="0"/>
              <a:t>of expanding </a:t>
            </a:r>
            <a:r>
              <a:rPr lang="en-GB" sz="2600" dirty="0"/>
              <a:t>the public good (</a:t>
            </a:r>
            <a:r>
              <a:rPr lang="en-GB" sz="2600" dirty="0" err="1"/>
              <a:t>Howlett</a:t>
            </a:r>
            <a:r>
              <a:rPr lang="en-GB" sz="2600" dirty="0"/>
              <a:t> 2011; </a:t>
            </a:r>
            <a:r>
              <a:rPr lang="en-GB" sz="2600" dirty="0" err="1"/>
              <a:t>Mintrom</a:t>
            </a:r>
            <a:r>
              <a:rPr lang="en-GB" sz="2600" dirty="0"/>
              <a:t> 2012</a:t>
            </a:r>
            <a:r>
              <a:rPr lang="en-GB" sz="2600" dirty="0" smtClean="0"/>
              <a:t>).”</a:t>
            </a:r>
            <a:endParaRPr lang="en-GB" sz="2600" dirty="0"/>
          </a:p>
        </p:txBody>
      </p:sp>
    </p:spTree>
    <p:extLst>
      <p:ext uri="{BB962C8B-B14F-4D97-AF65-F5344CB8AC3E}">
        <p14:creationId xmlns:p14="http://schemas.microsoft.com/office/powerpoint/2010/main" val="3021693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buNone/>
            </a:pPr>
            <a:r>
              <a:rPr lang="en-GB" dirty="0" err="1" smtClean="0"/>
              <a:t>Deleeck</a:t>
            </a:r>
            <a:r>
              <a:rPr lang="en-GB" dirty="0" smtClean="0"/>
              <a:t> (2008):</a:t>
            </a:r>
          </a:p>
          <a:p>
            <a:pPr marL="0" indent="0">
              <a:buNone/>
            </a:pPr>
            <a:r>
              <a:rPr lang="en-GB" dirty="0" smtClean="0"/>
              <a:t> </a:t>
            </a:r>
          </a:p>
          <a:p>
            <a:pPr marL="457200" lvl="1" indent="0">
              <a:buNone/>
            </a:pPr>
            <a:r>
              <a:rPr lang="nl-BE" altLang="nl-BE" dirty="0" smtClean="0"/>
              <a:t>“Het sociaal beleid is het optreden van de overheid met het oog op het behouden, scheppen of veranderen van sociale bestaans- en ontwikkelingsvoorwaarden van de burgers in functie van het algemeen welzijn”</a:t>
            </a:r>
          </a:p>
          <a:p>
            <a:pPr marL="457200" lvl="1" indent="0">
              <a:buNone/>
            </a:pPr>
            <a:endParaRPr lang="nl-BE" altLang="nl-BE" dirty="0"/>
          </a:p>
          <a:p>
            <a:pPr marL="457200" lvl="1" indent="0">
              <a:buNone/>
            </a:pPr>
            <a:r>
              <a:rPr lang="nl-BE" altLang="nl-BE" dirty="0" smtClean="0"/>
              <a:t>≈ ’Social policy is the action taken </a:t>
            </a:r>
            <a:r>
              <a:rPr lang="nl-BE" altLang="nl-BE" dirty="0" err="1" smtClean="0"/>
              <a:t>by</a:t>
            </a:r>
            <a:r>
              <a:rPr lang="nl-BE" altLang="nl-BE" dirty="0" smtClean="0"/>
              <a:t> </a:t>
            </a:r>
            <a:r>
              <a:rPr lang="nl-BE" altLang="nl-BE" dirty="0" err="1" smtClean="0"/>
              <a:t>government</a:t>
            </a:r>
            <a:r>
              <a:rPr lang="nl-BE" altLang="nl-BE" dirty="0" smtClean="0"/>
              <a:t> </a:t>
            </a:r>
            <a:r>
              <a:rPr lang="nl-BE" altLang="nl-BE" dirty="0" err="1" smtClean="0"/>
              <a:t>with</a:t>
            </a:r>
            <a:r>
              <a:rPr lang="nl-BE" altLang="nl-BE" dirty="0" smtClean="0"/>
              <a:t> the </a:t>
            </a:r>
            <a:r>
              <a:rPr lang="nl-BE" altLang="nl-BE" dirty="0" err="1" smtClean="0"/>
              <a:t>aim</a:t>
            </a:r>
            <a:r>
              <a:rPr lang="nl-BE" altLang="nl-BE" dirty="0" smtClean="0"/>
              <a:t> of </a:t>
            </a:r>
            <a:r>
              <a:rPr lang="nl-BE" altLang="nl-BE" dirty="0" err="1" smtClean="0"/>
              <a:t>conserving</a:t>
            </a:r>
            <a:r>
              <a:rPr lang="nl-BE" altLang="nl-BE" dirty="0" smtClean="0"/>
              <a:t>, </a:t>
            </a:r>
            <a:r>
              <a:rPr lang="nl-BE" altLang="nl-BE" dirty="0" err="1" smtClean="0"/>
              <a:t>creating</a:t>
            </a:r>
            <a:r>
              <a:rPr lang="nl-BE" altLang="nl-BE" dirty="0" smtClean="0"/>
              <a:t> or </a:t>
            </a:r>
            <a:r>
              <a:rPr lang="nl-BE" altLang="nl-BE" dirty="0" err="1" smtClean="0"/>
              <a:t>changing</a:t>
            </a:r>
            <a:r>
              <a:rPr lang="nl-BE" altLang="nl-BE" dirty="0" smtClean="0"/>
              <a:t> the </a:t>
            </a:r>
            <a:r>
              <a:rPr lang="nl-BE" altLang="nl-BE" dirty="0" err="1" smtClean="0"/>
              <a:t>social</a:t>
            </a:r>
            <a:r>
              <a:rPr lang="nl-BE" altLang="nl-BE" dirty="0" smtClean="0"/>
              <a:t> </a:t>
            </a:r>
            <a:r>
              <a:rPr lang="nl-BE" altLang="nl-BE" dirty="0" err="1" smtClean="0"/>
              <a:t>preconditions</a:t>
            </a:r>
            <a:r>
              <a:rPr lang="nl-BE" altLang="nl-BE" dirty="0" smtClean="0"/>
              <a:t> of </a:t>
            </a:r>
            <a:r>
              <a:rPr lang="nl-BE" altLang="nl-BE" dirty="0" err="1" smtClean="0"/>
              <a:t>existence</a:t>
            </a:r>
            <a:r>
              <a:rPr lang="nl-BE" altLang="nl-BE" dirty="0" smtClean="0"/>
              <a:t> and </a:t>
            </a:r>
            <a:r>
              <a:rPr lang="nl-BE" altLang="nl-BE" dirty="0" err="1" smtClean="0"/>
              <a:t>development</a:t>
            </a:r>
            <a:r>
              <a:rPr lang="nl-BE" altLang="nl-BE" dirty="0" smtClean="0"/>
              <a:t> of the </a:t>
            </a:r>
            <a:r>
              <a:rPr lang="nl-BE" altLang="nl-BE" dirty="0" err="1" smtClean="0"/>
              <a:t>citizens</a:t>
            </a:r>
            <a:r>
              <a:rPr lang="nl-BE" altLang="nl-BE" dirty="0" smtClean="0"/>
              <a:t>, in </a:t>
            </a:r>
            <a:r>
              <a:rPr lang="nl-BE" altLang="nl-BE" dirty="0" err="1" smtClean="0"/>
              <a:t>function</a:t>
            </a:r>
            <a:r>
              <a:rPr lang="nl-BE" altLang="nl-BE" dirty="0" smtClean="0"/>
              <a:t> of the common </a:t>
            </a:r>
            <a:r>
              <a:rPr lang="nl-BE" altLang="nl-BE" dirty="0" err="1" smtClean="0"/>
              <a:t>good</a:t>
            </a:r>
            <a:r>
              <a:rPr lang="nl-BE" altLang="nl-BE" dirty="0" smtClean="0"/>
              <a:t>’</a:t>
            </a:r>
            <a:endParaRPr lang="en-US" altLang="nl-BE" dirty="0" smtClean="0"/>
          </a:p>
          <a:p>
            <a:pPr lvl="1"/>
            <a:endParaRPr lang="en-GB" dirty="0"/>
          </a:p>
        </p:txBody>
      </p:sp>
      <p:sp>
        <p:nvSpPr>
          <p:cNvPr id="2" name="Title 1"/>
          <p:cNvSpPr>
            <a:spLocks noGrp="1"/>
          </p:cNvSpPr>
          <p:nvPr>
            <p:ph type="title"/>
          </p:nvPr>
        </p:nvSpPr>
        <p:spPr/>
        <p:txBody>
          <a:bodyPr>
            <a:normAutofit fontScale="90000"/>
          </a:bodyPr>
          <a:lstStyle/>
          <a:p>
            <a:r>
              <a:rPr lang="en-GB" dirty="0"/>
              <a:t>Public policy &amp; Social Policy</a:t>
            </a:r>
            <a:br>
              <a:rPr lang="en-GB" dirty="0"/>
            </a:br>
            <a:r>
              <a:rPr lang="en-GB" dirty="0"/>
              <a:t>Definition</a:t>
            </a:r>
          </a:p>
        </p:txBody>
      </p:sp>
    </p:spTree>
    <p:extLst>
      <p:ext uri="{BB962C8B-B14F-4D97-AF65-F5344CB8AC3E}">
        <p14:creationId xmlns:p14="http://schemas.microsoft.com/office/powerpoint/2010/main" val="485096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Oval 3"/>
          <p:cNvSpPr/>
          <p:nvPr/>
        </p:nvSpPr>
        <p:spPr>
          <a:xfrm>
            <a:off x="899592" y="2564904"/>
            <a:ext cx="1440160"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normAutofit fontScale="90000"/>
          </a:bodyPr>
          <a:lstStyle/>
          <a:p>
            <a:r>
              <a:rPr lang="en-GB" dirty="0"/>
              <a:t>Public policy &amp; Social Policy</a:t>
            </a:r>
            <a:br>
              <a:rPr lang="en-GB" dirty="0"/>
            </a:br>
            <a:r>
              <a:rPr lang="en-GB" dirty="0"/>
              <a:t>Definition</a:t>
            </a:r>
          </a:p>
        </p:txBody>
      </p:sp>
      <p:sp>
        <p:nvSpPr>
          <p:cNvPr id="3" name="Content Placeholder 2"/>
          <p:cNvSpPr>
            <a:spLocks noGrp="1"/>
          </p:cNvSpPr>
          <p:nvPr>
            <p:ph idx="1"/>
          </p:nvPr>
        </p:nvSpPr>
        <p:spPr/>
        <p:txBody>
          <a:bodyPr/>
          <a:lstStyle/>
          <a:p>
            <a:pPr marL="0" indent="0">
              <a:buNone/>
            </a:pPr>
            <a:r>
              <a:rPr lang="en-GB" sz="2000" dirty="0" err="1" smtClean="0"/>
              <a:t>Deleeck</a:t>
            </a:r>
            <a:r>
              <a:rPr lang="en-GB" sz="2000" dirty="0" smtClean="0"/>
              <a:t>:</a:t>
            </a:r>
          </a:p>
          <a:p>
            <a:pPr marL="0" indent="0">
              <a:buNone/>
            </a:pPr>
            <a:r>
              <a:rPr lang="en-GB" sz="2000" dirty="0" smtClean="0"/>
              <a:t> </a:t>
            </a:r>
          </a:p>
          <a:p>
            <a:pPr marL="457200" lvl="1" indent="0">
              <a:buNone/>
            </a:pPr>
            <a:r>
              <a:rPr lang="en-GB" altLang="nl-BE" sz="2000" dirty="0"/>
              <a:t>’Social policy is the action taken by government with the aim of conserving, creating or changing the social preconditions of existence and development of the citizens, in function of the common good’</a:t>
            </a:r>
          </a:p>
          <a:p>
            <a:pPr lvl="1"/>
            <a:endParaRPr lang="en-GB" dirty="0" smtClean="0"/>
          </a:p>
          <a:p>
            <a:pPr marL="457200" lvl="1" indent="0">
              <a:buNone/>
            </a:pPr>
            <a:r>
              <a:rPr lang="en-GB" dirty="0" smtClean="0"/>
              <a:t>=&gt; A policy may consist in deciding not to do / change something</a:t>
            </a:r>
            <a:endParaRPr lang="en-GB" dirty="0"/>
          </a:p>
        </p:txBody>
      </p:sp>
    </p:spTree>
    <p:extLst>
      <p:ext uri="{BB962C8B-B14F-4D97-AF65-F5344CB8AC3E}">
        <p14:creationId xmlns:p14="http://schemas.microsoft.com/office/powerpoint/2010/main" val="153210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Public policy &amp; Social Policy</a:t>
            </a:r>
            <a:br>
              <a:rPr lang="en-GB" dirty="0"/>
            </a:br>
            <a:r>
              <a:rPr lang="en-GB" dirty="0"/>
              <a:t>Definition</a:t>
            </a:r>
          </a:p>
        </p:txBody>
      </p:sp>
      <p:sp>
        <p:nvSpPr>
          <p:cNvPr id="3" name="Content Placeholder 2"/>
          <p:cNvSpPr>
            <a:spLocks noGrp="1"/>
          </p:cNvSpPr>
          <p:nvPr>
            <p:ph idx="1"/>
          </p:nvPr>
        </p:nvSpPr>
        <p:spPr>
          <a:xfrm>
            <a:off x="457200" y="1600200"/>
            <a:ext cx="8229600" cy="4709120"/>
          </a:xfrm>
        </p:spPr>
        <p:txBody>
          <a:bodyPr>
            <a:normAutofit fontScale="92500" lnSpcReduction="20000"/>
          </a:bodyPr>
          <a:lstStyle/>
          <a:p>
            <a:pPr marL="0" indent="0">
              <a:buNone/>
            </a:pPr>
            <a:r>
              <a:rPr lang="en-GB" sz="2200" dirty="0" err="1" smtClean="0"/>
              <a:t>Deleeck</a:t>
            </a:r>
            <a:r>
              <a:rPr lang="en-GB" sz="2200" dirty="0" smtClean="0"/>
              <a:t>:</a:t>
            </a:r>
          </a:p>
          <a:p>
            <a:pPr marL="0" indent="0">
              <a:buNone/>
            </a:pPr>
            <a:r>
              <a:rPr lang="en-GB" sz="2200" dirty="0" smtClean="0"/>
              <a:t> </a:t>
            </a:r>
          </a:p>
          <a:p>
            <a:pPr marL="457200" lvl="1" indent="0">
              <a:buNone/>
            </a:pPr>
            <a:r>
              <a:rPr lang="en-GB" altLang="nl-BE" sz="2200" dirty="0" smtClean="0"/>
              <a:t>’Social </a:t>
            </a:r>
            <a:r>
              <a:rPr lang="en-GB" altLang="nl-BE" sz="2200" dirty="0"/>
              <a:t>policy is the action taken by government with the aim of conserving, creating or changing </a:t>
            </a:r>
            <a:r>
              <a:rPr lang="en-GB" altLang="nl-BE" sz="2200" u="sng" dirty="0"/>
              <a:t>the social preconditions of existence and development</a:t>
            </a:r>
            <a:r>
              <a:rPr lang="en-GB" altLang="nl-BE" sz="2200" dirty="0"/>
              <a:t> of the citizens, in function of the common good’</a:t>
            </a:r>
          </a:p>
          <a:p>
            <a:pPr lvl="1"/>
            <a:endParaRPr lang="en-GB" dirty="0" smtClean="0"/>
          </a:p>
          <a:p>
            <a:pPr lvl="1"/>
            <a:r>
              <a:rPr lang="en-GB" dirty="0" smtClean="0"/>
              <a:t>Creation and distribution of:</a:t>
            </a:r>
          </a:p>
          <a:p>
            <a:pPr marL="457200" lvl="1" indent="0">
              <a:buNone/>
            </a:pPr>
            <a:r>
              <a:rPr lang="en-GB" dirty="0" smtClean="0"/>
              <a:t>Human, social, political, financial, economic, cultural capital</a:t>
            </a:r>
          </a:p>
          <a:p>
            <a:pPr lvl="1">
              <a:buFont typeface="Arial" pitchFamily="34" charset="0"/>
              <a:buChar char="•"/>
            </a:pPr>
            <a:endParaRPr lang="en-GB" dirty="0" smtClean="0"/>
          </a:p>
          <a:p>
            <a:pPr marL="457200" lvl="1" indent="0">
              <a:buNone/>
            </a:pPr>
            <a:r>
              <a:rPr lang="nl-BE" altLang="nl-BE" dirty="0"/>
              <a:t>≈</a:t>
            </a:r>
            <a:r>
              <a:rPr lang="en-GB" dirty="0" smtClean="0"/>
              <a:t> access to knowledge, government, benefits &amp; allowances, judicial system, politics, means of production and consumption</a:t>
            </a:r>
            <a:endParaRPr lang="en-GB" dirty="0"/>
          </a:p>
        </p:txBody>
      </p:sp>
    </p:spTree>
    <p:extLst>
      <p:ext uri="{BB962C8B-B14F-4D97-AF65-F5344CB8AC3E}">
        <p14:creationId xmlns:p14="http://schemas.microsoft.com/office/powerpoint/2010/main" val="2376536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Public policy &amp; Social Policy</a:t>
            </a:r>
            <a:br>
              <a:rPr lang="en-GB" dirty="0"/>
            </a:br>
            <a:r>
              <a:rPr lang="en-GB" dirty="0"/>
              <a:t>Definition</a:t>
            </a:r>
          </a:p>
        </p:txBody>
      </p:sp>
      <p:sp>
        <p:nvSpPr>
          <p:cNvPr id="3" name="Content Placeholder 2"/>
          <p:cNvSpPr>
            <a:spLocks noGrp="1"/>
          </p:cNvSpPr>
          <p:nvPr>
            <p:ph idx="1"/>
          </p:nvPr>
        </p:nvSpPr>
        <p:spPr>
          <a:xfrm>
            <a:off x="457200" y="1600200"/>
            <a:ext cx="8229600" cy="4709120"/>
          </a:xfrm>
        </p:spPr>
        <p:txBody>
          <a:bodyPr>
            <a:normAutofit lnSpcReduction="10000"/>
          </a:bodyPr>
          <a:lstStyle/>
          <a:p>
            <a:pPr marL="0" indent="0">
              <a:buNone/>
            </a:pPr>
            <a:r>
              <a:rPr lang="en-GB" sz="2200" dirty="0" err="1" smtClean="0"/>
              <a:t>Deleeck</a:t>
            </a:r>
            <a:r>
              <a:rPr lang="en-GB" sz="2200" dirty="0" smtClean="0"/>
              <a:t>:</a:t>
            </a:r>
          </a:p>
          <a:p>
            <a:pPr marL="0" indent="0">
              <a:buNone/>
            </a:pPr>
            <a:r>
              <a:rPr lang="en-GB" sz="2200" dirty="0" smtClean="0"/>
              <a:t> </a:t>
            </a:r>
          </a:p>
          <a:p>
            <a:pPr marL="457200" lvl="1" indent="0">
              <a:buNone/>
            </a:pPr>
            <a:r>
              <a:rPr lang="en-GB" altLang="nl-BE" sz="2200" dirty="0" smtClean="0"/>
              <a:t>’Social </a:t>
            </a:r>
            <a:r>
              <a:rPr lang="en-GB" altLang="nl-BE" sz="2200" dirty="0"/>
              <a:t>policy is the action taken by government with the aim of conserving, creating or changing the social preconditions of existence and development of </a:t>
            </a:r>
            <a:r>
              <a:rPr lang="en-GB" altLang="nl-BE" sz="2200" dirty="0" smtClean="0"/>
              <a:t>its </a:t>
            </a:r>
            <a:r>
              <a:rPr lang="en-GB" altLang="nl-BE" sz="2200" u="sng" dirty="0"/>
              <a:t>citizens</a:t>
            </a:r>
            <a:r>
              <a:rPr lang="en-GB" altLang="nl-BE" sz="2200" dirty="0"/>
              <a:t>, in function of </a:t>
            </a:r>
            <a:r>
              <a:rPr lang="en-GB" altLang="nl-BE" sz="2200" u="sng" dirty="0"/>
              <a:t>the common good</a:t>
            </a:r>
            <a:r>
              <a:rPr lang="en-GB" altLang="nl-BE" sz="2200" dirty="0"/>
              <a:t>’</a:t>
            </a:r>
          </a:p>
          <a:p>
            <a:pPr marL="457200" lvl="1" indent="0">
              <a:buNone/>
            </a:pPr>
            <a:endParaRPr lang="en-GB" dirty="0" smtClean="0"/>
          </a:p>
          <a:p>
            <a:pPr marL="457200" lvl="1" indent="0">
              <a:buNone/>
            </a:pPr>
            <a:endParaRPr lang="en-GB" dirty="0"/>
          </a:p>
          <a:p>
            <a:pPr lvl="1">
              <a:buFont typeface="Symbol"/>
              <a:buChar char="Þ"/>
            </a:pPr>
            <a:r>
              <a:rPr lang="en-GB" dirty="0" smtClean="0"/>
              <a:t> Who are the citizens?</a:t>
            </a:r>
          </a:p>
          <a:p>
            <a:pPr lvl="1">
              <a:buFont typeface="Symbol"/>
              <a:buChar char="Þ"/>
            </a:pPr>
            <a:r>
              <a:rPr lang="en-GB" dirty="0" smtClean="0"/>
              <a:t> Not companies?</a:t>
            </a:r>
          </a:p>
          <a:p>
            <a:pPr lvl="1">
              <a:buFont typeface="Symbol"/>
              <a:buChar char="Þ"/>
            </a:pPr>
            <a:r>
              <a:rPr lang="en-GB" dirty="0" smtClean="0"/>
              <a:t> What is the common good?</a:t>
            </a:r>
          </a:p>
        </p:txBody>
      </p:sp>
    </p:spTree>
    <p:extLst>
      <p:ext uri="{BB962C8B-B14F-4D97-AF65-F5344CB8AC3E}">
        <p14:creationId xmlns:p14="http://schemas.microsoft.com/office/powerpoint/2010/main" val="280001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Public policy &amp; Social Policy</a:t>
            </a:r>
            <a:br>
              <a:rPr lang="en-GB" dirty="0"/>
            </a:br>
            <a:r>
              <a:rPr lang="en-GB" dirty="0"/>
              <a:t>Definition</a:t>
            </a:r>
          </a:p>
        </p:txBody>
      </p:sp>
      <p:sp>
        <p:nvSpPr>
          <p:cNvPr id="3" name="Content Placeholder 2"/>
          <p:cNvSpPr>
            <a:spLocks noGrp="1"/>
          </p:cNvSpPr>
          <p:nvPr>
            <p:ph idx="1"/>
          </p:nvPr>
        </p:nvSpPr>
        <p:spPr/>
        <p:txBody>
          <a:bodyPr/>
          <a:lstStyle/>
          <a:p>
            <a:pPr marL="0" indent="0">
              <a:buNone/>
            </a:pPr>
            <a:endParaRPr lang="en-GB" dirty="0" smtClean="0"/>
          </a:p>
          <a:p>
            <a:pPr marL="0" indent="0">
              <a:buNone/>
            </a:pPr>
            <a:r>
              <a:rPr lang="en-GB" dirty="0" smtClean="0"/>
              <a:t>What is the </a:t>
            </a:r>
            <a:r>
              <a:rPr lang="en-GB" dirty="0" smtClean="0"/>
              <a:t>public </a:t>
            </a:r>
            <a:r>
              <a:rPr lang="en-GB" dirty="0" smtClean="0"/>
              <a:t>good?</a:t>
            </a:r>
          </a:p>
          <a:p>
            <a:pPr marL="0" indent="0">
              <a:buNone/>
            </a:pPr>
            <a:endParaRPr lang="en-GB" dirty="0"/>
          </a:p>
          <a:p>
            <a:pPr marL="0" indent="0">
              <a:buNone/>
            </a:pPr>
            <a:r>
              <a:rPr lang="en-GB" dirty="0" smtClean="0"/>
              <a:t>Discuss in small groups</a:t>
            </a:r>
            <a:endParaRPr lang="en-GB" dirty="0"/>
          </a:p>
        </p:txBody>
      </p:sp>
    </p:spTree>
    <p:extLst>
      <p:ext uri="{BB962C8B-B14F-4D97-AF65-F5344CB8AC3E}">
        <p14:creationId xmlns:p14="http://schemas.microsoft.com/office/powerpoint/2010/main" val="3367451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Public policy &amp; Social Policy</a:t>
            </a:r>
            <a:br>
              <a:rPr lang="en-GB" dirty="0"/>
            </a:br>
            <a:r>
              <a:rPr lang="en-GB" dirty="0"/>
              <a:t>Definition</a:t>
            </a:r>
          </a:p>
        </p:txBody>
      </p:sp>
      <p:sp>
        <p:nvSpPr>
          <p:cNvPr id="3" name="Content Placeholder 2"/>
          <p:cNvSpPr>
            <a:spLocks noGrp="1"/>
          </p:cNvSpPr>
          <p:nvPr>
            <p:ph idx="1"/>
          </p:nvPr>
        </p:nvSpPr>
        <p:spPr/>
        <p:txBody>
          <a:bodyPr>
            <a:normAutofit fontScale="92500" lnSpcReduction="10000"/>
          </a:bodyPr>
          <a:lstStyle/>
          <a:p>
            <a:pPr marL="0" lvl="2" indent="0">
              <a:buNone/>
            </a:pPr>
            <a:r>
              <a:rPr lang="en-GB" sz="2600" dirty="0" smtClean="0"/>
              <a:t>Dimensions of the </a:t>
            </a:r>
            <a:r>
              <a:rPr lang="en-GB" sz="2600" dirty="0" smtClean="0"/>
              <a:t>public</a:t>
            </a:r>
            <a:r>
              <a:rPr lang="en-GB" sz="2600" dirty="0" smtClean="0"/>
              <a:t> </a:t>
            </a:r>
            <a:r>
              <a:rPr lang="en-GB" sz="2600" dirty="0" smtClean="0"/>
              <a:t>good</a:t>
            </a:r>
          </a:p>
          <a:p>
            <a:pPr marL="0" lvl="2" indent="0">
              <a:buNone/>
            </a:pPr>
            <a:endParaRPr lang="en-GB" sz="2600" dirty="0" smtClean="0"/>
          </a:p>
          <a:p>
            <a:pPr marL="228600" lvl="2"/>
            <a:r>
              <a:rPr lang="en-GB" sz="2600" dirty="0" smtClean="0"/>
              <a:t>Wishes and expectations of previous generations</a:t>
            </a:r>
          </a:p>
          <a:p>
            <a:pPr marL="228600" lvl="2"/>
            <a:r>
              <a:rPr lang="en-GB" sz="2600" dirty="0" smtClean="0"/>
              <a:t>Only current generations? &gt; Only voters?</a:t>
            </a:r>
          </a:p>
          <a:p>
            <a:pPr marL="228600" lvl="2"/>
            <a:r>
              <a:rPr lang="en-GB" sz="2600" dirty="0" smtClean="0"/>
              <a:t>And future generations?</a:t>
            </a:r>
          </a:p>
          <a:p>
            <a:pPr marL="228600" lvl="2"/>
            <a:r>
              <a:rPr lang="en-GB" sz="2600" dirty="0" smtClean="0"/>
              <a:t>Should concerns / interests of everyone receive the same weight?</a:t>
            </a:r>
          </a:p>
          <a:p>
            <a:pPr marL="228600" lvl="2"/>
            <a:r>
              <a:rPr lang="en-GB" sz="2600" dirty="0" smtClean="0"/>
              <a:t>Which time horizon? (interest in the short-term / long term, at which discount rate?)</a:t>
            </a:r>
          </a:p>
          <a:p>
            <a:pPr marL="228600" lvl="2"/>
            <a:endParaRPr lang="en-GB" sz="2600" dirty="0"/>
          </a:p>
          <a:p>
            <a:pPr marL="0" lvl="2" indent="0">
              <a:buNone/>
            </a:pPr>
            <a:r>
              <a:rPr lang="en-GB" sz="2600" dirty="0" smtClean="0"/>
              <a:t>=&gt; Central question in policy analysis: who gains, who loses?</a:t>
            </a:r>
          </a:p>
          <a:p>
            <a:pPr marL="228600" indent="-228600"/>
            <a:endParaRPr lang="en-GB" sz="2600" dirty="0"/>
          </a:p>
        </p:txBody>
      </p:sp>
    </p:spTree>
    <p:extLst>
      <p:ext uri="{BB962C8B-B14F-4D97-AF65-F5344CB8AC3E}">
        <p14:creationId xmlns:p14="http://schemas.microsoft.com/office/powerpoint/2010/main" val="1216950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r>
              <a:rPr lang="en-GB" dirty="0"/>
              <a:t>Public policy &amp; Social Policy</a:t>
            </a:r>
            <a:br>
              <a:rPr lang="en-GB" dirty="0"/>
            </a:br>
            <a:r>
              <a:rPr lang="en-GB" dirty="0"/>
              <a:t>Definition</a:t>
            </a:r>
          </a:p>
        </p:txBody>
      </p:sp>
      <p:sp>
        <p:nvSpPr>
          <p:cNvPr id="3" name="Content Placeholder 2"/>
          <p:cNvSpPr>
            <a:spLocks noGrp="1"/>
          </p:cNvSpPr>
          <p:nvPr>
            <p:ph idx="1"/>
          </p:nvPr>
        </p:nvSpPr>
        <p:spPr>
          <a:xfrm>
            <a:off x="3923928" y="4653136"/>
            <a:ext cx="5040560" cy="1440160"/>
          </a:xfrm>
        </p:spPr>
        <p:txBody>
          <a:bodyPr>
            <a:normAutofit/>
          </a:bodyPr>
          <a:lstStyle/>
          <a:p>
            <a:pPr marL="0" lvl="2" indent="0">
              <a:buNone/>
            </a:pPr>
            <a:r>
              <a:rPr lang="en-GB" sz="2600" dirty="0" smtClean="0"/>
              <a:t>Detecting winners and losers is a central aim of policy analysis</a:t>
            </a:r>
          </a:p>
          <a:p>
            <a:pPr marL="0" indent="0">
              <a:buNone/>
            </a:pPr>
            <a:endParaRPr lang="en-GB" sz="2600" dirty="0" smtClean="0"/>
          </a:p>
        </p:txBody>
      </p:sp>
      <p:pic>
        <p:nvPicPr>
          <p:cNvPr id="34818" name="Picture 2" descr="Afbeeldingsresultaat voor losers winn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44" y="4041072"/>
            <a:ext cx="3763468" cy="282260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3568" y="1378511"/>
            <a:ext cx="7560839" cy="2554545"/>
          </a:xfrm>
          <a:prstGeom prst="rect">
            <a:avLst/>
          </a:prstGeom>
          <a:solidFill>
            <a:schemeClr val="accent1"/>
          </a:solidFill>
          <a:ln w="53975">
            <a:solidFill>
              <a:schemeClr val="bg1"/>
            </a:solidFill>
          </a:ln>
        </p:spPr>
        <p:txBody>
          <a:bodyPr wrap="square" rtlCol="0">
            <a:spAutoFit/>
          </a:bodyPr>
          <a:lstStyle/>
          <a:p>
            <a:pPr algn="ctr"/>
            <a:endParaRPr lang="en-GB" sz="3200" b="1" dirty="0" smtClean="0"/>
          </a:p>
          <a:p>
            <a:pPr algn="ctr"/>
            <a:endParaRPr lang="en-GB" sz="3200" b="1" dirty="0" smtClean="0"/>
          </a:p>
          <a:p>
            <a:pPr algn="ctr"/>
            <a:r>
              <a:rPr lang="en-GB" sz="3200" b="1" dirty="0" smtClean="0"/>
              <a:t>Who gains, who loses?</a:t>
            </a:r>
          </a:p>
          <a:p>
            <a:pPr algn="ctr"/>
            <a:endParaRPr lang="en-GB" sz="3200" b="1" dirty="0"/>
          </a:p>
          <a:p>
            <a:pPr algn="ctr"/>
            <a:endParaRPr lang="en-GB" sz="3200" b="1" dirty="0"/>
          </a:p>
        </p:txBody>
      </p:sp>
    </p:spTree>
    <p:extLst>
      <p:ext uri="{BB962C8B-B14F-4D97-AF65-F5344CB8AC3E}">
        <p14:creationId xmlns:p14="http://schemas.microsoft.com/office/powerpoint/2010/main" val="134426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348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Public Policy: definition</a:t>
            </a:r>
            <a:endParaRPr lang="en-GB" dirty="0"/>
          </a:p>
        </p:txBody>
      </p:sp>
      <p:sp>
        <p:nvSpPr>
          <p:cNvPr id="4" name="TextBox 3"/>
          <p:cNvSpPr txBox="1"/>
          <p:nvPr/>
        </p:nvSpPr>
        <p:spPr>
          <a:xfrm>
            <a:off x="0" y="0"/>
            <a:ext cx="9144000" cy="7478970"/>
          </a:xfrm>
          <a:prstGeom prst="rect">
            <a:avLst/>
          </a:prstGeom>
          <a:solidFill>
            <a:schemeClr val="accent1"/>
          </a:solidFill>
          <a:ln w="53975">
            <a:solidFill>
              <a:schemeClr val="bg1"/>
            </a:solidFill>
          </a:ln>
        </p:spPr>
        <p:txBody>
          <a:bodyPr wrap="square" rtlCol="0">
            <a:spAutoFit/>
          </a:bodyPr>
          <a:lstStyle/>
          <a:p>
            <a:pPr algn="ctr"/>
            <a:endParaRPr lang="en-GB" sz="3200" b="1" dirty="0" smtClean="0"/>
          </a:p>
          <a:p>
            <a:pPr algn="ctr"/>
            <a:endParaRPr lang="en-GB" sz="3200" b="1" dirty="0" smtClean="0"/>
          </a:p>
          <a:p>
            <a:pPr algn="ctr"/>
            <a:endParaRPr lang="en-GB" sz="3200" b="1" dirty="0"/>
          </a:p>
          <a:p>
            <a:pPr algn="ctr"/>
            <a:endParaRPr lang="en-GB" sz="3200" b="1" dirty="0" smtClean="0"/>
          </a:p>
          <a:p>
            <a:pPr algn="ctr"/>
            <a:endParaRPr lang="en-GB" sz="3200" b="1" dirty="0" smtClean="0"/>
          </a:p>
          <a:p>
            <a:pPr algn="ctr"/>
            <a:endParaRPr lang="en-GB" sz="3200" b="1" dirty="0" smtClean="0"/>
          </a:p>
          <a:p>
            <a:pPr algn="ctr"/>
            <a:r>
              <a:rPr lang="en-GB" sz="3200" b="1" dirty="0" smtClean="0"/>
              <a:t>Who gains / who loses?</a:t>
            </a:r>
          </a:p>
          <a:p>
            <a:pPr algn="ctr"/>
            <a:r>
              <a:rPr lang="en-GB" sz="3200" b="1" dirty="0" smtClean="0"/>
              <a:t>To whose benefit / cost?</a:t>
            </a:r>
          </a:p>
          <a:p>
            <a:pPr algn="ctr"/>
            <a:endParaRPr lang="en-GB" sz="3200" b="1" dirty="0"/>
          </a:p>
          <a:p>
            <a:pPr algn="ctr"/>
            <a:endParaRPr lang="en-GB" sz="3200" b="1" dirty="0" smtClean="0"/>
          </a:p>
          <a:p>
            <a:pPr algn="ctr"/>
            <a:endParaRPr lang="en-GB" sz="3200" b="1" dirty="0"/>
          </a:p>
          <a:p>
            <a:pPr algn="ctr"/>
            <a:endParaRPr lang="en-GB" sz="3200" b="1" dirty="0" smtClean="0"/>
          </a:p>
          <a:p>
            <a:pPr algn="ctr"/>
            <a:endParaRPr lang="en-GB" sz="3200" b="1" dirty="0" smtClean="0"/>
          </a:p>
          <a:p>
            <a:pPr algn="ctr"/>
            <a:endParaRPr lang="en-GB" sz="3200" b="1" dirty="0"/>
          </a:p>
          <a:p>
            <a:pPr algn="ctr"/>
            <a:endParaRPr lang="en-GB" sz="3200" b="1" dirty="0"/>
          </a:p>
        </p:txBody>
      </p:sp>
    </p:spTree>
    <p:extLst>
      <p:ext uri="{BB962C8B-B14F-4D97-AF65-F5344CB8AC3E}">
        <p14:creationId xmlns:p14="http://schemas.microsoft.com/office/powerpoint/2010/main" val="6241012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a:defRPr/>
            </a:pPr>
            <a:r>
              <a:rPr lang="en-GB" dirty="0"/>
              <a:t>Public policy &amp; Social Policy</a:t>
            </a:r>
            <a:br>
              <a:rPr lang="en-GB" dirty="0"/>
            </a:br>
            <a:r>
              <a:rPr lang="en-GB" dirty="0"/>
              <a:t>Definition</a:t>
            </a:r>
            <a:endParaRPr lang="en-US" altLang="nl-BE" dirty="0" smtClean="0"/>
          </a:p>
        </p:txBody>
      </p:sp>
      <p:sp>
        <p:nvSpPr>
          <p:cNvPr id="9219" name="Rectangle 3"/>
          <p:cNvSpPr>
            <a:spLocks noGrp="1" noChangeArrowheads="1"/>
          </p:cNvSpPr>
          <p:nvPr>
            <p:ph type="body" idx="1"/>
          </p:nvPr>
        </p:nvSpPr>
        <p:spPr>
          <a:xfrm>
            <a:off x="457200" y="1600200"/>
            <a:ext cx="8229600" cy="5069160"/>
          </a:xfrm>
        </p:spPr>
        <p:txBody>
          <a:bodyPr>
            <a:normAutofit fontScale="92500" lnSpcReduction="10000"/>
          </a:bodyPr>
          <a:lstStyle/>
          <a:p>
            <a:pPr eaLnBrk="1" hangingPunct="1">
              <a:lnSpc>
                <a:spcPct val="90000"/>
              </a:lnSpc>
              <a:defRPr/>
            </a:pPr>
            <a:r>
              <a:rPr lang="nl-BE" altLang="nl-BE" sz="2400" dirty="0" smtClean="0"/>
              <a:t>At the macro-level (</a:t>
            </a:r>
            <a:r>
              <a:rPr lang="nl-BE" altLang="nl-BE" sz="2400" dirty="0" err="1" smtClean="0"/>
              <a:t>entire</a:t>
            </a:r>
            <a:r>
              <a:rPr lang="nl-BE" altLang="nl-BE" sz="2400" dirty="0" smtClean="0"/>
              <a:t> </a:t>
            </a:r>
            <a:r>
              <a:rPr lang="nl-BE" altLang="nl-BE" sz="2400" dirty="0" err="1" smtClean="0"/>
              <a:t>population</a:t>
            </a:r>
            <a:r>
              <a:rPr lang="nl-BE" altLang="nl-BE" sz="2400" dirty="0" smtClean="0"/>
              <a:t>, target </a:t>
            </a:r>
            <a:r>
              <a:rPr lang="nl-BE" altLang="nl-BE" sz="2400" dirty="0" err="1" smtClean="0"/>
              <a:t>groups</a:t>
            </a:r>
            <a:r>
              <a:rPr lang="nl-BE" altLang="nl-BE" sz="2400" dirty="0" smtClean="0"/>
              <a:t>)</a:t>
            </a:r>
          </a:p>
          <a:p>
            <a:pPr marL="635000" lvl="1" indent="-4763" eaLnBrk="1" hangingPunct="1">
              <a:lnSpc>
                <a:spcPct val="90000"/>
              </a:lnSpc>
              <a:buFont typeface="Wingdings" pitchFamily="2" charset="2"/>
              <a:buNone/>
              <a:defRPr/>
            </a:pPr>
            <a:r>
              <a:rPr lang="nl-BE" altLang="nl-BE" sz="2000" dirty="0" smtClean="0"/>
              <a:t>(trend: ‘</a:t>
            </a:r>
            <a:r>
              <a:rPr lang="nl-BE" altLang="nl-BE" sz="2000" dirty="0" err="1" smtClean="0"/>
              <a:t>entangling</a:t>
            </a:r>
            <a:r>
              <a:rPr lang="nl-BE" altLang="nl-BE" sz="2000" dirty="0" smtClean="0"/>
              <a:t>’ of welfare policy &amp; </a:t>
            </a:r>
            <a:r>
              <a:rPr lang="nl-BE" altLang="nl-BE" sz="2000" dirty="0" err="1" smtClean="0"/>
              <a:t>social</a:t>
            </a:r>
            <a:r>
              <a:rPr lang="nl-BE" altLang="nl-BE" sz="2000" dirty="0" smtClean="0"/>
              <a:t> </a:t>
            </a:r>
            <a:r>
              <a:rPr lang="nl-BE" altLang="nl-BE" sz="2000" dirty="0" err="1" smtClean="0"/>
              <a:t>work</a:t>
            </a:r>
            <a:r>
              <a:rPr lang="nl-BE" altLang="nl-BE" sz="2000" dirty="0" smtClean="0"/>
              <a:t> </a:t>
            </a:r>
            <a:r>
              <a:rPr lang="nl-BE" altLang="nl-BE" sz="2000" dirty="0" err="1" smtClean="0"/>
              <a:t>with</a:t>
            </a:r>
            <a:r>
              <a:rPr lang="nl-BE" altLang="nl-BE" sz="2000" dirty="0" smtClean="0"/>
              <a:t> </a:t>
            </a:r>
            <a:r>
              <a:rPr lang="nl-BE" altLang="nl-BE" sz="2000" dirty="0" err="1" smtClean="0"/>
              <a:t>social</a:t>
            </a:r>
            <a:r>
              <a:rPr lang="nl-BE" altLang="nl-BE" sz="2000" dirty="0" smtClean="0"/>
              <a:t> policy at the macro level)</a:t>
            </a:r>
          </a:p>
          <a:p>
            <a:pPr eaLnBrk="1" hangingPunct="1">
              <a:lnSpc>
                <a:spcPct val="90000"/>
              </a:lnSpc>
              <a:defRPr/>
            </a:pPr>
            <a:endParaRPr lang="nl-BE" altLang="nl-BE" sz="2400" dirty="0" smtClean="0"/>
          </a:p>
          <a:p>
            <a:pPr eaLnBrk="1" hangingPunct="1">
              <a:lnSpc>
                <a:spcPct val="90000"/>
              </a:lnSpc>
              <a:defRPr/>
            </a:pPr>
            <a:r>
              <a:rPr lang="nl-BE" altLang="nl-BE" sz="2400" dirty="0" err="1" smtClean="0"/>
              <a:t>Government</a:t>
            </a:r>
            <a:r>
              <a:rPr lang="nl-BE" altLang="nl-BE" sz="2400" dirty="0" smtClean="0"/>
              <a:t>, </a:t>
            </a:r>
            <a:r>
              <a:rPr lang="nl-BE" altLang="nl-BE" sz="2400" dirty="0" err="1" smtClean="0"/>
              <a:t>broadly</a:t>
            </a:r>
            <a:r>
              <a:rPr lang="nl-BE" altLang="nl-BE" sz="2400" dirty="0" smtClean="0"/>
              <a:t> </a:t>
            </a:r>
            <a:r>
              <a:rPr lang="nl-BE" altLang="nl-BE" sz="2400" dirty="0" err="1" smtClean="0"/>
              <a:t>defined</a:t>
            </a:r>
            <a:endParaRPr lang="nl-BE" altLang="nl-BE" sz="2400" dirty="0" smtClean="0"/>
          </a:p>
          <a:p>
            <a:pPr marL="635000" lvl="1" indent="-4763" eaLnBrk="1" hangingPunct="1">
              <a:lnSpc>
                <a:spcPct val="90000"/>
              </a:lnSpc>
              <a:buFont typeface="Wingdings" pitchFamily="2" charset="2"/>
              <a:buNone/>
              <a:defRPr/>
            </a:pPr>
            <a:r>
              <a:rPr lang="nl-BE" altLang="nl-BE" sz="2000" dirty="0" smtClean="0"/>
              <a:t>(trend: ‘</a:t>
            </a:r>
            <a:r>
              <a:rPr lang="nl-BE" altLang="nl-BE" sz="2000" dirty="0" err="1" smtClean="0"/>
              <a:t>multi</a:t>
            </a:r>
            <a:r>
              <a:rPr lang="nl-BE" altLang="nl-BE" sz="2000" dirty="0" smtClean="0"/>
              <a:t>-level </a:t>
            </a:r>
            <a:r>
              <a:rPr lang="nl-BE" altLang="nl-BE" sz="2000" dirty="0" err="1" smtClean="0"/>
              <a:t>governance</a:t>
            </a:r>
            <a:r>
              <a:rPr lang="nl-BE" altLang="nl-BE" sz="2000" dirty="0" smtClean="0"/>
              <a:t>’ )</a:t>
            </a:r>
          </a:p>
          <a:p>
            <a:pPr eaLnBrk="1" hangingPunct="1">
              <a:lnSpc>
                <a:spcPct val="90000"/>
              </a:lnSpc>
              <a:defRPr/>
            </a:pPr>
            <a:endParaRPr lang="nl-BE" altLang="nl-BE" sz="2400" dirty="0" smtClean="0"/>
          </a:p>
          <a:p>
            <a:pPr>
              <a:lnSpc>
                <a:spcPct val="90000"/>
              </a:lnSpc>
              <a:defRPr/>
            </a:pPr>
            <a:r>
              <a:rPr lang="nl-BE" altLang="nl-BE" sz="2400" dirty="0" smtClean="0"/>
              <a:t>Social </a:t>
            </a:r>
            <a:r>
              <a:rPr lang="nl-BE" altLang="nl-BE" sz="2400" dirty="0" err="1" smtClean="0"/>
              <a:t>fundamental</a:t>
            </a:r>
            <a:r>
              <a:rPr lang="nl-BE" altLang="nl-BE" sz="2400" dirty="0" smtClean="0"/>
              <a:t> </a:t>
            </a:r>
            <a:r>
              <a:rPr lang="nl-BE" altLang="nl-BE" sz="2400" dirty="0" err="1" smtClean="0"/>
              <a:t>rights</a:t>
            </a:r>
            <a:r>
              <a:rPr lang="nl-BE" altLang="nl-BE" sz="2400" dirty="0" smtClean="0"/>
              <a:t> (</a:t>
            </a:r>
            <a:r>
              <a:rPr lang="nl-BE" altLang="nl-BE" sz="2400" dirty="0" err="1" smtClean="0"/>
              <a:t>production</a:t>
            </a:r>
            <a:r>
              <a:rPr lang="nl-BE" altLang="nl-BE" sz="2400" dirty="0" smtClean="0"/>
              <a:t> and (re)</a:t>
            </a:r>
            <a:r>
              <a:rPr lang="nl-BE" altLang="nl-BE" sz="2400" dirty="0" err="1" smtClean="0"/>
              <a:t>distribution</a:t>
            </a:r>
            <a:r>
              <a:rPr lang="nl-BE" altLang="nl-BE" sz="2400" dirty="0" smtClean="0"/>
              <a:t> of public and private </a:t>
            </a:r>
            <a:r>
              <a:rPr lang="nl-BE" altLang="nl-BE" sz="2400" dirty="0" err="1" smtClean="0"/>
              <a:t>goods</a:t>
            </a:r>
            <a:r>
              <a:rPr lang="nl-BE" altLang="nl-BE" sz="2400" dirty="0" smtClean="0"/>
              <a:t> and services)</a:t>
            </a:r>
          </a:p>
          <a:p>
            <a:pPr marL="635000" lvl="1" indent="-4763" eaLnBrk="1" hangingPunct="1">
              <a:lnSpc>
                <a:spcPct val="90000"/>
              </a:lnSpc>
              <a:buFont typeface="Wingdings" pitchFamily="2" charset="2"/>
              <a:buNone/>
              <a:defRPr/>
            </a:pPr>
            <a:r>
              <a:rPr lang="nl-BE" altLang="nl-BE" sz="2000" dirty="0" smtClean="0"/>
              <a:t>(trend: </a:t>
            </a:r>
            <a:r>
              <a:rPr lang="nl-BE" altLang="nl-BE" sz="2000" dirty="0" err="1" smtClean="0"/>
              <a:t>activation</a:t>
            </a:r>
            <a:r>
              <a:rPr lang="nl-BE" altLang="nl-BE" sz="2000" dirty="0" smtClean="0"/>
              <a:t> / </a:t>
            </a:r>
            <a:r>
              <a:rPr lang="nl-BE" altLang="nl-BE" sz="2000" dirty="0" err="1" smtClean="0"/>
              <a:t>responsibilisation</a:t>
            </a:r>
            <a:r>
              <a:rPr lang="nl-BE" altLang="nl-BE" sz="2000" dirty="0" smtClean="0"/>
              <a:t>, </a:t>
            </a:r>
            <a:r>
              <a:rPr lang="nl-BE" altLang="nl-BE" sz="2000" dirty="0" err="1" smtClean="0"/>
              <a:t>entitlements</a:t>
            </a:r>
            <a:r>
              <a:rPr lang="nl-BE" altLang="nl-BE" sz="2000" dirty="0" smtClean="0"/>
              <a:t> and </a:t>
            </a:r>
            <a:r>
              <a:rPr lang="nl-BE" altLang="nl-BE" sz="2000" dirty="0" err="1" smtClean="0"/>
              <a:t>liabilities</a:t>
            </a:r>
            <a:r>
              <a:rPr lang="nl-BE" altLang="nl-BE" sz="2000" dirty="0" smtClean="0"/>
              <a:t>)</a:t>
            </a:r>
          </a:p>
          <a:p>
            <a:pPr eaLnBrk="1" hangingPunct="1">
              <a:lnSpc>
                <a:spcPct val="90000"/>
              </a:lnSpc>
              <a:defRPr/>
            </a:pPr>
            <a:endParaRPr lang="nl-BE" altLang="nl-BE" sz="2400" dirty="0" smtClean="0"/>
          </a:p>
          <a:p>
            <a:pPr eaLnBrk="1" hangingPunct="1">
              <a:lnSpc>
                <a:spcPct val="90000"/>
              </a:lnSpc>
              <a:defRPr/>
            </a:pPr>
            <a:r>
              <a:rPr lang="nl-BE" altLang="nl-BE" sz="2400" dirty="0" smtClean="0"/>
              <a:t>Ends-means </a:t>
            </a:r>
            <a:r>
              <a:rPr lang="nl-BE" altLang="nl-BE" sz="2400" dirty="0" err="1" smtClean="0"/>
              <a:t>relation</a:t>
            </a:r>
            <a:r>
              <a:rPr lang="nl-BE" altLang="nl-BE" sz="2400" dirty="0" smtClean="0"/>
              <a:t> (</a:t>
            </a:r>
            <a:r>
              <a:rPr lang="nl-BE" altLang="nl-BE" sz="2400" dirty="0" err="1" smtClean="0"/>
              <a:t>efficacy</a:t>
            </a:r>
            <a:r>
              <a:rPr lang="nl-BE" altLang="nl-BE" sz="2400" dirty="0" smtClean="0"/>
              <a:t> and efficiency)</a:t>
            </a:r>
          </a:p>
          <a:p>
            <a:pPr marL="635000" lvl="1" indent="-4763" eaLnBrk="1" hangingPunct="1">
              <a:lnSpc>
                <a:spcPct val="90000"/>
              </a:lnSpc>
              <a:buFont typeface="Wingdings" pitchFamily="2" charset="2"/>
              <a:buNone/>
              <a:defRPr/>
            </a:pPr>
            <a:r>
              <a:rPr lang="nl-BE" altLang="nl-BE" sz="2000" dirty="0" smtClean="0"/>
              <a:t>(trend: </a:t>
            </a:r>
            <a:r>
              <a:rPr lang="nl-BE" altLang="nl-BE" sz="2000" dirty="0" err="1" smtClean="0"/>
              <a:t>evidence</a:t>
            </a:r>
            <a:r>
              <a:rPr lang="nl-BE" altLang="nl-BE" sz="2000" dirty="0" err="1"/>
              <a:t>-</a:t>
            </a:r>
            <a:r>
              <a:rPr lang="nl-BE" altLang="nl-BE" sz="2000" dirty="0" err="1" smtClean="0"/>
              <a:t>based</a:t>
            </a:r>
            <a:r>
              <a:rPr lang="nl-BE" altLang="nl-BE" sz="2000" dirty="0" smtClean="0"/>
              <a:t> policy)</a:t>
            </a:r>
          </a:p>
          <a:p>
            <a:pPr eaLnBrk="1" hangingPunct="1">
              <a:lnSpc>
                <a:spcPct val="90000"/>
              </a:lnSpc>
              <a:defRPr/>
            </a:pPr>
            <a:endParaRPr lang="nl-BE" altLang="nl-BE" sz="2400" dirty="0" smtClean="0"/>
          </a:p>
          <a:p>
            <a:pPr eaLnBrk="1" hangingPunct="1">
              <a:lnSpc>
                <a:spcPct val="90000"/>
              </a:lnSpc>
              <a:defRPr/>
            </a:pPr>
            <a:r>
              <a:rPr lang="nl-BE" altLang="nl-BE" sz="2400" dirty="0" err="1" smtClean="0"/>
              <a:t>Systematising</a:t>
            </a:r>
            <a:r>
              <a:rPr lang="nl-BE" altLang="nl-BE" sz="2400" dirty="0" smtClean="0"/>
              <a:t> and </a:t>
            </a:r>
            <a:r>
              <a:rPr lang="nl-BE" altLang="nl-BE" sz="2400" dirty="0" err="1" smtClean="0"/>
              <a:t>institutionaling</a:t>
            </a:r>
            <a:r>
              <a:rPr lang="nl-BE" altLang="nl-BE" sz="2400" dirty="0" smtClean="0"/>
              <a:t> (</a:t>
            </a:r>
            <a:r>
              <a:rPr lang="nl-BE" altLang="nl-BE" sz="2400" dirty="0" err="1" smtClean="0"/>
              <a:t>law</a:t>
            </a:r>
            <a:r>
              <a:rPr lang="nl-BE" altLang="nl-BE" sz="2400" dirty="0" smtClean="0"/>
              <a:t> and order, </a:t>
            </a:r>
            <a:r>
              <a:rPr lang="nl-BE" altLang="nl-BE" sz="2400" dirty="0" err="1" smtClean="0"/>
              <a:t>social</a:t>
            </a:r>
            <a:r>
              <a:rPr lang="nl-BE" altLang="nl-BE" sz="2400" dirty="0" smtClean="0"/>
              <a:t> </a:t>
            </a:r>
            <a:r>
              <a:rPr lang="nl-BE" altLang="nl-BE" sz="2400" dirty="0" err="1" smtClean="0"/>
              <a:t>law</a:t>
            </a:r>
            <a:r>
              <a:rPr lang="nl-BE" altLang="nl-BE" sz="2400" dirty="0" smtClean="0"/>
              <a:t>)</a:t>
            </a:r>
          </a:p>
          <a:p>
            <a:pPr marL="635000" lvl="1" indent="-4763" eaLnBrk="1" hangingPunct="1">
              <a:lnSpc>
                <a:spcPct val="90000"/>
              </a:lnSpc>
              <a:buFont typeface="Wingdings" pitchFamily="2" charset="2"/>
              <a:buNone/>
              <a:defRPr/>
            </a:pPr>
            <a:r>
              <a:rPr lang="nl-BE" altLang="nl-BE" sz="2000" dirty="0" smtClean="0"/>
              <a:t>(trend: </a:t>
            </a:r>
            <a:r>
              <a:rPr lang="nl-BE" altLang="nl-BE" sz="2000" dirty="0" err="1" smtClean="0"/>
              <a:t>changing</a:t>
            </a:r>
            <a:r>
              <a:rPr lang="nl-BE" altLang="nl-BE" sz="2000" dirty="0" smtClean="0"/>
              <a:t> </a:t>
            </a:r>
            <a:r>
              <a:rPr lang="nl-BE" altLang="nl-BE" sz="2000" dirty="0" err="1" smtClean="0"/>
              <a:t>behaviour</a:t>
            </a:r>
            <a:r>
              <a:rPr lang="nl-BE" altLang="nl-BE" sz="2000" dirty="0" smtClean="0"/>
              <a:t>)</a:t>
            </a:r>
            <a:endParaRPr lang="en-US" altLang="nl-BE" sz="2000" dirty="0" smtClean="0"/>
          </a:p>
        </p:txBody>
      </p:sp>
    </p:spTree>
    <p:extLst>
      <p:ext uri="{BB962C8B-B14F-4D97-AF65-F5344CB8AC3E}">
        <p14:creationId xmlns:p14="http://schemas.microsoft.com/office/powerpoint/2010/main" val="41279639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pPr>
              <a:defRPr/>
            </a:pPr>
            <a:r>
              <a:rPr lang="en-GB" dirty="0"/>
              <a:t>Public policy &amp; Social Policy</a:t>
            </a:r>
            <a:br>
              <a:rPr lang="en-GB" dirty="0"/>
            </a:br>
            <a:r>
              <a:rPr lang="en-GB" dirty="0" smtClean="0"/>
              <a:t>Definition</a:t>
            </a:r>
            <a:endParaRPr lang="nl-BE" altLang="nl-BE" dirty="0" smtClean="0">
              <a:cs typeface="Arial" charset="0"/>
            </a:endParaRPr>
          </a:p>
        </p:txBody>
      </p:sp>
      <p:sp>
        <p:nvSpPr>
          <p:cNvPr id="10243" name="Rectangle 3"/>
          <p:cNvSpPr>
            <a:spLocks noGrp="1" noChangeArrowheads="1"/>
          </p:cNvSpPr>
          <p:nvPr>
            <p:ph type="body" idx="1"/>
          </p:nvPr>
        </p:nvSpPr>
        <p:spPr/>
        <p:txBody>
          <a:bodyPr>
            <a:normAutofit/>
          </a:bodyPr>
          <a:lstStyle/>
          <a:p>
            <a:pPr marL="0" indent="0">
              <a:lnSpc>
                <a:spcPct val="90000"/>
              </a:lnSpc>
              <a:spcBef>
                <a:spcPct val="40000"/>
              </a:spcBef>
              <a:buNone/>
              <a:defRPr/>
            </a:pPr>
            <a:r>
              <a:rPr lang="nl-BE" altLang="nl-BE" sz="3600" dirty="0" smtClean="0"/>
              <a:t>Policy </a:t>
            </a:r>
            <a:r>
              <a:rPr lang="nl-BE" altLang="nl-BE" sz="3600" dirty="0">
                <a:cs typeface="Arial" charset="0"/>
              </a:rPr>
              <a:t>≠ </a:t>
            </a:r>
            <a:r>
              <a:rPr lang="nl-BE" altLang="nl-BE" sz="3600" dirty="0" err="1" smtClean="0">
                <a:cs typeface="Arial" charset="0"/>
              </a:rPr>
              <a:t>politics</a:t>
            </a:r>
            <a:endParaRPr lang="nl-BE" altLang="nl-BE" sz="3600" dirty="0" smtClean="0">
              <a:cs typeface="Arial" charset="0"/>
            </a:endParaRPr>
          </a:p>
          <a:p>
            <a:pPr marL="0" indent="0">
              <a:lnSpc>
                <a:spcPct val="90000"/>
              </a:lnSpc>
              <a:spcBef>
                <a:spcPct val="40000"/>
              </a:spcBef>
              <a:buNone/>
              <a:defRPr/>
            </a:pPr>
            <a:endParaRPr lang="nl-BE" altLang="nl-BE" sz="2800" dirty="0" smtClean="0"/>
          </a:p>
          <a:p>
            <a:pPr eaLnBrk="1" hangingPunct="1">
              <a:lnSpc>
                <a:spcPct val="90000"/>
              </a:lnSpc>
              <a:spcBef>
                <a:spcPct val="40000"/>
              </a:spcBef>
              <a:defRPr/>
            </a:pPr>
            <a:r>
              <a:rPr lang="nl-BE" altLang="nl-BE" sz="2800" dirty="0" smtClean="0"/>
              <a:t>Policy = </a:t>
            </a:r>
            <a:r>
              <a:rPr lang="nl-BE" altLang="nl-BE" sz="2800" dirty="0" err="1" smtClean="0"/>
              <a:t>rational</a:t>
            </a:r>
            <a:r>
              <a:rPr lang="nl-BE" altLang="nl-BE" sz="2800" dirty="0" smtClean="0"/>
              <a:t>: </a:t>
            </a:r>
            <a:r>
              <a:rPr lang="nl-BE" altLang="nl-BE" sz="2800" dirty="0" err="1" smtClean="0"/>
              <a:t>Given</a:t>
            </a:r>
            <a:r>
              <a:rPr lang="nl-BE" altLang="nl-BE" sz="2800" dirty="0" smtClean="0"/>
              <a:t> the </a:t>
            </a:r>
            <a:r>
              <a:rPr lang="nl-BE" altLang="nl-BE" sz="2800" dirty="0" err="1" smtClean="0"/>
              <a:t>ends</a:t>
            </a:r>
            <a:r>
              <a:rPr lang="nl-BE" altLang="nl-BE" sz="2800" dirty="0" smtClean="0"/>
              <a:t>, </a:t>
            </a:r>
            <a:r>
              <a:rPr lang="nl-BE" altLang="nl-BE" sz="2800" dirty="0" err="1" smtClean="0"/>
              <a:t>decide</a:t>
            </a:r>
            <a:r>
              <a:rPr lang="nl-BE" altLang="nl-BE" sz="2800" dirty="0" smtClean="0"/>
              <a:t> on </a:t>
            </a:r>
            <a:r>
              <a:rPr lang="nl-BE" altLang="nl-BE" sz="2800" dirty="0" err="1" smtClean="0"/>
              <a:t>optimal</a:t>
            </a:r>
            <a:r>
              <a:rPr lang="nl-BE" altLang="nl-BE" sz="2800" dirty="0" smtClean="0"/>
              <a:t> </a:t>
            </a:r>
            <a:r>
              <a:rPr lang="nl-BE" altLang="nl-BE" sz="2800" dirty="0" err="1" smtClean="0"/>
              <a:t>allocation</a:t>
            </a:r>
            <a:r>
              <a:rPr lang="nl-BE" altLang="nl-BE" sz="2800" dirty="0" smtClean="0"/>
              <a:t> of means</a:t>
            </a:r>
          </a:p>
          <a:p>
            <a:pPr eaLnBrk="1" hangingPunct="1">
              <a:lnSpc>
                <a:spcPct val="90000"/>
              </a:lnSpc>
              <a:spcBef>
                <a:spcPct val="40000"/>
              </a:spcBef>
              <a:defRPr/>
            </a:pPr>
            <a:endParaRPr lang="nl-BE" altLang="nl-BE" sz="2800" u="sng" dirty="0"/>
          </a:p>
          <a:p>
            <a:pPr eaLnBrk="1" hangingPunct="1">
              <a:lnSpc>
                <a:spcPct val="90000"/>
              </a:lnSpc>
              <a:spcBef>
                <a:spcPct val="40000"/>
              </a:spcBef>
              <a:defRPr/>
            </a:pPr>
            <a:r>
              <a:rPr lang="nl-BE" altLang="nl-BE" sz="2800" dirty="0" err="1" smtClean="0"/>
              <a:t>Politics</a:t>
            </a:r>
            <a:r>
              <a:rPr lang="nl-BE" altLang="nl-BE" sz="2800" dirty="0" smtClean="0"/>
              <a:t> = </a:t>
            </a:r>
            <a:r>
              <a:rPr lang="nl-BE" altLang="nl-BE" sz="2800" dirty="0" err="1" smtClean="0"/>
              <a:t>much</a:t>
            </a:r>
            <a:r>
              <a:rPr lang="nl-BE" altLang="nl-BE" sz="2800" dirty="0" smtClean="0"/>
              <a:t> </a:t>
            </a:r>
            <a:r>
              <a:rPr lang="nl-BE" altLang="nl-BE" sz="2800" dirty="0" err="1" smtClean="0"/>
              <a:t>less</a:t>
            </a:r>
            <a:r>
              <a:rPr lang="nl-BE" altLang="nl-BE" sz="2800" dirty="0" smtClean="0"/>
              <a:t> </a:t>
            </a:r>
            <a:r>
              <a:rPr lang="nl-BE" altLang="nl-BE" sz="2800" dirty="0" err="1" smtClean="0"/>
              <a:t>rational</a:t>
            </a:r>
            <a:r>
              <a:rPr lang="nl-BE" altLang="nl-BE" sz="2800" dirty="0" smtClean="0"/>
              <a:t>: context of power relations and </a:t>
            </a:r>
            <a:r>
              <a:rPr lang="nl-BE" altLang="nl-BE" sz="2800" dirty="0" err="1" smtClean="0"/>
              <a:t>ideology</a:t>
            </a:r>
            <a:r>
              <a:rPr lang="nl-BE" altLang="nl-BE" sz="2800" dirty="0" smtClean="0"/>
              <a:t> </a:t>
            </a:r>
            <a:r>
              <a:rPr lang="nl-BE" altLang="nl-BE" sz="2800" dirty="0" err="1" smtClean="0"/>
              <a:t>to</a:t>
            </a:r>
            <a:r>
              <a:rPr lang="nl-BE" altLang="nl-BE" sz="2800" dirty="0" smtClean="0"/>
              <a:t> </a:t>
            </a:r>
            <a:r>
              <a:rPr lang="nl-BE" altLang="nl-BE" sz="2800" dirty="0" err="1" smtClean="0"/>
              <a:t>determine</a:t>
            </a:r>
            <a:r>
              <a:rPr lang="nl-BE" altLang="nl-BE" sz="2800" dirty="0" smtClean="0"/>
              <a:t> </a:t>
            </a:r>
            <a:r>
              <a:rPr lang="nl-BE" altLang="nl-BE" sz="2800" dirty="0" err="1" smtClean="0"/>
              <a:t>ends</a:t>
            </a:r>
            <a:endParaRPr lang="nl-BE" altLang="nl-BE" sz="2800" dirty="0"/>
          </a:p>
          <a:p>
            <a:pPr eaLnBrk="1" hangingPunct="1">
              <a:lnSpc>
                <a:spcPct val="90000"/>
              </a:lnSpc>
              <a:spcBef>
                <a:spcPct val="40000"/>
              </a:spcBef>
              <a:defRPr/>
            </a:pPr>
            <a:endParaRPr lang="en-US" altLang="nl-BE" sz="2800" dirty="0" smtClean="0"/>
          </a:p>
        </p:txBody>
      </p:sp>
    </p:spTree>
    <p:extLst>
      <p:ext uri="{BB962C8B-B14F-4D97-AF65-F5344CB8AC3E}">
        <p14:creationId xmlns:p14="http://schemas.microsoft.com/office/powerpoint/2010/main" val="18574412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Public policy &amp; Social Policy</a:t>
            </a:r>
            <a:br>
              <a:rPr lang="en-GB" dirty="0"/>
            </a:br>
            <a:r>
              <a:rPr lang="en-GB" dirty="0"/>
              <a:t>Definition</a:t>
            </a:r>
          </a:p>
        </p:txBody>
      </p:sp>
      <p:sp>
        <p:nvSpPr>
          <p:cNvPr id="3" name="Content Placeholder 2"/>
          <p:cNvSpPr>
            <a:spLocks noGrp="1"/>
          </p:cNvSpPr>
          <p:nvPr>
            <p:ph idx="1"/>
          </p:nvPr>
        </p:nvSpPr>
        <p:spPr>
          <a:xfrm>
            <a:off x="457200" y="1600200"/>
            <a:ext cx="8229600" cy="5257800"/>
          </a:xfrm>
        </p:spPr>
        <p:txBody>
          <a:bodyPr>
            <a:normAutofit/>
          </a:bodyPr>
          <a:lstStyle/>
          <a:p>
            <a:pPr marL="0" indent="0">
              <a:spcBef>
                <a:spcPts val="1200"/>
              </a:spcBef>
              <a:spcAft>
                <a:spcPts val="600"/>
              </a:spcAft>
              <a:buNone/>
            </a:pPr>
            <a:r>
              <a:rPr lang="en-GB" sz="2400" dirty="0" smtClean="0"/>
              <a:t>But are differences that clear cut? (modernism -&gt; post-modernism?)</a:t>
            </a:r>
          </a:p>
          <a:p>
            <a:pPr>
              <a:spcBef>
                <a:spcPts val="1200"/>
              </a:spcBef>
              <a:spcAft>
                <a:spcPts val="600"/>
              </a:spcAft>
            </a:pPr>
            <a:r>
              <a:rPr lang="en-GB" sz="2400" dirty="0" smtClean="0"/>
              <a:t>Social policy is a matter of persuasion &amp; bargaining (administration, local authorities, interest groups, public, …), especially in era of ‘networked governance’, ‘control loss’ and contracting out, ‘peer pressure’ (cf. OMC)</a:t>
            </a:r>
          </a:p>
          <a:p>
            <a:pPr>
              <a:spcBef>
                <a:spcPts val="1200"/>
              </a:spcBef>
              <a:spcAft>
                <a:spcPts val="600"/>
              </a:spcAft>
            </a:pPr>
            <a:r>
              <a:rPr lang="en-GB" sz="2400" dirty="0" smtClean="0"/>
              <a:t>Vested interests in the use of some instruments / administrations rather than others (and policy as its own cause, e.g. pension system in Greece)</a:t>
            </a:r>
          </a:p>
          <a:p>
            <a:pPr>
              <a:spcBef>
                <a:spcPts val="1200"/>
              </a:spcBef>
              <a:spcAft>
                <a:spcPts val="600"/>
              </a:spcAft>
            </a:pPr>
            <a:r>
              <a:rPr lang="en-GB" sz="2400" dirty="0" smtClean="0"/>
              <a:t>Garbage can model: solutions looking for problems</a:t>
            </a:r>
          </a:p>
          <a:p>
            <a:pPr>
              <a:spcBef>
                <a:spcPts val="1200"/>
              </a:spcBef>
              <a:spcAft>
                <a:spcPts val="600"/>
              </a:spcAft>
            </a:pPr>
            <a:r>
              <a:rPr lang="en-GB" sz="2400" dirty="0" smtClean="0"/>
              <a:t>Satisficing rather than optimisation, bounded rationality, …</a:t>
            </a:r>
          </a:p>
        </p:txBody>
      </p:sp>
    </p:spTree>
    <p:extLst>
      <p:ext uri="{BB962C8B-B14F-4D97-AF65-F5344CB8AC3E}">
        <p14:creationId xmlns:p14="http://schemas.microsoft.com/office/powerpoint/2010/main" val="19708970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Politics vs. Policy analysis</a:t>
            </a:r>
            <a:endParaRPr lang="en-GB" dirty="0"/>
          </a:p>
        </p:txBody>
      </p:sp>
      <p:sp>
        <p:nvSpPr>
          <p:cNvPr id="3" name="Content Placeholder 2"/>
          <p:cNvSpPr>
            <a:spLocks noGrp="1"/>
          </p:cNvSpPr>
          <p:nvPr>
            <p:ph idx="1"/>
          </p:nvPr>
        </p:nvSpPr>
        <p:spPr/>
        <p:txBody>
          <a:bodyPr>
            <a:noAutofit/>
          </a:bodyPr>
          <a:lstStyle/>
          <a:p>
            <a:pPr marL="0" indent="0">
              <a:buNone/>
            </a:pPr>
            <a:r>
              <a:rPr lang="en-GB" sz="2400" dirty="0" smtClean="0"/>
              <a:t>If politics are unavoidable for policy analysts, two key questions (</a:t>
            </a:r>
            <a:r>
              <a:rPr lang="en-GB" sz="2400" dirty="0" err="1" smtClean="0"/>
              <a:t>Bovens</a:t>
            </a:r>
            <a:r>
              <a:rPr lang="en-GB" sz="2400" dirty="0" smtClean="0"/>
              <a:t> et al., 2006: 328)</a:t>
            </a:r>
          </a:p>
          <a:p>
            <a:pPr marL="0" indent="0">
              <a:buNone/>
            </a:pPr>
            <a:endParaRPr lang="en-GB" sz="2400" dirty="0" smtClean="0"/>
          </a:p>
          <a:p>
            <a:pPr>
              <a:buFont typeface="Symbol" pitchFamily="18" charset="2"/>
              <a:buChar char="Þ"/>
            </a:pPr>
            <a:r>
              <a:rPr lang="en-GB" sz="2400" dirty="0" smtClean="0"/>
              <a:t>Ho</a:t>
            </a:r>
            <a:r>
              <a:rPr lang="en-GB" sz="2400" dirty="0"/>
              <a:t>w</a:t>
            </a:r>
            <a:r>
              <a:rPr lang="en-GB" sz="2400" dirty="0" smtClean="0"/>
              <a:t> can policy analysts maximize academic rigour without becoming politically irrelevant?</a:t>
            </a:r>
          </a:p>
          <a:p>
            <a:pPr>
              <a:buFont typeface="Symbol" pitchFamily="18" charset="2"/>
              <a:buChar char="Þ"/>
            </a:pPr>
            <a:endParaRPr lang="en-GB" sz="2400" dirty="0" smtClean="0"/>
          </a:p>
          <a:p>
            <a:pPr>
              <a:buFont typeface="Symbol" pitchFamily="18" charset="2"/>
              <a:buChar char="Þ"/>
            </a:pPr>
            <a:r>
              <a:rPr lang="en-GB" sz="2400" dirty="0" smtClean="0"/>
              <a:t>How can policy evaluations be policy relevant without being used politically?</a:t>
            </a:r>
          </a:p>
        </p:txBody>
      </p:sp>
    </p:spTree>
    <p:extLst>
      <p:ext uri="{BB962C8B-B14F-4D97-AF65-F5344CB8AC3E}">
        <p14:creationId xmlns:p14="http://schemas.microsoft.com/office/powerpoint/2010/main" val="12026593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Social Policy:  objectives</a:t>
            </a:r>
            <a:endParaRPr lang="en-GB" dirty="0"/>
          </a:p>
        </p:txBody>
      </p:sp>
      <p:sp>
        <p:nvSpPr>
          <p:cNvPr id="3" name="Content Placeholder 2"/>
          <p:cNvSpPr>
            <a:spLocks noGrp="1"/>
          </p:cNvSpPr>
          <p:nvPr>
            <p:ph idx="1"/>
          </p:nvPr>
        </p:nvSpPr>
        <p:spPr/>
        <p:txBody>
          <a:bodyPr/>
          <a:lstStyle/>
          <a:p>
            <a:r>
              <a:rPr lang="en-GB" dirty="0" smtClean="0"/>
              <a:t>N. Barr (2010)</a:t>
            </a:r>
          </a:p>
          <a:p>
            <a:endParaRPr lang="en-GB" dirty="0"/>
          </a:p>
          <a:p>
            <a:pPr lvl="1"/>
            <a:r>
              <a:rPr lang="en-GB" dirty="0" smtClean="0"/>
              <a:t>The robin hood function (vertical redistribution)</a:t>
            </a:r>
          </a:p>
          <a:p>
            <a:pPr lvl="1"/>
            <a:endParaRPr lang="en-GB" dirty="0"/>
          </a:p>
          <a:p>
            <a:pPr lvl="1"/>
            <a:r>
              <a:rPr lang="en-GB" dirty="0" smtClean="0"/>
              <a:t>The piggy bank function (consumption-smoothing over the life cycle)</a:t>
            </a:r>
          </a:p>
          <a:p>
            <a:pPr lvl="1"/>
            <a:endParaRPr lang="en-GB" dirty="0" smtClean="0"/>
          </a:p>
          <a:p>
            <a:r>
              <a:rPr lang="en-GB" dirty="0" smtClean="0"/>
              <a:t>Efficiency, equity, administrative feasibility</a:t>
            </a:r>
            <a:endParaRPr lang="en-GB" dirty="0"/>
          </a:p>
          <a:p>
            <a:pPr lvl="1"/>
            <a:endParaRPr lang="en-GB" dirty="0"/>
          </a:p>
        </p:txBody>
      </p:sp>
    </p:spTree>
    <p:extLst>
      <p:ext uri="{BB962C8B-B14F-4D97-AF65-F5344CB8AC3E}">
        <p14:creationId xmlns:p14="http://schemas.microsoft.com/office/powerpoint/2010/main" val="16675156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instruments</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dirty="0" smtClean="0"/>
              <a:t>T.H. Marshall (1965: 7)</a:t>
            </a:r>
          </a:p>
          <a:p>
            <a:pPr marL="0" indent="0">
              <a:buNone/>
            </a:pPr>
            <a:endParaRPr lang="en-GB" dirty="0"/>
          </a:p>
          <a:p>
            <a:pPr marL="0" indent="0">
              <a:buNone/>
            </a:pPr>
            <a:r>
              <a:rPr lang="en-GB" dirty="0"/>
              <a:t>‘Social Policy’ </a:t>
            </a:r>
            <a:r>
              <a:rPr lang="en-GB" dirty="0" smtClean="0"/>
              <a:t>is not </a:t>
            </a:r>
            <a:r>
              <a:rPr lang="en-GB" dirty="0"/>
              <a:t>a technical term with an exact meaning </a:t>
            </a:r>
            <a:r>
              <a:rPr lang="en-GB" dirty="0" smtClean="0"/>
              <a:t>[...] it </a:t>
            </a:r>
            <a:r>
              <a:rPr lang="en-GB" dirty="0"/>
              <a:t>is taken to refer to the policy of </a:t>
            </a:r>
            <a:r>
              <a:rPr lang="en-GB" dirty="0" smtClean="0"/>
              <a:t>governments with </a:t>
            </a:r>
            <a:r>
              <a:rPr lang="en-GB" dirty="0"/>
              <a:t>regard to action having a direct impact on the welfare of the citizens, by providing </a:t>
            </a:r>
            <a:r>
              <a:rPr lang="en-GB" dirty="0" smtClean="0"/>
              <a:t>them with </a:t>
            </a:r>
            <a:r>
              <a:rPr lang="en-GB" dirty="0"/>
              <a:t>services or income</a:t>
            </a:r>
            <a:r>
              <a:rPr lang="en-GB" dirty="0" smtClean="0"/>
              <a:t>. The central core consists, therefore, of </a:t>
            </a:r>
          </a:p>
          <a:p>
            <a:pPr lvl="1"/>
            <a:r>
              <a:rPr lang="en-GB" dirty="0" smtClean="0"/>
              <a:t>Social insurance</a:t>
            </a:r>
          </a:p>
          <a:p>
            <a:pPr lvl="1"/>
            <a:r>
              <a:rPr lang="en-GB" dirty="0" smtClean="0"/>
              <a:t>Public (or national) assistance,</a:t>
            </a:r>
          </a:p>
          <a:p>
            <a:pPr lvl="1"/>
            <a:r>
              <a:rPr lang="en-GB" dirty="0" smtClean="0"/>
              <a:t>The health and welfare services,</a:t>
            </a:r>
          </a:p>
          <a:p>
            <a:pPr lvl="1"/>
            <a:r>
              <a:rPr lang="en-GB" dirty="0" smtClean="0"/>
              <a:t>and housing policy.</a:t>
            </a:r>
          </a:p>
          <a:p>
            <a:pPr marL="0" indent="0">
              <a:buNone/>
            </a:pPr>
            <a:endParaRPr lang="en-GB" dirty="0"/>
          </a:p>
          <a:p>
            <a:pPr marL="0" indent="0">
              <a:buNone/>
            </a:pPr>
            <a:r>
              <a:rPr lang="en-GB" dirty="0" smtClean="0"/>
              <a:t>Education obviously belongs, […] [s]o also […] the treatment of crime.”</a:t>
            </a:r>
            <a:endParaRPr lang="en-GB" dirty="0"/>
          </a:p>
        </p:txBody>
      </p:sp>
    </p:spTree>
    <p:extLst>
      <p:ext uri="{BB962C8B-B14F-4D97-AF65-F5344CB8AC3E}">
        <p14:creationId xmlns:p14="http://schemas.microsoft.com/office/powerpoint/2010/main" val="26039198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Social Policy: Instruments</a:t>
            </a:r>
          </a:p>
        </p:txBody>
      </p:sp>
      <p:sp>
        <p:nvSpPr>
          <p:cNvPr id="3" name="Content Placeholder 2"/>
          <p:cNvSpPr>
            <a:spLocks noGrp="1"/>
          </p:cNvSpPr>
          <p:nvPr>
            <p:ph idx="1"/>
          </p:nvPr>
        </p:nvSpPr>
        <p:spPr>
          <a:xfrm>
            <a:off x="457200" y="1412776"/>
            <a:ext cx="8229600" cy="5328592"/>
          </a:xfrm>
        </p:spPr>
        <p:txBody>
          <a:bodyPr>
            <a:normAutofit fontScale="70000" lnSpcReduction="20000"/>
          </a:bodyPr>
          <a:lstStyle/>
          <a:p>
            <a:pPr marL="0" indent="0">
              <a:buNone/>
            </a:pPr>
            <a:r>
              <a:rPr lang="en-GB" dirty="0" smtClean="0"/>
              <a:t>By sector:</a:t>
            </a:r>
          </a:p>
          <a:p>
            <a:pPr>
              <a:spcAft>
                <a:spcPts val="1800"/>
              </a:spcAft>
            </a:pPr>
            <a:r>
              <a:rPr lang="en-GB" dirty="0" smtClean="0"/>
              <a:t>Income maintenance (insurance &amp; assistance, social corrections in </a:t>
            </a:r>
            <a:r>
              <a:rPr lang="en-GB" u="sng" dirty="0" smtClean="0"/>
              <a:t>fiscal policy</a:t>
            </a:r>
            <a:r>
              <a:rPr lang="en-GB" dirty="0" smtClean="0"/>
              <a:t>)</a:t>
            </a:r>
          </a:p>
          <a:p>
            <a:pPr>
              <a:spcAft>
                <a:spcPts val="1800"/>
              </a:spcAft>
            </a:pPr>
            <a:r>
              <a:rPr lang="en-GB" dirty="0" smtClean="0"/>
              <a:t>Labour conditions (protection, collective bargaining power, employment)</a:t>
            </a:r>
          </a:p>
          <a:p>
            <a:pPr>
              <a:spcAft>
                <a:spcPts val="1800"/>
              </a:spcAft>
            </a:pPr>
            <a:r>
              <a:rPr lang="en-GB" dirty="0" smtClean="0"/>
              <a:t>Health, Education &amp; life-long learning</a:t>
            </a:r>
          </a:p>
          <a:p>
            <a:pPr>
              <a:spcAft>
                <a:spcPts val="1800"/>
              </a:spcAft>
            </a:pPr>
            <a:r>
              <a:rPr lang="en-GB" dirty="0" smtClean="0"/>
              <a:t>Housing &amp; wealth</a:t>
            </a:r>
          </a:p>
          <a:p>
            <a:pPr>
              <a:spcAft>
                <a:spcPts val="1800"/>
              </a:spcAft>
            </a:pPr>
            <a:r>
              <a:rPr lang="en-GB" dirty="0" smtClean="0"/>
              <a:t>Leisure &amp; culture, environment, </a:t>
            </a:r>
          </a:p>
          <a:p>
            <a:pPr>
              <a:spcAft>
                <a:spcPts val="1800"/>
              </a:spcAft>
            </a:pPr>
            <a:r>
              <a:rPr lang="en-GB" dirty="0" smtClean="0"/>
              <a:t>Consumption (e.g. subsidies, cost compensations, price limits, social tariffs, minimum access,…)</a:t>
            </a:r>
          </a:p>
          <a:p>
            <a:pPr>
              <a:spcAft>
                <a:spcPts val="1800"/>
              </a:spcAft>
            </a:pPr>
            <a:r>
              <a:rPr lang="en-GB" dirty="0" smtClean="0"/>
              <a:t>Facilitating / supporting social economy / social innovation?</a:t>
            </a:r>
          </a:p>
          <a:p>
            <a:endParaRPr lang="en-GB" dirty="0"/>
          </a:p>
          <a:p>
            <a:pPr lvl="1"/>
            <a:endParaRPr lang="en-GB" dirty="0"/>
          </a:p>
        </p:txBody>
      </p:sp>
    </p:spTree>
    <p:extLst>
      <p:ext uri="{BB962C8B-B14F-4D97-AF65-F5344CB8AC3E}">
        <p14:creationId xmlns:p14="http://schemas.microsoft.com/office/powerpoint/2010/main" val="39920086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Social Policy: Instruments</a:t>
            </a:r>
          </a:p>
        </p:txBody>
      </p:sp>
      <p:sp>
        <p:nvSpPr>
          <p:cNvPr id="3" name="Content Placeholder 2"/>
          <p:cNvSpPr>
            <a:spLocks noGrp="1"/>
          </p:cNvSpPr>
          <p:nvPr>
            <p:ph idx="1"/>
          </p:nvPr>
        </p:nvSpPr>
        <p:spPr>
          <a:xfrm>
            <a:off x="467544" y="1412776"/>
            <a:ext cx="8229600" cy="4176464"/>
          </a:xfrm>
        </p:spPr>
        <p:txBody>
          <a:bodyPr>
            <a:normAutofit fontScale="77500" lnSpcReduction="20000"/>
          </a:bodyPr>
          <a:lstStyle/>
          <a:p>
            <a:pPr marL="0" indent="0">
              <a:buNone/>
            </a:pPr>
            <a:r>
              <a:rPr lang="en-GB" dirty="0" smtClean="0"/>
              <a:t>By target group (children, youth, elderly, family, …)</a:t>
            </a:r>
          </a:p>
          <a:p>
            <a:pPr marL="0" indent="0">
              <a:buNone/>
            </a:pPr>
            <a:endParaRPr lang="en-GB" dirty="0"/>
          </a:p>
          <a:p>
            <a:pPr marL="0" indent="0">
              <a:buNone/>
            </a:pPr>
            <a:r>
              <a:rPr lang="en-GB" dirty="0" smtClean="0"/>
              <a:t>‘Pre-distribution’ – Distribution – Redistribution</a:t>
            </a:r>
          </a:p>
          <a:p>
            <a:endParaRPr lang="en-GB" dirty="0"/>
          </a:p>
          <a:p>
            <a:pPr>
              <a:buFont typeface="Symbol"/>
              <a:buChar char="Þ"/>
            </a:pPr>
            <a:r>
              <a:rPr lang="en-GB" dirty="0" smtClean="0"/>
              <a:t>In this course we cover a limited selection of these…</a:t>
            </a:r>
          </a:p>
          <a:p>
            <a:pPr>
              <a:buFont typeface="Symbol"/>
              <a:buChar char="Þ"/>
            </a:pPr>
            <a:endParaRPr lang="en-GB" dirty="0" smtClean="0"/>
          </a:p>
          <a:p>
            <a:pPr>
              <a:buFont typeface="Symbol"/>
              <a:buChar char="Þ"/>
            </a:pPr>
            <a:r>
              <a:rPr lang="en-GB" dirty="0" smtClean="0"/>
              <a:t>…and completely ignore fiscal policies…</a:t>
            </a:r>
          </a:p>
          <a:p>
            <a:pPr>
              <a:buFont typeface="Symbol"/>
              <a:buChar char="Þ"/>
            </a:pPr>
            <a:endParaRPr lang="en-GB" dirty="0"/>
          </a:p>
          <a:p>
            <a:pPr>
              <a:buFont typeface="Symbol"/>
              <a:buChar char="Þ"/>
            </a:pPr>
            <a:r>
              <a:rPr lang="en-GB" dirty="0" smtClean="0"/>
              <a:t>Even though it should be clear that all areas have clear relevance for the distribution of economic resources, living standards and well-being</a:t>
            </a:r>
          </a:p>
          <a:p>
            <a:pPr marL="0" indent="0">
              <a:buNone/>
            </a:pPr>
            <a:endParaRPr lang="en-GB" dirty="0" smtClean="0"/>
          </a:p>
          <a:p>
            <a:pPr lvl="1"/>
            <a:endParaRPr lang="en-GB" dirty="0"/>
          </a:p>
        </p:txBody>
      </p:sp>
    </p:spTree>
    <p:extLst>
      <p:ext uri="{BB962C8B-B14F-4D97-AF65-F5344CB8AC3E}">
        <p14:creationId xmlns:p14="http://schemas.microsoft.com/office/powerpoint/2010/main" val="15275067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Social Policy: Instruments</a:t>
            </a:r>
          </a:p>
        </p:txBody>
      </p:sp>
      <p:sp>
        <p:nvSpPr>
          <p:cNvPr id="3" name="Content Placeholder 2"/>
          <p:cNvSpPr>
            <a:spLocks noGrp="1"/>
          </p:cNvSpPr>
          <p:nvPr>
            <p:ph idx="1"/>
          </p:nvPr>
        </p:nvSpPr>
        <p:spPr/>
        <p:txBody>
          <a:bodyPr/>
          <a:lstStyle/>
          <a:p>
            <a:pPr marL="0" indent="0">
              <a:buNone/>
            </a:pPr>
            <a:r>
              <a:rPr lang="en-GB" dirty="0" err="1" smtClean="0"/>
              <a:t>Deleeck</a:t>
            </a:r>
            <a:r>
              <a:rPr lang="en-GB" dirty="0" smtClean="0"/>
              <a:t> (2001: 355)</a:t>
            </a:r>
          </a:p>
          <a:p>
            <a:pPr marL="0" indent="0">
              <a:buNone/>
            </a:pPr>
            <a:endParaRPr lang="en-GB" dirty="0"/>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462" y="2420888"/>
            <a:ext cx="8601075"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8675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2869"/>
            <a:ext cx="8229600" cy="576064"/>
          </a:xfrm>
        </p:spPr>
        <p:txBody>
          <a:bodyPr>
            <a:normAutofit/>
          </a:bodyPr>
          <a:lstStyle/>
          <a:p>
            <a:pPr marL="0" indent="0">
              <a:buNone/>
            </a:pPr>
            <a:r>
              <a:rPr lang="en-GB" sz="1700" b="1" dirty="0" smtClean="0"/>
              <a:t>Dimensions of social programmes</a:t>
            </a:r>
          </a:p>
          <a:p>
            <a:pPr marL="0" indent="0">
              <a:buNone/>
            </a:pP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044907918"/>
              </p:ext>
            </p:extLst>
          </p:nvPr>
        </p:nvGraphicFramePr>
        <p:xfrm>
          <a:off x="251521" y="476672"/>
          <a:ext cx="8712969" cy="6246842"/>
        </p:xfrm>
        <a:graphic>
          <a:graphicData uri="http://schemas.openxmlformats.org/drawingml/2006/table">
            <a:tbl>
              <a:tblPr firstRow="1" bandRow="1">
                <a:tableStyleId>{5C22544A-7EE6-4342-B048-85BDC9FD1C3A}</a:tableStyleId>
              </a:tblPr>
              <a:tblGrid>
                <a:gridCol w="2904323">
                  <a:extLst>
                    <a:ext uri="{9D8B030D-6E8A-4147-A177-3AD203B41FA5}">
                      <a16:colId xmlns:a16="http://schemas.microsoft.com/office/drawing/2014/main" val="20000"/>
                    </a:ext>
                  </a:extLst>
                </a:gridCol>
                <a:gridCol w="2904323">
                  <a:extLst>
                    <a:ext uri="{9D8B030D-6E8A-4147-A177-3AD203B41FA5}">
                      <a16:colId xmlns:a16="http://schemas.microsoft.com/office/drawing/2014/main" val="20001"/>
                    </a:ext>
                  </a:extLst>
                </a:gridCol>
                <a:gridCol w="2904323">
                  <a:extLst>
                    <a:ext uri="{9D8B030D-6E8A-4147-A177-3AD203B41FA5}">
                      <a16:colId xmlns:a16="http://schemas.microsoft.com/office/drawing/2014/main" val="20002"/>
                    </a:ext>
                  </a:extLst>
                </a:gridCol>
              </a:tblGrid>
              <a:tr h="760442">
                <a:tc>
                  <a:txBody>
                    <a:bodyPr/>
                    <a:lstStyle/>
                    <a:p>
                      <a:r>
                        <a:rPr lang="en-GB" dirty="0" smtClean="0"/>
                        <a:t>Dimension</a:t>
                      </a:r>
                      <a:endParaRPr lang="en-GB" dirty="0"/>
                    </a:p>
                  </a:txBody>
                  <a:tcPr/>
                </a:tc>
                <a:tc>
                  <a:txBody>
                    <a:bodyPr/>
                    <a:lstStyle/>
                    <a:p>
                      <a:r>
                        <a:rPr lang="en-GB" dirty="0" smtClean="0"/>
                        <a:t>Question</a:t>
                      </a:r>
                      <a:endParaRPr lang="en-GB" dirty="0"/>
                    </a:p>
                  </a:txBody>
                  <a:tcPr/>
                </a:tc>
                <a:tc>
                  <a:txBody>
                    <a:bodyPr/>
                    <a:lstStyle/>
                    <a:p>
                      <a:r>
                        <a:rPr lang="en-GB" dirty="0" smtClean="0"/>
                        <a:t>Important characteristics</a:t>
                      </a:r>
                      <a:endParaRPr lang="en-GB" dirty="0"/>
                    </a:p>
                  </a:txBody>
                  <a:tcPr/>
                </a:tc>
                <a:extLst>
                  <a:ext uri="{0D108BD9-81ED-4DB2-BD59-A6C34878D82A}">
                    <a16:rowId xmlns:a16="http://schemas.microsoft.com/office/drawing/2014/main" val="10000"/>
                  </a:ext>
                </a:extLst>
              </a:tr>
              <a:tr h="1715022">
                <a:tc>
                  <a:txBody>
                    <a:bodyPr/>
                    <a:lstStyle/>
                    <a:p>
                      <a:endParaRPr lang="en-GB" dirty="0" smtClean="0"/>
                    </a:p>
                    <a:p>
                      <a:r>
                        <a:rPr lang="en-GB" dirty="0" smtClean="0"/>
                        <a:t>Risk or contingency</a:t>
                      </a:r>
                      <a:endParaRPr lang="en-GB" dirty="0"/>
                    </a:p>
                  </a:txBody>
                  <a:tcPr/>
                </a:tc>
                <a:tc>
                  <a:txBody>
                    <a:bodyPr/>
                    <a:lstStyle/>
                    <a:p>
                      <a:endParaRPr lang="en-GB" dirty="0" smtClean="0"/>
                    </a:p>
                    <a:p>
                      <a:r>
                        <a:rPr lang="en-GB" dirty="0" smtClean="0"/>
                        <a:t>What is the problem to solve?</a:t>
                      </a:r>
                      <a:endParaRPr lang="en-GB" dirty="0"/>
                    </a:p>
                  </a:txBody>
                  <a:tcPr/>
                </a:tc>
                <a:tc>
                  <a:txBody>
                    <a:bodyPr/>
                    <a:lstStyle/>
                    <a:p>
                      <a:endParaRPr lang="en-GB" dirty="0" smtClean="0"/>
                    </a:p>
                    <a:p>
                      <a:r>
                        <a:rPr lang="en-GB" dirty="0" smtClean="0"/>
                        <a:t>New vs. old social risks</a:t>
                      </a:r>
                    </a:p>
                    <a:p>
                      <a:r>
                        <a:rPr lang="en-GB" dirty="0" smtClean="0"/>
                        <a:t>Prevention</a:t>
                      </a:r>
                      <a:r>
                        <a:rPr lang="en-GB" baseline="0" dirty="0" smtClean="0"/>
                        <a:t> vs. curative</a:t>
                      </a:r>
                    </a:p>
                    <a:p>
                      <a:r>
                        <a:rPr lang="en-GB" baseline="0" dirty="0" smtClean="0"/>
                        <a:t>Poverty vs. income maintenance</a:t>
                      </a:r>
                      <a:endParaRPr lang="en-GB" dirty="0" smtClean="0"/>
                    </a:p>
                    <a:p>
                      <a:endParaRPr lang="en-GB" dirty="0"/>
                    </a:p>
                  </a:txBody>
                  <a:tcPr/>
                </a:tc>
                <a:extLst>
                  <a:ext uri="{0D108BD9-81ED-4DB2-BD59-A6C34878D82A}">
                    <a16:rowId xmlns:a16="http://schemas.microsoft.com/office/drawing/2014/main" val="10001"/>
                  </a:ext>
                </a:extLst>
              </a:tr>
              <a:tr h="760442">
                <a:tc>
                  <a:txBody>
                    <a:bodyPr/>
                    <a:lstStyle/>
                    <a:p>
                      <a:endParaRPr lang="en-GB" dirty="0" smtClean="0"/>
                    </a:p>
                    <a:p>
                      <a:r>
                        <a:rPr lang="en-GB" dirty="0" smtClean="0"/>
                        <a:t>Mode of access</a:t>
                      </a:r>
                      <a:endParaRPr lang="en-GB" dirty="0"/>
                    </a:p>
                  </a:txBody>
                  <a:tcPr/>
                </a:tc>
                <a:tc>
                  <a:txBody>
                    <a:bodyPr/>
                    <a:lstStyle/>
                    <a:p>
                      <a:endParaRPr lang="en-GB" dirty="0" smtClean="0"/>
                    </a:p>
                    <a:p>
                      <a:r>
                        <a:rPr lang="en-GB" dirty="0" smtClean="0"/>
                        <a:t>Who is protected, who receives?</a:t>
                      </a:r>
                      <a:endParaRPr lang="en-GB" dirty="0"/>
                    </a:p>
                  </a:txBody>
                  <a:tcPr/>
                </a:tc>
                <a:tc>
                  <a:txBody>
                    <a:bodyPr/>
                    <a:lstStyle/>
                    <a:p>
                      <a:endParaRPr lang="en-GB" dirty="0" smtClean="0"/>
                    </a:p>
                    <a:p>
                      <a:r>
                        <a:rPr lang="en-GB" dirty="0" smtClean="0"/>
                        <a:t>Universality vs. selectivity (</a:t>
                      </a:r>
                      <a:r>
                        <a:rPr lang="en-GB" dirty="0" err="1" smtClean="0"/>
                        <a:t>matthew</a:t>
                      </a:r>
                      <a:r>
                        <a:rPr lang="en-GB" dirty="0" smtClean="0"/>
                        <a:t> effects vs. targeting)</a:t>
                      </a:r>
                    </a:p>
                    <a:p>
                      <a:r>
                        <a:rPr lang="en-GB" dirty="0" smtClean="0"/>
                        <a:t>Coverage, Caseload, Non-take up &amp; leakage</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err="1" smtClean="0"/>
                        <a:t>Conditionalities</a:t>
                      </a:r>
                      <a:endParaRPr lang="en-GB" dirty="0"/>
                    </a:p>
                  </a:txBody>
                  <a:tcPr/>
                </a:tc>
                <a:extLst>
                  <a:ext uri="{0D108BD9-81ED-4DB2-BD59-A6C34878D82A}">
                    <a16:rowId xmlns:a16="http://schemas.microsoft.com/office/drawing/2014/main" val="10002"/>
                  </a:ext>
                </a:extLst>
              </a:tr>
              <a:tr h="760442">
                <a:tc>
                  <a:txBody>
                    <a:bodyPr/>
                    <a:lstStyle/>
                    <a:p>
                      <a:endParaRPr lang="en-GB" dirty="0" smtClean="0"/>
                    </a:p>
                    <a:p>
                      <a:r>
                        <a:rPr lang="en-GB" dirty="0" smtClean="0"/>
                        <a:t>Benefit structure</a:t>
                      </a:r>
                      <a:endParaRPr lang="en-GB" dirty="0"/>
                    </a:p>
                  </a:txBody>
                  <a:tcPr/>
                </a:tc>
                <a:tc>
                  <a:txBody>
                    <a:bodyPr/>
                    <a:lstStyle/>
                    <a:p>
                      <a:endParaRPr lang="en-GB" dirty="0" smtClean="0"/>
                    </a:p>
                    <a:p>
                      <a:r>
                        <a:rPr lang="en-GB" dirty="0" smtClean="0"/>
                        <a:t>Who receives what and how much?</a:t>
                      </a:r>
                    </a:p>
                    <a:p>
                      <a:endParaRPr lang="en-GB" dirty="0"/>
                    </a:p>
                  </a:txBody>
                  <a:tcPr/>
                </a:tc>
                <a:tc>
                  <a:txBody>
                    <a:bodyPr/>
                    <a:lstStyle/>
                    <a:p>
                      <a:endParaRPr lang="en-GB" dirty="0" smtClean="0"/>
                    </a:p>
                    <a:p>
                      <a:r>
                        <a:rPr lang="en-GB" dirty="0" smtClean="0"/>
                        <a:t>In-cash</a:t>
                      </a:r>
                      <a:r>
                        <a:rPr lang="en-GB" baseline="0" dirty="0" smtClean="0"/>
                        <a:t> vs. in-kind</a:t>
                      </a:r>
                    </a:p>
                    <a:p>
                      <a:r>
                        <a:rPr lang="en-GB" baseline="0" dirty="0" smtClean="0"/>
                        <a:t>Progressiveness</a:t>
                      </a:r>
                    </a:p>
                    <a:p>
                      <a:r>
                        <a:rPr lang="en-GB" baseline="0" dirty="0" smtClean="0"/>
                        <a:t>Minima</a:t>
                      </a:r>
                    </a:p>
                    <a:p>
                      <a:r>
                        <a:rPr lang="en-GB" baseline="0" dirty="0" smtClean="0"/>
                        <a:t>Means test</a:t>
                      </a:r>
                    </a:p>
                    <a:p>
                      <a:r>
                        <a:rPr lang="en-GB" baseline="0" dirty="0" smtClean="0"/>
                        <a:t>Basis for calculation</a:t>
                      </a:r>
                    </a:p>
                  </a:txBody>
                  <a:tcPr/>
                </a:tc>
                <a:extLst>
                  <a:ext uri="{0D108BD9-81ED-4DB2-BD59-A6C34878D82A}">
                    <a16:rowId xmlns:a16="http://schemas.microsoft.com/office/drawing/2014/main" val="10003"/>
                  </a:ext>
                </a:extLst>
              </a:tr>
            </a:tbl>
          </a:graphicData>
        </a:graphic>
      </p:graphicFrame>
      <p:sp>
        <p:nvSpPr>
          <p:cNvPr id="6" name="Rectangle 5"/>
          <p:cNvSpPr/>
          <p:nvPr/>
        </p:nvSpPr>
        <p:spPr>
          <a:xfrm>
            <a:off x="179512" y="1268760"/>
            <a:ext cx="8784976" cy="20162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179512" y="5013176"/>
            <a:ext cx="8784976" cy="20162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179512" y="3284984"/>
            <a:ext cx="8784976" cy="20162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78697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47489038"/>
              </p:ext>
            </p:extLst>
          </p:nvPr>
        </p:nvGraphicFramePr>
        <p:xfrm>
          <a:off x="251521" y="476672"/>
          <a:ext cx="8712969" cy="5118999"/>
        </p:xfrm>
        <a:graphic>
          <a:graphicData uri="http://schemas.openxmlformats.org/drawingml/2006/table">
            <a:tbl>
              <a:tblPr firstRow="1" bandRow="1">
                <a:tableStyleId>{5C22544A-7EE6-4342-B048-85BDC9FD1C3A}</a:tableStyleId>
              </a:tblPr>
              <a:tblGrid>
                <a:gridCol w="2904323">
                  <a:extLst>
                    <a:ext uri="{9D8B030D-6E8A-4147-A177-3AD203B41FA5}">
                      <a16:colId xmlns:a16="http://schemas.microsoft.com/office/drawing/2014/main" val="20000"/>
                    </a:ext>
                  </a:extLst>
                </a:gridCol>
                <a:gridCol w="2904323">
                  <a:extLst>
                    <a:ext uri="{9D8B030D-6E8A-4147-A177-3AD203B41FA5}">
                      <a16:colId xmlns:a16="http://schemas.microsoft.com/office/drawing/2014/main" val="20001"/>
                    </a:ext>
                  </a:extLst>
                </a:gridCol>
                <a:gridCol w="2904323">
                  <a:extLst>
                    <a:ext uri="{9D8B030D-6E8A-4147-A177-3AD203B41FA5}">
                      <a16:colId xmlns:a16="http://schemas.microsoft.com/office/drawing/2014/main" val="20002"/>
                    </a:ext>
                  </a:extLst>
                </a:gridCol>
              </a:tblGrid>
              <a:tr h="777142">
                <a:tc>
                  <a:txBody>
                    <a:bodyPr/>
                    <a:lstStyle/>
                    <a:p>
                      <a:r>
                        <a:rPr lang="en-GB" dirty="0" smtClean="0"/>
                        <a:t>Dimension</a:t>
                      </a:r>
                      <a:endParaRPr lang="en-GB" dirty="0"/>
                    </a:p>
                  </a:txBody>
                  <a:tcPr/>
                </a:tc>
                <a:tc>
                  <a:txBody>
                    <a:bodyPr/>
                    <a:lstStyle/>
                    <a:p>
                      <a:r>
                        <a:rPr lang="en-GB" dirty="0" smtClean="0"/>
                        <a:t>Question</a:t>
                      </a:r>
                      <a:endParaRPr lang="en-GB" dirty="0"/>
                    </a:p>
                  </a:txBody>
                  <a:tcPr/>
                </a:tc>
                <a:tc>
                  <a:txBody>
                    <a:bodyPr/>
                    <a:lstStyle/>
                    <a:p>
                      <a:r>
                        <a:rPr lang="en-GB" dirty="0" smtClean="0"/>
                        <a:t>Important characteristics</a:t>
                      </a:r>
                      <a:endParaRPr lang="en-GB" dirty="0"/>
                    </a:p>
                  </a:txBody>
                  <a:tcPr/>
                </a:tc>
                <a:extLst>
                  <a:ext uri="{0D108BD9-81ED-4DB2-BD59-A6C34878D82A}">
                    <a16:rowId xmlns:a16="http://schemas.microsoft.com/office/drawing/2014/main" val="10000"/>
                  </a:ext>
                </a:extLst>
              </a:tr>
              <a:tr h="1775513">
                <a:tc>
                  <a:txBody>
                    <a:bodyPr/>
                    <a:lstStyle/>
                    <a:p>
                      <a:endParaRPr lang="en-GB" dirty="0" smtClean="0"/>
                    </a:p>
                    <a:p>
                      <a:r>
                        <a:rPr lang="en-GB" dirty="0" smtClean="0"/>
                        <a:t>Financing</a:t>
                      </a:r>
                    </a:p>
                    <a:p>
                      <a:endParaRPr lang="en-GB" dirty="0" smtClean="0"/>
                    </a:p>
                  </a:txBody>
                  <a:tcPr/>
                </a:tc>
                <a:tc>
                  <a:txBody>
                    <a:bodyPr/>
                    <a:lstStyle/>
                    <a:p>
                      <a:endParaRPr lang="en-GB" dirty="0" smtClean="0"/>
                    </a:p>
                    <a:p>
                      <a:r>
                        <a:rPr lang="en-GB" dirty="0" smtClean="0"/>
                        <a:t>Who pays?</a:t>
                      </a:r>
                      <a:endParaRPr lang="en-GB" dirty="0"/>
                    </a:p>
                  </a:txBody>
                  <a:tcPr/>
                </a:tc>
                <a:tc>
                  <a:txBody>
                    <a:bodyPr/>
                    <a:lstStyle/>
                    <a:p>
                      <a:endParaRPr lang="en-GB" dirty="0" smtClean="0"/>
                    </a:p>
                    <a:p>
                      <a:r>
                        <a:rPr lang="en-GB" dirty="0" smtClean="0"/>
                        <a:t>Taxes vs. social contributions</a:t>
                      </a:r>
                    </a:p>
                    <a:p>
                      <a:r>
                        <a:rPr lang="en-GB" dirty="0" smtClean="0"/>
                        <a:t>Direct vs. indirect taxes</a:t>
                      </a:r>
                    </a:p>
                    <a:p>
                      <a:r>
                        <a:rPr lang="en-GB" sz="1800" b="0" i="0" u="none" strike="noStrike" kern="1200" baseline="0" dirty="0" smtClean="0">
                          <a:solidFill>
                            <a:schemeClr val="dk1"/>
                          </a:solidFill>
                          <a:latin typeface="+mn-lt"/>
                          <a:ea typeface="+mn-ea"/>
                          <a:cs typeface="+mn-cs"/>
                        </a:rPr>
                        <a:t>Basis for calculation (tax unit, taxable resources)</a:t>
                      </a:r>
                    </a:p>
                    <a:p>
                      <a:r>
                        <a:rPr lang="en-GB" sz="1800" b="0" i="0" u="none" strike="noStrike" kern="1200" baseline="0" dirty="0" smtClean="0">
                          <a:solidFill>
                            <a:schemeClr val="dk1"/>
                          </a:solidFill>
                          <a:latin typeface="+mn-lt"/>
                          <a:ea typeface="+mn-ea"/>
                          <a:cs typeface="+mn-cs"/>
                        </a:rPr>
                        <a:t>Non-compliance</a:t>
                      </a:r>
                    </a:p>
                    <a:p>
                      <a:r>
                        <a:rPr lang="en-GB" sz="1800" b="0" i="0" u="none" strike="noStrike" kern="1200" baseline="0" dirty="0" smtClean="0">
                          <a:solidFill>
                            <a:schemeClr val="dk1"/>
                          </a:solidFill>
                          <a:latin typeface="+mn-lt"/>
                          <a:ea typeface="+mn-ea"/>
                          <a:cs typeface="+mn-cs"/>
                        </a:rPr>
                        <a:t>Funded vs. pay as you go</a:t>
                      </a:r>
                    </a:p>
                    <a:p>
                      <a:endParaRPr lang="en-GB" dirty="0" smtClean="0"/>
                    </a:p>
                  </a:txBody>
                  <a:tcPr/>
                </a:tc>
                <a:extLst>
                  <a:ext uri="{0D108BD9-81ED-4DB2-BD59-A6C34878D82A}">
                    <a16:rowId xmlns:a16="http://schemas.microsoft.com/office/drawing/2014/main" val="10001"/>
                  </a:ext>
                </a:extLst>
              </a:tr>
              <a:tr h="2055857">
                <a:tc>
                  <a:txBody>
                    <a:bodyPr/>
                    <a:lstStyle/>
                    <a:p>
                      <a:endParaRPr lang="en-GB" dirty="0" smtClean="0"/>
                    </a:p>
                    <a:p>
                      <a:r>
                        <a:rPr lang="en-GB" dirty="0" smtClean="0"/>
                        <a:t>Governance</a:t>
                      </a:r>
                    </a:p>
                    <a:p>
                      <a:endParaRPr lang="en-GB" dirty="0"/>
                    </a:p>
                  </a:txBody>
                  <a:tcPr/>
                </a:tc>
                <a:tc>
                  <a:txBody>
                    <a:bodyPr/>
                    <a:lstStyle/>
                    <a:p>
                      <a:endParaRPr lang="en-GB" dirty="0" smtClean="0"/>
                    </a:p>
                    <a:p>
                      <a:r>
                        <a:rPr lang="en-GB" sz="1800" b="0" i="0" u="none" strike="noStrike" kern="1200" baseline="0" dirty="0" smtClean="0">
                          <a:solidFill>
                            <a:schemeClr val="dk1"/>
                          </a:solidFill>
                          <a:latin typeface="+mn-lt"/>
                          <a:ea typeface="+mn-ea"/>
                          <a:cs typeface="+mn-cs"/>
                        </a:rPr>
                        <a:t>Who determines?</a:t>
                      </a:r>
                    </a:p>
                    <a:p>
                      <a:r>
                        <a:rPr lang="en-GB" sz="1800" b="0" i="0" u="none" strike="noStrike" kern="1200" baseline="0" dirty="0" smtClean="0">
                          <a:solidFill>
                            <a:schemeClr val="dk1"/>
                          </a:solidFill>
                          <a:latin typeface="+mn-lt"/>
                          <a:ea typeface="+mn-ea"/>
                          <a:cs typeface="+mn-cs"/>
                        </a:rPr>
                        <a:t>Who manages?</a:t>
                      </a:r>
                    </a:p>
                    <a:p>
                      <a:r>
                        <a:rPr lang="en-GB" sz="1800" b="0" i="0" u="none" strike="noStrike" kern="1200" baseline="0" dirty="0" smtClean="0">
                          <a:solidFill>
                            <a:schemeClr val="dk1"/>
                          </a:solidFill>
                          <a:latin typeface="+mn-lt"/>
                          <a:ea typeface="+mn-ea"/>
                          <a:cs typeface="+mn-cs"/>
                        </a:rPr>
                        <a:t>Who administers?</a:t>
                      </a:r>
                    </a:p>
                    <a:p>
                      <a:r>
                        <a:rPr lang="en-GB" sz="1800" b="0" i="0" u="none" strike="noStrike" kern="1200" baseline="0" dirty="0" smtClean="0">
                          <a:solidFill>
                            <a:schemeClr val="dk1"/>
                          </a:solidFill>
                          <a:latin typeface="+mn-lt"/>
                          <a:ea typeface="+mn-ea"/>
                          <a:cs typeface="+mn-cs"/>
                        </a:rPr>
                        <a:t>Who executes?</a:t>
                      </a:r>
                    </a:p>
                    <a:p>
                      <a:endParaRPr lang="en-GB" dirty="0"/>
                    </a:p>
                  </a:txBody>
                  <a:tcPr/>
                </a:tc>
                <a:tc>
                  <a:txBody>
                    <a:bodyPr/>
                    <a:lstStyle/>
                    <a:p>
                      <a:endParaRPr lang="en-GB" dirty="0" smtClean="0"/>
                    </a:p>
                    <a:p>
                      <a:r>
                        <a:rPr lang="en-GB" sz="1800" b="0" i="0" u="none" strike="noStrike" kern="1200" baseline="0" dirty="0" smtClean="0">
                          <a:solidFill>
                            <a:schemeClr val="dk1"/>
                          </a:solidFill>
                          <a:latin typeface="+mn-lt"/>
                          <a:ea typeface="+mn-ea"/>
                          <a:cs typeface="+mn-cs"/>
                        </a:rPr>
                        <a:t>Role of the government</a:t>
                      </a:r>
                    </a:p>
                    <a:p>
                      <a:pPr marL="0" marR="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baseline="0" dirty="0" smtClean="0">
                          <a:solidFill>
                            <a:schemeClr val="dk1"/>
                          </a:solidFill>
                          <a:latin typeface="+mn-lt"/>
                          <a:ea typeface="+mn-ea"/>
                          <a:cs typeface="+mn-cs"/>
                        </a:rPr>
                        <a:t>Role of the private sector</a:t>
                      </a:r>
                    </a:p>
                    <a:p>
                      <a:r>
                        <a:rPr lang="en-GB" sz="1800" b="0" i="0" u="none" strike="noStrike" kern="1200" baseline="0" dirty="0" smtClean="0">
                          <a:solidFill>
                            <a:schemeClr val="dk1"/>
                          </a:solidFill>
                          <a:latin typeface="+mn-lt"/>
                          <a:ea typeface="+mn-ea"/>
                          <a:cs typeface="+mn-cs"/>
                        </a:rPr>
                        <a:t>Role of the social partners and other interest groups</a:t>
                      </a:r>
                    </a:p>
                    <a:p>
                      <a:r>
                        <a:rPr lang="en-GB" sz="1800" b="0" i="0" u="none" strike="noStrike" kern="1200" baseline="0" dirty="0" smtClean="0">
                          <a:solidFill>
                            <a:schemeClr val="dk1"/>
                          </a:solidFill>
                          <a:latin typeface="+mn-lt"/>
                          <a:ea typeface="+mn-ea"/>
                          <a:cs typeface="+mn-cs"/>
                        </a:rPr>
                        <a:t>Degree of centralisation</a:t>
                      </a:r>
                    </a:p>
                    <a:p>
                      <a:endParaRPr lang="en-GB" dirty="0" smtClean="0"/>
                    </a:p>
                  </a:txBody>
                  <a:tcPr/>
                </a:tc>
                <a:extLst>
                  <a:ext uri="{0D108BD9-81ED-4DB2-BD59-A6C34878D82A}">
                    <a16:rowId xmlns:a16="http://schemas.microsoft.com/office/drawing/2014/main" val="10002"/>
                  </a:ext>
                </a:extLst>
              </a:tr>
            </a:tbl>
          </a:graphicData>
        </a:graphic>
      </p:graphicFrame>
      <p:sp>
        <p:nvSpPr>
          <p:cNvPr id="5" name="Content Placeholder 2"/>
          <p:cNvSpPr txBox="1">
            <a:spLocks/>
          </p:cNvSpPr>
          <p:nvPr/>
        </p:nvSpPr>
        <p:spPr>
          <a:xfrm>
            <a:off x="323528" y="2869"/>
            <a:ext cx="8229600" cy="576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bg1">
                    <a:lumMod val="9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lumMod val="9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lumMod val="9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sz="1700" b="1" dirty="0" smtClean="0"/>
              <a:t>Dimensions of social programmes (continued)</a:t>
            </a:r>
          </a:p>
          <a:p>
            <a:pPr marL="0" indent="0">
              <a:buFont typeface="Arial" pitchFamily="34" charset="0"/>
              <a:buNone/>
            </a:pPr>
            <a:endParaRPr lang="en-GB" dirty="0"/>
          </a:p>
        </p:txBody>
      </p:sp>
      <p:sp>
        <p:nvSpPr>
          <p:cNvPr id="6" name="Content Placeholder 2"/>
          <p:cNvSpPr txBox="1">
            <a:spLocks/>
          </p:cNvSpPr>
          <p:nvPr/>
        </p:nvSpPr>
        <p:spPr>
          <a:xfrm>
            <a:off x="457200" y="5589240"/>
            <a:ext cx="8229600" cy="896963"/>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bg1">
                    <a:lumMod val="9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lumMod val="9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lumMod val="9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763" lvl="1" indent="0">
              <a:buNone/>
            </a:pPr>
            <a:endParaRPr lang="en-GB" dirty="0" smtClean="0"/>
          </a:p>
          <a:p>
            <a:pPr marL="4763" lvl="1" indent="0">
              <a:buNone/>
            </a:pPr>
            <a:r>
              <a:rPr lang="en-GB" dirty="0" smtClean="0"/>
              <a:t>Often dimensions logically combine (e.g. social assistance, social insurance, </a:t>
            </a:r>
            <a:r>
              <a:rPr lang="en-GB" dirty="0" err="1" smtClean="0"/>
              <a:t>demogrant</a:t>
            </a:r>
            <a:r>
              <a:rPr lang="en-GB" dirty="0" smtClean="0"/>
              <a:t>)</a:t>
            </a:r>
            <a:endParaRPr lang="en-GB" dirty="0"/>
          </a:p>
        </p:txBody>
      </p:sp>
      <p:sp>
        <p:nvSpPr>
          <p:cNvPr id="7" name="Rectangle 6"/>
          <p:cNvSpPr/>
          <p:nvPr/>
        </p:nvSpPr>
        <p:spPr>
          <a:xfrm>
            <a:off x="251520" y="3501008"/>
            <a:ext cx="8784976" cy="20162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59132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Social Policy: Instruments</a:t>
            </a:r>
          </a:p>
        </p:txBody>
      </p:sp>
      <p:sp>
        <p:nvSpPr>
          <p:cNvPr id="3" name="Content Placeholder 2"/>
          <p:cNvSpPr>
            <a:spLocks noGrp="1"/>
          </p:cNvSpPr>
          <p:nvPr>
            <p:ph idx="1"/>
          </p:nvPr>
        </p:nvSpPr>
        <p:spPr/>
        <p:txBody>
          <a:bodyPr>
            <a:normAutofit fontScale="70000" lnSpcReduction="20000"/>
          </a:bodyPr>
          <a:lstStyle/>
          <a:p>
            <a:pPr marL="0" indent="0">
              <a:buNone/>
            </a:pPr>
            <a:r>
              <a:rPr lang="en-GB" dirty="0" smtClean="0"/>
              <a:t>Social assistance</a:t>
            </a:r>
          </a:p>
          <a:p>
            <a:endParaRPr lang="en-GB" dirty="0" smtClean="0"/>
          </a:p>
          <a:p>
            <a:r>
              <a:rPr lang="en-GB" dirty="0" smtClean="0"/>
              <a:t>Risk: social exclusion / destitution</a:t>
            </a:r>
          </a:p>
          <a:p>
            <a:r>
              <a:rPr lang="en-GB" dirty="0" smtClean="0"/>
              <a:t>Mode of access =&gt; selective, means test + often behavioural </a:t>
            </a:r>
            <a:r>
              <a:rPr lang="en-GB" dirty="0" err="1" smtClean="0"/>
              <a:t>conditionalities</a:t>
            </a:r>
            <a:r>
              <a:rPr lang="en-GB" dirty="0" smtClean="0"/>
              <a:t> (e.g. job-searching, …)</a:t>
            </a:r>
          </a:p>
          <a:p>
            <a:r>
              <a:rPr lang="en-GB" dirty="0" smtClean="0"/>
              <a:t>Benefit structure =&gt; top up of income on the basis of means test</a:t>
            </a:r>
          </a:p>
          <a:p>
            <a:r>
              <a:rPr lang="en-GB" dirty="0" smtClean="0"/>
              <a:t>Financing: general taxation, pay-as-you-go</a:t>
            </a:r>
          </a:p>
          <a:p>
            <a:r>
              <a:rPr lang="en-GB" dirty="0" smtClean="0"/>
              <a:t>Administration: often local welfare administration, checking eligibility ( means-test; behavioural requirements) often is burdensome</a:t>
            </a:r>
          </a:p>
          <a:p>
            <a:endParaRPr lang="en-GB" dirty="0" smtClean="0"/>
          </a:p>
          <a:p>
            <a:r>
              <a:rPr lang="en-GB" dirty="0" smtClean="0"/>
              <a:t>Efficient in terms of targeting on the poor</a:t>
            </a:r>
          </a:p>
          <a:p>
            <a:r>
              <a:rPr lang="en-GB" dirty="0" smtClean="0"/>
              <a:t>Stigma</a:t>
            </a:r>
          </a:p>
          <a:p>
            <a:r>
              <a:rPr lang="en-GB" dirty="0" smtClean="0"/>
              <a:t>Non-take up</a:t>
            </a:r>
            <a:endParaRPr lang="en-GB" dirty="0"/>
          </a:p>
          <a:p>
            <a:pPr marL="0" indent="0">
              <a:buNone/>
            </a:pPr>
            <a:endParaRPr lang="en-GB" dirty="0" smtClean="0"/>
          </a:p>
          <a:p>
            <a:pPr lvl="1"/>
            <a:endParaRPr lang="en-GB" dirty="0"/>
          </a:p>
        </p:txBody>
      </p:sp>
    </p:spTree>
    <p:extLst>
      <p:ext uri="{BB962C8B-B14F-4D97-AF65-F5344CB8AC3E}">
        <p14:creationId xmlns:p14="http://schemas.microsoft.com/office/powerpoint/2010/main" val="3750989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Social Policy: Instruments</a:t>
            </a:r>
          </a:p>
        </p:txBody>
      </p:sp>
      <p:sp>
        <p:nvSpPr>
          <p:cNvPr id="3" name="Content Placeholder 2"/>
          <p:cNvSpPr>
            <a:spLocks noGrp="1"/>
          </p:cNvSpPr>
          <p:nvPr>
            <p:ph idx="1"/>
          </p:nvPr>
        </p:nvSpPr>
        <p:spPr>
          <a:xfrm>
            <a:off x="457200" y="1600200"/>
            <a:ext cx="8229600" cy="5141168"/>
          </a:xfrm>
        </p:spPr>
        <p:txBody>
          <a:bodyPr>
            <a:normAutofit fontScale="55000" lnSpcReduction="20000"/>
          </a:bodyPr>
          <a:lstStyle/>
          <a:p>
            <a:pPr marL="0" indent="0">
              <a:buNone/>
            </a:pPr>
            <a:r>
              <a:rPr lang="en-GB" dirty="0" smtClean="0"/>
              <a:t>Social insurance</a:t>
            </a:r>
          </a:p>
          <a:p>
            <a:endParaRPr lang="en-GB" dirty="0" smtClean="0"/>
          </a:p>
          <a:p>
            <a:r>
              <a:rPr lang="en-GB" dirty="0" smtClean="0"/>
              <a:t>Risk: e.g. losing job, retirement, disability,…</a:t>
            </a:r>
          </a:p>
          <a:p>
            <a:r>
              <a:rPr lang="en-GB" dirty="0" smtClean="0"/>
              <a:t>Mode of access: sufficient amount / period of social contributions (by employer, employee, or both; or by self-employed)</a:t>
            </a:r>
          </a:p>
          <a:p>
            <a:r>
              <a:rPr lang="en-GB" dirty="0" smtClean="0"/>
              <a:t>Benefit structure: usually proportional to former wage / earnings, but may also be a flat-rate; usually with minimum and maximum benefit</a:t>
            </a:r>
          </a:p>
          <a:p>
            <a:r>
              <a:rPr lang="en-GB" dirty="0" smtClean="0"/>
              <a:t>Financing: social contributions (but often also other sources), pay-as-you-go, funding, or mixture of both</a:t>
            </a:r>
          </a:p>
          <a:p>
            <a:r>
              <a:rPr lang="en-GB" dirty="0" smtClean="0"/>
              <a:t>Administration: Requirement of collecting and archiving information on contribution records, employment and wages; more often centralised institutions; often co-management by social partners (esp. in continental Europe)</a:t>
            </a:r>
          </a:p>
          <a:p>
            <a:endParaRPr lang="en-GB" dirty="0"/>
          </a:p>
          <a:p>
            <a:r>
              <a:rPr lang="en-GB" dirty="0" smtClean="0"/>
              <a:t>Most vulnerable (esp. under-employed) not always covered</a:t>
            </a:r>
          </a:p>
          <a:p>
            <a:r>
              <a:rPr lang="en-GB" dirty="0" smtClean="0"/>
              <a:t>Much less problems of non-take up or stigma</a:t>
            </a:r>
          </a:p>
          <a:p>
            <a:endParaRPr lang="en-GB" dirty="0"/>
          </a:p>
          <a:p>
            <a:pPr marL="0" indent="0">
              <a:buNone/>
            </a:pPr>
            <a:r>
              <a:rPr lang="en-GB" dirty="0" smtClean="0"/>
              <a:t>Why </a:t>
            </a:r>
            <a:r>
              <a:rPr lang="en-GB" i="1" dirty="0" smtClean="0"/>
              <a:t>social</a:t>
            </a:r>
            <a:r>
              <a:rPr lang="en-GB" dirty="0" smtClean="0"/>
              <a:t>? Compulsory for all (high- and low-risk groups), social contributions &amp; benefit levels not linked to risk, but to (previous) wage</a:t>
            </a:r>
          </a:p>
          <a:p>
            <a:endParaRPr lang="en-GB" dirty="0" smtClean="0"/>
          </a:p>
          <a:p>
            <a:pPr marL="0" indent="0">
              <a:buNone/>
            </a:pPr>
            <a:endParaRPr lang="en-GB" dirty="0" smtClean="0"/>
          </a:p>
          <a:p>
            <a:pPr lvl="1"/>
            <a:endParaRPr lang="en-GB" dirty="0"/>
          </a:p>
        </p:txBody>
      </p:sp>
    </p:spTree>
    <p:extLst>
      <p:ext uri="{BB962C8B-B14F-4D97-AF65-F5344CB8AC3E}">
        <p14:creationId xmlns:p14="http://schemas.microsoft.com/office/powerpoint/2010/main" val="6434297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Instruments</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dirty="0" smtClean="0"/>
              <a:t>Other instruments include:</a:t>
            </a:r>
          </a:p>
          <a:p>
            <a:pPr marL="0" indent="0">
              <a:buNone/>
            </a:pPr>
            <a:endParaRPr lang="en-GB" dirty="0"/>
          </a:p>
          <a:p>
            <a:r>
              <a:rPr lang="en-GB" dirty="0" err="1" smtClean="0"/>
              <a:t>Demogrant</a:t>
            </a:r>
            <a:r>
              <a:rPr lang="en-GB" dirty="0" smtClean="0"/>
              <a:t> (a universal system, with citizenship as the basic mode of access)</a:t>
            </a:r>
          </a:p>
          <a:p>
            <a:endParaRPr lang="en-GB" dirty="0" smtClean="0"/>
          </a:p>
          <a:p>
            <a:r>
              <a:rPr lang="en-GB" dirty="0" smtClean="0"/>
              <a:t>National insurance (taxation as mode of access)</a:t>
            </a:r>
          </a:p>
          <a:p>
            <a:endParaRPr lang="en-GB" dirty="0" smtClean="0"/>
          </a:p>
          <a:p>
            <a:r>
              <a:rPr lang="en-GB" dirty="0" smtClean="0"/>
              <a:t>Mandatory public savings (compulsory participation in national provident fund)</a:t>
            </a:r>
          </a:p>
          <a:p>
            <a:endParaRPr lang="en-GB" dirty="0" smtClean="0"/>
          </a:p>
          <a:p>
            <a:r>
              <a:rPr lang="en-GB" dirty="0" smtClean="0"/>
              <a:t>Mandatory occupational savings (e.g. compulsory occupational pension arrangement by professional sector)</a:t>
            </a:r>
          </a:p>
          <a:p>
            <a:endParaRPr lang="en-GB" dirty="0" smtClean="0"/>
          </a:p>
          <a:p>
            <a:r>
              <a:rPr lang="en-GB" dirty="0" smtClean="0"/>
              <a:t>Mandatory private/personal savings (e.g. compulsory participation in private pension fund)</a:t>
            </a:r>
            <a:endParaRPr lang="en-GB" dirty="0"/>
          </a:p>
          <a:p>
            <a:endParaRPr lang="en-GB" dirty="0"/>
          </a:p>
        </p:txBody>
      </p:sp>
    </p:spTree>
    <p:extLst>
      <p:ext uri="{BB962C8B-B14F-4D97-AF65-F5344CB8AC3E}">
        <p14:creationId xmlns:p14="http://schemas.microsoft.com/office/powerpoint/2010/main" val="25690897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Some examples of policy indicators</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25447091"/>
              </p:ext>
            </p:extLst>
          </p:nvPr>
        </p:nvGraphicFramePr>
        <p:xfrm>
          <a:off x="457200" y="1600200"/>
          <a:ext cx="8229600" cy="371856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endParaRPr lang="en-GB" sz="2200" dirty="0"/>
                    </a:p>
                  </a:txBody>
                  <a:tcPr/>
                </a:tc>
                <a:tc>
                  <a:txBody>
                    <a:bodyPr/>
                    <a:lstStyle/>
                    <a:p>
                      <a:r>
                        <a:rPr lang="en-GB" sz="2200" dirty="0" smtClean="0"/>
                        <a:t>Input</a:t>
                      </a:r>
                      <a:endParaRPr lang="en-GB" sz="2200" dirty="0"/>
                    </a:p>
                  </a:txBody>
                  <a:tcPr/>
                </a:tc>
                <a:tc>
                  <a:txBody>
                    <a:bodyPr/>
                    <a:lstStyle/>
                    <a:p>
                      <a:r>
                        <a:rPr lang="en-GB" sz="2200" dirty="0" smtClean="0"/>
                        <a:t>Output</a:t>
                      </a:r>
                      <a:endParaRPr lang="en-GB" sz="2200" dirty="0"/>
                    </a:p>
                  </a:txBody>
                  <a:tcPr/>
                </a:tc>
                <a:tc>
                  <a:txBody>
                    <a:bodyPr/>
                    <a:lstStyle/>
                    <a:p>
                      <a:r>
                        <a:rPr lang="en-GB" sz="2200" dirty="0" smtClean="0"/>
                        <a:t>Outcome</a:t>
                      </a:r>
                      <a:endParaRPr lang="en-GB" sz="2200" dirty="0"/>
                    </a:p>
                  </a:txBody>
                  <a:tcPr/>
                </a:tc>
                <a:extLst>
                  <a:ext uri="{0D108BD9-81ED-4DB2-BD59-A6C34878D82A}">
                    <a16:rowId xmlns:a16="http://schemas.microsoft.com/office/drawing/2014/main" val="10000"/>
                  </a:ext>
                </a:extLst>
              </a:tr>
              <a:tr h="370840">
                <a:tc>
                  <a:txBody>
                    <a:bodyPr/>
                    <a:lstStyle/>
                    <a:p>
                      <a:r>
                        <a:rPr lang="en-GB" sz="2200" b="1" dirty="0" smtClean="0"/>
                        <a:t>Financing</a:t>
                      </a:r>
                      <a:endParaRPr lang="en-GB" sz="2200" b="1" dirty="0"/>
                    </a:p>
                  </a:txBody>
                  <a:tcPr/>
                </a:tc>
                <a:tc>
                  <a:txBody>
                    <a:bodyPr/>
                    <a:lstStyle/>
                    <a:p>
                      <a:r>
                        <a:rPr lang="en-GB" sz="2200" dirty="0" smtClean="0"/>
                        <a:t>Tariff</a:t>
                      </a:r>
                      <a:r>
                        <a:rPr lang="en-GB" sz="2200" baseline="0" dirty="0" smtClean="0"/>
                        <a:t> structure</a:t>
                      </a:r>
                      <a:endParaRPr lang="en-GB" sz="2200" dirty="0"/>
                    </a:p>
                  </a:txBody>
                  <a:tcPr/>
                </a:tc>
                <a:tc>
                  <a:txBody>
                    <a:bodyPr/>
                    <a:lstStyle/>
                    <a:p>
                      <a:r>
                        <a:rPr lang="en-GB" sz="2200" dirty="0" smtClean="0"/>
                        <a:t>Total taxes collected, average tax rate</a:t>
                      </a:r>
                      <a:endParaRPr lang="en-GB" sz="2200" dirty="0"/>
                    </a:p>
                  </a:txBody>
                  <a:tcPr/>
                </a:tc>
                <a:tc>
                  <a:txBody>
                    <a:bodyPr/>
                    <a:lstStyle/>
                    <a:p>
                      <a:r>
                        <a:rPr lang="en-GB" sz="2200" dirty="0" smtClean="0"/>
                        <a:t>Distribution of taxes</a:t>
                      </a:r>
                      <a:endParaRPr lang="en-GB" sz="2200" dirty="0"/>
                    </a:p>
                  </a:txBody>
                  <a:tcPr/>
                </a:tc>
                <a:extLst>
                  <a:ext uri="{0D108BD9-81ED-4DB2-BD59-A6C34878D82A}">
                    <a16:rowId xmlns:a16="http://schemas.microsoft.com/office/drawing/2014/main" val="10001"/>
                  </a:ext>
                </a:extLst>
              </a:tr>
              <a:tr h="370840">
                <a:tc>
                  <a:txBody>
                    <a:bodyPr/>
                    <a:lstStyle/>
                    <a:p>
                      <a:r>
                        <a:rPr lang="en-GB" sz="2200" b="1" dirty="0" smtClean="0"/>
                        <a:t>Mode of access</a:t>
                      </a:r>
                      <a:endParaRPr lang="en-GB" sz="2200" b="1" dirty="0"/>
                    </a:p>
                  </a:txBody>
                  <a:tcPr/>
                </a:tc>
                <a:tc>
                  <a:txBody>
                    <a:bodyPr/>
                    <a:lstStyle/>
                    <a:p>
                      <a:r>
                        <a:rPr lang="en-GB" sz="2200" dirty="0" smtClean="0"/>
                        <a:t>Legal retirement age</a:t>
                      </a:r>
                      <a:endParaRPr lang="en-GB" sz="2200" dirty="0"/>
                    </a:p>
                  </a:txBody>
                  <a:tcPr/>
                </a:tc>
                <a:tc>
                  <a:txBody>
                    <a:bodyPr/>
                    <a:lstStyle/>
                    <a:p>
                      <a:r>
                        <a:rPr lang="en-GB" sz="2200" dirty="0" smtClean="0"/>
                        <a:t>Average</a:t>
                      </a:r>
                      <a:r>
                        <a:rPr lang="en-GB" sz="2200" baseline="0" dirty="0" smtClean="0"/>
                        <a:t> effective retirement age</a:t>
                      </a:r>
                      <a:endParaRPr lang="en-GB" sz="2200" dirty="0"/>
                    </a:p>
                  </a:txBody>
                  <a:tcPr/>
                </a:tc>
                <a:tc>
                  <a:txBody>
                    <a:bodyPr/>
                    <a:lstStyle/>
                    <a:p>
                      <a:r>
                        <a:rPr lang="en-GB" sz="2200" dirty="0" smtClean="0"/>
                        <a:t>Dependency</a:t>
                      </a:r>
                      <a:r>
                        <a:rPr lang="en-GB" sz="2200" baseline="0" dirty="0" smtClean="0"/>
                        <a:t> ratio</a:t>
                      </a:r>
                      <a:endParaRPr lang="en-GB" sz="2200" dirty="0"/>
                    </a:p>
                  </a:txBody>
                  <a:tcPr/>
                </a:tc>
                <a:extLst>
                  <a:ext uri="{0D108BD9-81ED-4DB2-BD59-A6C34878D82A}">
                    <a16:rowId xmlns:a16="http://schemas.microsoft.com/office/drawing/2014/main" val="10002"/>
                  </a:ext>
                </a:extLst>
              </a:tr>
              <a:tr h="370840">
                <a:tc>
                  <a:txBody>
                    <a:bodyPr/>
                    <a:lstStyle/>
                    <a:p>
                      <a:r>
                        <a:rPr lang="en-GB" sz="2200" b="1" dirty="0" smtClean="0"/>
                        <a:t>Benefit structure</a:t>
                      </a:r>
                      <a:endParaRPr lang="en-GB" sz="2200" b="1" dirty="0"/>
                    </a:p>
                  </a:txBody>
                  <a:tcPr/>
                </a:tc>
                <a:tc>
                  <a:txBody>
                    <a:bodyPr/>
                    <a:lstStyle/>
                    <a:p>
                      <a:r>
                        <a:rPr lang="en-GB" sz="2200" dirty="0" smtClean="0"/>
                        <a:t>Theoretical benefit level</a:t>
                      </a:r>
                      <a:endParaRPr lang="en-GB" sz="2200" dirty="0"/>
                    </a:p>
                  </a:txBody>
                  <a:tcPr/>
                </a:tc>
                <a:tc>
                  <a:txBody>
                    <a:bodyPr/>
                    <a:lstStyle/>
                    <a:p>
                      <a:r>
                        <a:rPr lang="en-GB" sz="2200" dirty="0" smtClean="0"/>
                        <a:t>Average benefit level</a:t>
                      </a:r>
                      <a:endParaRPr lang="en-GB" sz="2200" dirty="0"/>
                    </a:p>
                  </a:txBody>
                  <a:tcPr/>
                </a:tc>
                <a:tc>
                  <a:txBody>
                    <a:bodyPr/>
                    <a:lstStyle/>
                    <a:p>
                      <a:r>
                        <a:rPr lang="en-GB" sz="2200" dirty="0" smtClean="0"/>
                        <a:t>Distribution of benefits among the population</a:t>
                      </a:r>
                      <a:endParaRPr lang="en-GB" sz="2200" dirty="0"/>
                    </a:p>
                  </a:txBody>
                  <a:tcPr/>
                </a:tc>
                <a:extLst>
                  <a:ext uri="{0D108BD9-81ED-4DB2-BD59-A6C34878D82A}">
                    <a16:rowId xmlns:a16="http://schemas.microsoft.com/office/drawing/2014/main" val="10003"/>
                  </a:ext>
                </a:extLst>
              </a:tr>
            </a:tbl>
          </a:graphicData>
        </a:graphic>
      </p:graphicFrame>
      <p:sp>
        <p:nvSpPr>
          <p:cNvPr id="8" name="Content Placeholder 2"/>
          <p:cNvSpPr txBox="1">
            <a:spLocks/>
          </p:cNvSpPr>
          <p:nvPr/>
        </p:nvSpPr>
        <p:spPr>
          <a:xfrm>
            <a:off x="457200" y="5553235"/>
            <a:ext cx="8229600" cy="1044117"/>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bg1">
                    <a:lumMod val="9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lumMod val="9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lumMod val="9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sz="2400" dirty="0" smtClean="0"/>
              <a:t>Other important outcome indicators relate to:</a:t>
            </a:r>
          </a:p>
          <a:p>
            <a:pPr marL="0" indent="0">
              <a:buNone/>
            </a:pPr>
            <a:r>
              <a:rPr lang="en-GB" sz="2400" dirty="0" smtClean="0"/>
              <a:t>Unemployment, average effective marginal </a:t>
            </a:r>
            <a:r>
              <a:rPr lang="en-GB" sz="2400" dirty="0"/>
              <a:t>tax </a:t>
            </a:r>
            <a:r>
              <a:rPr lang="en-GB" sz="2400" dirty="0" smtClean="0"/>
              <a:t>rate, poverty, inequality, …</a:t>
            </a:r>
            <a:endParaRPr lang="en-GB" sz="2400" dirty="0"/>
          </a:p>
        </p:txBody>
      </p:sp>
    </p:spTree>
    <p:extLst>
      <p:ext uri="{BB962C8B-B14F-4D97-AF65-F5344CB8AC3E}">
        <p14:creationId xmlns:p14="http://schemas.microsoft.com/office/powerpoint/2010/main" val="42482834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Welfare Regimes</a:t>
            </a:r>
            <a:endParaRPr lang="en-GB" dirty="0"/>
          </a:p>
        </p:txBody>
      </p:sp>
      <p:sp>
        <p:nvSpPr>
          <p:cNvPr id="3" name="Content Placeholder 2"/>
          <p:cNvSpPr>
            <a:spLocks noGrp="1"/>
          </p:cNvSpPr>
          <p:nvPr>
            <p:ph idx="1"/>
          </p:nvPr>
        </p:nvSpPr>
        <p:spPr/>
        <p:txBody>
          <a:bodyPr>
            <a:normAutofit fontScale="85000" lnSpcReduction="10000"/>
          </a:bodyPr>
          <a:lstStyle/>
          <a:p>
            <a:r>
              <a:rPr lang="en-GB" dirty="0" smtClean="0"/>
              <a:t>Various characteristics of social policy arrangements often logically combine, even though much flexibility and tremendous variation</a:t>
            </a:r>
          </a:p>
          <a:p>
            <a:endParaRPr lang="en-GB" dirty="0" smtClean="0"/>
          </a:p>
          <a:p>
            <a:r>
              <a:rPr lang="en-GB" dirty="0" smtClean="0"/>
              <a:t>Within social security, originally two broad traditions:</a:t>
            </a:r>
          </a:p>
          <a:p>
            <a:pPr lvl="1"/>
            <a:endParaRPr lang="en-GB" dirty="0" smtClean="0"/>
          </a:p>
          <a:p>
            <a:pPr lvl="1"/>
            <a:r>
              <a:rPr lang="en-GB" dirty="0" err="1" smtClean="0"/>
              <a:t>Beveridgean</a:t>
            </a:r>
            <a:r>
              <a:rPr lang="en-GB" dirty="0" smtClean="0"/>
              <a:t> (social assistance, universality)</a:t>
            </a:r>
          </a:p>
          <a:p>
            <a:pPr lvl="2"/>
            <a:r>
              <a:rPr lang="en-GB" dirty="0" smtClean="0"/>
              <a:t>UK, IE, AUS, DK, NL,…</a:t>
            </a:r>
            <a:endParaRPr lang="en-GB" dirty="0"/>
          </a:p>
          <a:p>
            <a:pPr lvl="1"/>
            <a:endParaRPr lang="en-GB" dirty="0" smtClean="0"/>
          </a:p>
          <a:p>
            <a:pPr lvl="1"/>
            <a:r>
              <a:rPr lang="en-GB" dirty="0" err="1" smtClean="0"/>
              <a:t>Bismarckian</a:t>
            </a:r>
            <a:r>
              <a:rPr lang="en-GB" dirty="0" smtClean="0"/>
              <a:t> (social insurance, fragmentation)</a:t>
            </a:r>
          </a:p>
          <a:p>
            <a:pPr lvl="2"/>
            <a:r>
              <a:rPr lang="en-GB" dirty="0" smtClean="0"/>
              <a:t>DE, FR, BE, EL, …</a:t>
            </a:r>
          </a:p>
        </p:txBody>
      </p:sp>
    </p:spTree>
    <p:extLst>
      <p:ext uri="{BB962C8B-B14F-4D97-AF65-F5344CB8AC3E}">
        <p14:creationId xmlns:p14="http://schemas.microsoft.com/office/powerpoint/2010/main" val="2029678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Welfare Regimes</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68048432"/>
              </p:ext>
            </p:extLst>
          </p:nvPr>
        </p:nvGraphicFramePr>
        <p:xfrm>
          <a:off x="457200" y="1600200"/>
          <a:ext cx="8229600" cy="375412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r>
                        <a:rPr lang="en-GB" dirty="0" err="1" smtClean="0"/>
                        <a:t>Beveridgean</a:t>
                      </a:r>
                      <a:r>
                        <a:rPr lang="en-GB" dirty="0" smtClean="0"/>
                        <a:t> (1942)</a:t>
                      </a:r>
                      <a:endParaRPr lang="en-GB" dirty="0"/>
                    </a:p>
                  </a:txBody>
                  <a:tcPr/>
                </a:tc>
                <a:tc>
                  <a:txBody>
                    <a:bodyPr/>
                    <a:lstStyle/>
                    <a:p>
                      <a:r>
                        <a:rPr lang="en-GB" dirty="0" err="1" smtClean="0"/>
                        <a:t>Bismarckian</a:t>
                      </a:r>
                      <a:r>
                        <a:rPr lang="en-GB" dirty="0" smtClean="0"/>
                        <a:t> (1981)</a:t>
                      </a:r>
                      <a:endParaRPr lang="en-GB" dirty="0"/>
                    </a:p>
                  </a:txBody>
                  <a:tcPr/>
                </a:tc>
                <a:extLst>
                  <a:ext uri="{0D108BD9-81ED-4DB2-BD59-A6C34878D82A}">
                    <a16:rowId xmlns:a16="http://schemas.microsoft.com/office/drawing/2014/main" val="10000"/>
                  </a:ext>
                </a:extLst>
              </a:tr>
              <a:tr h="370840">
                <a:tc>
                  <a:txBody>
                    <a:bodyPr/>
                    <a:lstStyle/>
                    <a:p>
                      <a:endParaRPr lang="en-GB" dirty="0" smtClean="0"/>
                    </a:p>
                    <a:p>
                      <a:r>
                        <a:rPr lang="en-GB" dirty="0" smtClean="0"/>
                        <a:t>‘universal’</a:t>
                      </a:r>
                    </a:p>
                    <a:p>
                      <a:r>
                        <a:rPr lang="en-GB" dirty="0" smtClean="0"/>
                        <a:t>National insurance</a:t>
                      </a:r>
                    </a:p>
                    <a:p>
                      <a:r>
                        <a:rPr lang="en-GB" dirty="0" smtClean="0"/>
                        <a:t>Citizenship</a:t>
                      </a:r>
                    </a:p>
                    <a:p>
                      <a:r>
                        <a:rPr lang="en-GB" dirty="0" smtClean="0"/>
                        <a:t>Fixed contribution and taxes</a:t>
                      </a:r>
                    </a:p>
                    <a:p>
                      <a:r>
                        <a:rPr lang="en-GB" dirty="0" smtClean="0"/>
                        <a:t>Flat-rate benefits</a:t>
                      </a:r>
                    </a:p>
                    <a:p>
                      <a:r>
                        <a:rPr lang="en-GB" dirty="0" smtClean="0"/>
                        <a:t>Social assistance</a:t>
                      </a:r>
                    </a:p>
                    <a:p>
                      <a:r>
                        <a:rPr lang="en-GB" dirty="0" smtClean="0"/>
                        <a:t>Statist</a:t>
                      </a:r>
                    </a:p>
                    <a:p>
                      <a:endParaRPr lang="en-GB" dirty="0" smtClean="0"/>
                    </a:p>
                    <a:p>
                      <a:r>
                        <a:rPr lang="en-GB" dirty="0" smtClean="0"/>
                        <a:t>+ additional private insurance essential</a:t>
                      </a:r>
                    </a:p>
                    <a:p>
                      <a:endParaRPr lang="en-GB" dirty="0" smtClean="0"/>
                    </a:p>
                    <a:p>
                      <a:r>
                        <a:rPr lang="en-GB" dirty="0" smtClean="0"/>
                        <a:t>Examples:</a:t>
                      </a:r>
                      <a:r>
                        <a:rPr lang="en-GB" baseline="0" dirty="0" smtClean="0"/>
                        <a:t> </a:t>
                      </a:r>
                      <a:r>
                        <a:rPr lang="en-GB" dirty="0" smtClean="0"/>
                        <a:t>UK, IE, AUS, DK, NL (+/-), …</a:t>
                      </a:r>
                      <a:endParaRPr lang="en-GB" dirty="0"/>
                    </a:p>
                  </a:txBody>
                  <a:tcPr/>
                </a:tc>
                <a:tc>
                  <a:txBody>
                    <a:bodyPr/>
                    <a:lstStyle/>
                    <a:p>
                      <a:endParaRPr lang="en-GB" dirty="0" smtClean="0"/>
                    </a:p>
                    <a:p>
                      <a:r>
                        <a:rPr lang="en-GB" dirty="0" smtClean="0"/>
                        <a:t>‘social insurance’</a:t>
                      </a:r>
                    </a:p>
                    <a:p>
                      <a:r>
                        <a:rPr lang="en-GB" dirty="0" smtClean="0"/>
                        <a:t>By</a:t>
                      </a:r>
                      <a:r>
                        <a:rPr lang="en-GB" baseline="0" dirty="0" smtClean="0"/>
                        <a:t> professional category</a:t>
                      </a:r>
                      <a:endParaRPr lang="en-GB" dirty="0" smtClean="0"/>
                    </a:p>
                    <a:p>
                      <a:r>
                        <a:rPr lang="en-GB" dirty="0" smtClean="0"/>
                        <a:t>Employment</a:t>
                      </a:r>
                    </a:p>
                    <a:p>
                      <a:r>
                        <a:rPr lang="en-GB" dirty="0" smtClean="0"/>
                        <a:t>Proportional</a:t>
                      </a:r>
                      <a:r>
                        <a:rPr lang="en-GB" baseline="0" dirty="0" smtClean="0"/>
                        <a:t> social contributions</a:t>
                      </a:r>
                    </a:p>
                    <a:p>
                      <a:r>
                        <a:rPr lang="en-GB" baseline="0" dirty="0" smtClean="0"/>
                        <a:t>Proportional benefits</a:t>
                      </a:r>
                    </a:p>
                    <a:p>
                      <a:r>
                        <a:rPr lang="en-GB" baseline="0" dirty="0" smtClean="0"/>
                        <a:t>Limited social assistance (more recent)</a:t>
                      </a:r>
                    </a:p>
                    <a:p>
                      <a:r>
                        <a:rPr lang="en-GB" baseline="0" dirty="0" smtClean="0"/>
                        <a:t>Social partners</a:t>
                      </a:r>
                    </a:p>
                    <a:p>
                      <a:endParaRPr lang="en-GB" baseline="0" dirty="0" smtClean="0"/>
                    </a:p>
                    <a:p>
                      <a:r>
                        <a:rPr lang="en-GB" baseline="0" dirty="0" smtClean="0"/>
                        <a:t>+ additional private insurance possible</a:t>
                      </a:r>
                    </a:p>
                    <a:p>
                      <a:endParaRPr lang="en-GB" dirty="0" smtClean="0"/>
                    </a:p>
                    <a:p>
                      <a:r>
                        <a:rPr lang="en-GB" dirty="0" smtClean="0"/>
                        <a:t>Examples: DE, FR, BE, EL, …</a:t>
                      </a:r>
                      <a:endParaRPr lang="en-GB" dirty="0"/>
                    </a:p>
                  </a:txBody>
                  <a:tcPr/>
                </a:tc>
                <a:extLst>
                  <a:ext uri="{0D108BD9-81ED-4DB2-BD59-A6C34878D82A}">
                    <a16:rowId xmlns:a16="http://schemas.microsoft.com/office/drawing/2014/main" val="10001"/>
                  </a:ext>
                </a:extLst>
              </a:tr>
            </a:tbl>
          </a:graphicData>
        </a:graphic>
      </p:graphicFrame>
      <p:sp>
        <p:nvSpPr>
          <p:cNvPr id="5" name="TextBox 4"/>
          <p:cNvSpPr txBox="1"/>
          <p:nvPr/>
        </p:nvSpPr>
        <p:spPr>
          <a:xfrm>
            <a:off x="467544" y="5373216"/>
            <a:ext cx="4104456" cy="369332"/>
          </a:xfrm>
          <a:prstGeom prst="rect">
            <a:avLst/>
          </a:prstGeom>
          <a:noFill/>
        </p:spPr>
        <p:txBody>
          <a:bodyPr wrap="square" rtlCol="0">
            <a:spAutoFit/>
          </a:bodyPr>
          <a:lstStyle/>
          <a:p>
            <a:r>
              <a:rPr lang="en-GB" dirty="0" smtClean="0"/>
              <a:t>Cf. </a:t>
            </a:r>
            <a:r>
              <a:rPr lang="en-GB" dirty="0" err="1" smtClean="0"/>
              <a:t>Deleeck</a:t>
            </a:r>
            <a:r>
              <a:rPr lang="en-GB" dirty="0" smtClean="0"/>
              <a:t>, 2001: 356</a:t>
            </a:r>
            <a:endParaRPr lang="en-GB" dirty="0"/>
          </a:p>
        </p:txBody>
      </p:sp>
    </p:spTree>
    <p:extLst>
      <p:ext uri="{BB962C8B-B14F-4D97-AF65-F5344CB8AC3E}">
        <p14:creationId xmlns:p14="http://schemas.microsoft.com/office/powerpoint/2010/main" val="42310528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Welfare regimes</a:t>
            </a:r>
            <a:endParaRPr lang="en-GB" dirty="0"/>
          </a:p>
        </p:txBody>
      </p:sp>
      <p:sp>
        <p:nvSpPr>
          <p:cNvPr id="3" name="Content Placeholder 2"/>
          <p:cNvSpPr>
            <a:spLocks noGrp="1"/>
          </p:cNvSpPr>
          <p:nvPr>
            <p:ph idx="1"/>
          </p:nvPr>
        </p:nvSpPr>
        <p:spPr>
          <a:xfrm>
            <a:off x="457200" y="1600200"/>
            <a:ext cx="4690864" cy="4925144"/>
          </a:xfrm>
        </p:spPr>
        <p:txBody>
          <a:bodyPr>
            <a:normAutofit fontScale="70000" lnSpcReduction="20000"/>
          </a:bodyPr>
          <a:lstStyle/>
          <a:p>
            <a:r>
              <a:rPr lang="en-GB" dirty="0" smtClean="0"/>
              <a:t>More recently: </a:t>
            </a:r>
            <a:r>
              <a:rPr lang="en-GB" dirty="0" err="1"/>
              <a:t>Esping</a:t>
            </a:r>
            <a:r>
              <a:rPr lang="en-GB" dirty="0"/>
              <a:t>-Andersen, G. (1990), </a:t>
            </a:r>
            <a:r>
              <a:rPr lang="en-GB" i="1" dirty="0"/>
              <a:t>The Three Worlds of Welfare Capitalism</a:t>
            </a:r>
            <a:r>
              <a:rPr lang="en-GB" dirty="0"/>
              <a:t>, Cambridge: Polity Press, </a:t>
            </a:r>
            <a:r>
              <a:rPr lang="en-GB" dirty="0" smtClean="0"/>
              <a:t>248p.</a:t>
            </a:r>
          </a:p>
          <a:p>
            <a:endParaRPr lang="en-GB" dirty="0"/>
          </a:p>
          <a:p>
            <a:r>
              <a:rPr lang="en-GB" dirty="0" smtClean="0"/>
              <a:t>Social policies cluster in groups of welfare states, corresponding to types of welfare regimes:</a:t>
            </a:r>
          </a:p>
          <a:p>
            <a:pPr lvl="1"/>
            <a:endParaRPr lang="en-GB" dirty="0" smtClean="0"/>
          </a:p>
          <a:p>
            <a:pPr lvl="1"/>
            <a:r>
              <a:rPr lang="en-GB" dirty="0" smtClean="0"/>
              <a:t>Division of labour between the state, the market and the family in producing and distributing welfare</a:t>
            </a:r>
          </a:p>
          <a:p>
            <a:pPr lvl="1"/>
            <a:r>
              <a:rPr lang="en-GB" dirty="0" smtClean="0"/>
              <a:t>The quality of social rights (right, labour market performance, or status)</a:t>
            </a:r>
          </a:p>
          <a:p>
            <a:pPr lvl="1"/>
            <a:r>
              <a:rPr lang="en-GB" dirty="0" smtClean="0"/>
              <a:t>Social stratification: universal, means-tested or occupational</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484784"/>
            <a:ext cx="3312368" cy="5035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42143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Welfare Regimes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The mixes determine </a:t>
            </a:r>
            <a:r>
              <a:rPr lang="en-GB" dirty="0"/>
              <a:t>the degree of de-commodification (cf. </a:t>
            </a:r>
            <a:r>
              <a:rPr lang="en-GB" dirty="0" smtClean="0"/>
              <a:t>Karl Polanyi)</a:t>
            </a:r>
          </a:p>
          <a:p>
            <a:endParaRPr lang="en-GB" dirty="0"/>
          </a:p>
          <a:p>
            <a:r>
              <a:rPr lang="en-GB" dirty="0" smtClean="0"/>
              <a:t>Capitalism = the commodification of labour</a:t>
            </a:r>
          </a:p>
          <a:p>
            <a:endParaRPr lang="en-GB" dirty="0"/>
          </a:p>
          <a:p>
            <a:r>
              <a:rPr lang="en-GB" dirty="0"/>
              <a:t>De-commodification </a:t>
            </a:r>
            <a:r>
              <a:rPr lang="en-GB" dirty="0" smtClean="0"/>
              <a:t>=</a:t>
            </a:r>
          </a:p>
          <a:p>
            <a:endParaRPr lang="en-GB" dirty="0"/>
          </a:p>
          <a:p>
            <a:pPr marL="457200" lvl="1" indent="0">
              <a:buNone/>
            </a:pPr>
            <a:r>
              <a:rPr lang="en-GB" dirty="0" smtClean="0"/>
              <a:t>“the </a:t>
            </a:r>
            <a:r>
              <a:rPr lang="en-GB" dirty="0"/>
              <a:t>degree to which individuals, or families, </a:t>
            </a:r>
            <a:r>
              <a:rPr lang="en-GB" dirty="0" smtClean="0"/>
              <a:t>can uphold </a:t>
            </a:r>
            <a:r>
              <a:rPr lang="en-GB" dirty="0"/>
              <a:t>a socially acceptable standard of living independently of </a:t>
            </a:r>
            <a:r>
              <a:rPr lang="en-GB" dirty="0" smtClean="0"/>
              <a:t>market participation” (</a:t>
            </a:r>
            <a:r>
              <a:rPr lang="en-GB" dirty="0" err="1" smtClean="0"/>
              <a:t>Esping</a:t>
            </a:r>
            <a:r>
              <a:rPr lang="en-GB" dirty="0" smtClean="0"/>
              <a:t>-Andersen, 1990: 37)</a:t>
            </a:r>
            <a:endParaRPr lang="en-GB" dirty="0"/>
          </a:p>
          <a:p>
            <a:endParaRPr lang="en-GB" dirty="0"/>
          </a:p>
        </p:txBody>
      </p:sp>
    </p:spTree>
    <p:extLst>
      <p:ext uri="{BB962C8B-B14F-4D97-AF65-F5344CB8AC3E}">
        <p14:creationId xmlns:p14="http://schemas.microsoft.com/office/powerpoint/2010/main" val="15101096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Welfare Regimes</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85761876"/>
              </p:ext>
            </p:extLst>
          </p:nvPr>
        </p:nvGraphicFramePr>
        <p:xfrm>
          <a:off x="457200" y="1600200"/>
          <a:ext cx="8229600" cy="429768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r>
                        <a:rPr lang="en-GB" dirty="0" smtClean="0"/>
                        <a:t>Liberal welfare regime</a:t>
                      </a:r>
                      <a:endParaRPr lang="en-GB" dirty="0"/>
                    </a:p>
                  </a:txBody>
                  <a:tcPr/>
                </a:tc>
                <a:tc>
                  <a:txBody>
                    <a:bodyPr/>
                    <a:lstStyle/>
                    <a:p>
                      <a:r>
                        <a:rPr lang="en-GB" dirty="0" smtClean="0"/>
                        <a:t>Conservative regime</a:t>
                      </a:r>
                      <a:endParaRPr lang="en-GB" dirty="0"/>
                    </a:p>
                  </a:txBody>
                  <a:tcPr/>
                </a:tc>
                <a:tc>
                  <a:txBody>
                    <a:bodyPr/>
                    <a:lstStyle/>
                    <a:p>
                      <a:r>
                        <a:rPr lang="en-GB" dirty="0" smtClean="0"/>
                        <a:t>Social democratic welfare</a:t>
                      </a:r>
                      <a:r>
                        <a:rPr lang="en-GB" baseline="0" dirty="0" smtClean="0"/>
                        <a:t> regime</a:t>
                      </a:r>
                      <a:endParaRPr lang="en-GB" dirty="0"/>
                    </a:p>
                  </a:txBody>
                  <a:tcPr/>
                </a:tc>
                <a:extLst>
                  <a:ext uri="{0D108BD9-81ED-4DB2-BD59-A6C34878D82A}">
                    <a16:rowId xmlns:a16="http://schemas.microsoft.com/office/drawing/2014/main" val="10000"/>
                  </a:ext>
                </a:extLst>
              </a:tr>
              <a:tr h="370840">
                <a:tc>
                  <a:txBody>
                    <a:bodyPr/>
                    <a:lstStyle/>
                    <a:p>
                      <a:r>
                        <a:rPr lang="en-GB" dirty="0" smtClean="0"/>
                        <a:t>Privileges the market, and family</a:t>
                      </a:r>
                    </a:p>
                    <a:p>
                      <a:endParaRPr lang="en-GB" dirty="0" smtClean="0"/>
                    </a:p>
                    <a:p>
                      <a:r>
                        <a:rPr lang="en-GB" dirty="0" smtClean="0"/>
                        <a:t>Relies on means-tested benefits,</a:t>
                      </a:r>
                      <a:r>
                        <a:rPr lang="en-GB" baseline="0" dirty="0" smtClean="0"/>
                        <a:t> modest social insurance</a:t>
                      </a:r>
                    </a:p>
                    <a:p>
                      <a:endParaRPr lang="en-GB" baseline="0" dirty="0" smtClean="0"/>
                    </a:p>
                    <a:p>
                      <a:r>
                        <a:rPr lang="en-GB" baseline="0" dirty="0" smtClean="0"/>
                        <a:t>Private and occupational alternatives to state welfare</a:t>
                      </a:r>
                    </a:p>
                    <a:p>
                      <a:endParaRPr lang="en-GB" baseline="0" dirty="0" smtClean="0"/>
                    </a:p>
                    <a:p>
                      <a:r>
                        <a:rPr lang="en-GB" baseline="0" dirty="0" smtClean="0"/>
                        <a:t>Examples: UK and IE</a:t>
                      </a:r>
                      <a:endParaRPr lang="en-GB" dirty="0" smtClean="0"/>
                    </a:p>
                    <a:p>
                      <a:endParaRPr lang="en-GB" dirty="0"/>
                    </a:p>
                  </a:txBody>
                  <a:tcPr/>
                </a:tc>
                <a:tc>
                  <a:txBody>
                    <a:bodyPr/>
                    <a:lstStyle/>
                    <a:p>
                      <a:r>
                        <a:rPr lang="en-GB" dirty="0" smtClean="0"/>
                        <a:t>Privileges the state</a:t>
                      </a:r>
                      <a:r>
                        <a:rPr lang="en-GB" baseline="0" dirty="0" smtClean="0"/>
                        <a:t> and the family</a:t>
                      </a:r>
                    </a:p>
                    <a:p>
                      <a:endParaRPr lang="en-GB" baseline="0" dirty="0" smtClean="0"/>
                    </a:p>
                    <a:p>
                      <a:r>
                        <a:rPr lang="en-GB" baseline="0" dirty="0" smtClean="0"/>
                        <a:t>Social insurances, which replicate employment divisions</a:t>
                      </a:r>
                    </a:p>
                    <a:p>
                      <a:endParaRPr lang="en-GB" baseline="0" dirty="0" smtClean="0"/>
                    </a:p>
                    <a:p>
                      <a:r>
                        <a:rPr lang="en-GB" baseline="0" dirty="0" smtClean="0"/>
                        <a:t>State-provided or sponsored social services underdeveloped</a:t>
                      </a:r>
                    </a:p>
                    <a:p>
                      <a:endParaRPr lang="en-GB" baseline="0" dirty="0" smtClean="0"/>
                    </a:p>
                    <a:p>
                      <a:r>
                        <a:rPr lang="en-GB" baseline="0" dirty="0" smtClean="0"/>
                        <a:t>Examples: DE, BE, FR</a:t>
                      </a:r>
                      <a:endParaRPr lang="en-GB" dirty="0"/>
                    </a:p>
                  </a:txBody>
                  <a:tcPr/>
                </a:tc>
                <a:tc>
                  <a:txBody>
                    <a:bodyPr/>
                    <a:lstStyle/>
                    <a:p>
                      <a:r>
                        <a:rPr lang="en-GB" dirty="0" smtClean="0"/>
                        <a:t>Privileges the state</a:t>
                      </a:r>
                    </a:p>
                    <a:p>
                      <a:endParaRPr lang="en-GB" dirty="0" smtClean="0"/>
                    </a:p>
                    <a:p>
                      <a:endParaRPr lang="en-GB" dirty="0" smtClean="0"/>
                    </a:p>
                    <a:p>
                      <a:r>
                        <a:rPr lang="en-GB" dirty="0" smtClean="0"/>
                        <a:t>Universal, state-financed benefits and services</a:t>
                      </a:r>
                    </a:p>
                    <a:p>
                      <a:endParaRPr lang="en-GB" dirty="0" smtClean="0"/>
                    </a:p>
                    <a:p>
                      <a:endParaRPr lang="en-GB" dirty="0" smtClean="0"/>
                    </a:p>
                    <a:p>
                      <a:r>
                        <a:rPr lang="en-GB" dirty="0" smtClean="0"/>
                        <a:t>Caring functions largely socialized</a:t>
                      </a:r>
                    </a:p>
                    <a:p>
                      <a:endParaRPr lang="en-GB" dirty="0" smtClean="0"/>
                    </a:p>
                    <a:p>
                      <a:endParaRPr lang="en-GB" dirty="0" smtClean="0"/>
                    </a:p>
                    <a:p>
                      <a:r>
                        <a:rPr lang="en-GB" dirty="0" smtClean="0"/>
                        <a:t>Examples:</a:t>
                      </a:r>
                      <a:r>
                        <a:rPr lang="en-GB" baseline="0" dirty="0" smtClean="0"/>
                        <a:t> DK, SE</a:t>
                      </a:r>
                      <a:endParaRPr lang="en-GB" dirty="0"/>
                    </a:p>
                  </a:txBody>
                  <a:tcPr/>
                </a:tc>
                <a:extLst>
                  <a:ext uri="{0D108BD9-81ED-4DB2-BD59-A6C34878D82A}">
                    <a16:rowId xmlns:a16="http://schemas.microsoft.com/office/drawing/2014/main" val="10001"/>
                  </a:ext>
                </a:extLst>
              </a:tr>
            </a:tbl>
          </a:graphicData>
        </a:graphic>
      </p:graphicFrame>
      <p:sp>
        <p:nvSpPr>
          <p:cNvPr id="5" name="TextBox 4"/>
          <p:cNvSpPr txBox="1"/>
          <p:nvPr/>
        </p:nvSpPr>
        <p:spPr>
          <a:xfrm>
            <a:off x="395536" y="6093296"/>
            <a:ext cx="4104456" cy="369332"/>
          </a:xfrm>
          <a:prstGeom prst="rect">
            <a:avLst/>
          </a:prstGeom>
          <a:noFill/>
        </p:spPr>
        <p:txBody>
          <a:bodyPr wrap="square" rtlCol="0">
            <a:spAutoFit/>
          </a:bodyPr>
          <a:lstStyle/>
          <a:p>
            <a:r>
              <a:rPr lang="en-GB" dirty="0" smtClean="0"/>
              <a:t>Cf. Anderson, 2015: 18.</a:t>
            </a:r>
            <a:endParaRPr lang="en-GB" dirty="0"/>
          </a:p>
        </p:txBody>
      </p:sp>
    </p:spTree>
    <p:extLst>
      <p:ext uri="{BB962C8B-B14F-4D97-AF65-F5344CB8AC3E}">
        <p14:creationId xmlns:p14="http://schemas.microsoft.com/office/powerpoint/2010/main" val="3403150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Welfare Regimes</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Regime type approach heavily criticised, but:</a:t>
            </a:r>
          </a:p>
          <a:p>
            <a:pPr lvl="1"/>
            <a:endParaRPr lang="en-GB" dirty="0" smtClean="0"/>
          </a:p>
          <a:p>
            <a:pPr lvl="1"/>
            <a:r>
              <a:rPr lang="en-GB" dirty="0" smtClean="0"/>
              <a:t>Still widely used as heuristic tool</a:t>
            </a:r>
          </a:p>
          <a:p>
            <a:pPr lvl="1"/>
            <a:endParaRPr lang="en-GB" dirty="0" smtClean="0"/>
          </a:p>
          <a:p>
            <a:pPr lvl="1"/>
            <a:r>
              <a:rPr lang="en-GB" dirty="0" smtClean="0"/>
              <a:t>Engendered large body of research (‘welfare modelling business’; cf. Abrahamson, 1999)</a:t>
            </a:r>
          </a:p>
          <a:p>
            <a:pPr lvl="1"/>
            <a:endParaRPr lang="en-GB" dirty="0" smtClean="0"/>
          </a:p>
          <a:p>
            <a:pPr lvl="1"/>
            <a:r>
              <a:rPr lang="en-GB" dirty="0" smtClean="0"/>
              <a:t>In practice: excluding other types, important heterogeneities within, ignores importance of taxation (e.g. EITC); changes over time, and often no strong link with outcomes.</a:t>
            </a:r>
          </a:p>
          <a:p>
            <a:pPr lvl="1"/>
            <a:endParaRPr lang="en-GB" dirty="0"/>
          </a:p>
          <a:p>
            <a:pPr marL="457200" lvl="1" indent="0">
              <a:buNone/>
            </a:pPr>
            <a:r>
              <a:rPr lang="en-GB" dirty="0" smtClean="0"/>
              <a:t>=&gt; there is a need to look more in detail to individual policies, and how they vary cross-nationally</a:t>
            </a:r>
          </a:p>
          <a:p>
            <a:pPr lvl="1"/>
            <a:endParaRPr lang="en-GB" dirty="0"/>
          </a:p>
          <a:p>
            <a:endParaRPr lang="en-GB" dirty="0"/>
          </a:p>
        </p:txBody>
      </p:sp>
    </p:spTree>
    <p:extLst>
      <p:ext uri="{BB962C8B-B14F-4D97-AF65-F5344CB8AC3E}">
        <p14:creationId xmlns:p14="http://schemas.microsoft.com/office/powerpoint/2010/main" val="18232253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Welfare Regimes</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Southern Europe: ‘</a:t>
            </a:r>
            <a:r>
              <a:rPr lang="en-GB" dirty="0" err="1" smtClean="0"/>
              <a:t>mediterranean</a:t>
            </a:r>
            <a:r>
              <a:rPr lang="en-GB" dirty="0" smtClean="0"/>
              <a:t> model’: weak role for the state, universal access to health services, extreme occupational fragmentation, and important role for family </a:t>
            </a:r>
          </a:p>
          <a:p>
            <a:endParaRPr lang="en-GB" dirty="0"/>
          </a:p>
          <a:p>
            <a:r>
              <a:rPr lang="en-GB" dirty="0" smtClean="0"/>
              <a:t>Eastern Europe: originally conservative, now some more liberal-regime like: extensive social insurance commitments (esp. pensions), modest current social insurance, publicly mandated but privately provided welfare</a:t>
            </a:r>
          </a:p>
          <a:p>
            <a:pPr lvl="1"/>
            <a:endParaRPr lang="en-GB" dirty="0"/>
          </a:p>
          <a:p>
            <a:endParaRPr lang="en-GB" dirty="0"/>
          </a:p>
        </p:txBody>
      </p:sp>
    </p:spTree>
    <p:extLst>
      <p:ext uri="{BB962C8B-B14F-4D97-AF65-F5344CB8AC3E}">
        <p14:creationId xmlns:p14="http://schemas.microsoft.com/office/powerpoint/2010/main" val="274144811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Expenditures</a:t>
            </a:r>
            <a:endParaRPr lang="en-GB"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852936"/>
            <a:ext cx="8227697"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58262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Expenditures</a:t>
            </a:r>
            <a:endParaRPr lang="en-GB" dirty="0"/>
          </a:p>
        </p:txBody>
      </p:sp>
      <p:sp>
        <p:nvSpPr>
          <p:cNvPr id="3" name="Content Placeholder 2"/>
          <p:cNvSpPr>
            <a:spLocks noGrp="1"/>
          </p:cNvSpPr>
          <p:nvPr>
            <p:ph idx="1"/>
          </p:nvPr>
        </p:nvSpPr>
        <p:spPr/>
        <p:txBody>
          <a:bodyPr>
            <a:normAutofit lnSpcReduction="10000"/>
          </a:bodyPr>
          <a:lstStyle/>
          <a:p>
            <a:r>
              <a:rPr lang="en-GB" dirty="0" smtClean="0"/>
              <a:t>Conflation of:</a:t>
            </a:r>
          </a:p>
          <a:p>
            <a:pPr lvl="1"/>
            <a:endParaRPr lang="en-GB" dirty="0"/>
          </a:p>
          <a:p>
            <a:pPr lvl="1"/>
            <a:r>
              <a:rPr lang="en-GB" dirty="0" smtClean="0"/>
              <a:t>Tax-benefit rules</a:t>
            </a:r>
          </a:p>
          <a:p>
            <a:pPr lvl="1"/>
            <a:endParaRPr lang="en-GB" dirty="0"/>
          </a:p>
          <a:p>
            <a:pPr lvl="1"/>
            <a:r>
              <a:rPr lang="en-GB" dirty="0" smtClean="0"/>
              <a:t>Condition of the population</a:t>
            </a:r>
          </a:p>
          <a:p>
            <a:pPr lvl="1"/>
            <a:endParaRPr lang="en-GB" dirty="0"/>
          </a:p>
          <a:p>
            <a:pPr lvl="1"/>
            <a:r>
              <a:rPr lang="en-GB" dirty="0" smtClean="0"/>
              <a:t>Take up, compliance, …</a:t>
            </a:r>
          </a:p>
          <a:p>
            <a:pPr lvl="1"/>
            <a:endParaRPr lang="en-GB" dirty="0"/>
          </a:p>
          <a:p>
            <a:pPr lvl="1"/>
            <a:r>
              <a:rPr lang="en-GB" dirty="0" smtClean="0"/>
              <a:t>Trends in GDP</a:t>
            </a:r>
            <a:endParaRPr lang="en-GB" dirty="0"/>
          </a:p>
        </p:txBody>
      </p:sp>
    </p:spTree>
    <p:extLst>
      <p:ext uri="{BB962C8B-B14F-4D97-AF65-F5344CB8AC3E}">
        <p14:creationId xmlns:p14="http://schemas.microsoft.com/office/powerpoint/2010/main" val="13589562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Some figures</a:t>
            </a:r>
            <a:endParaRPr lang="en-GB" dirty="0"/>
          </a:p>
        </p:txBody>
      </p:sp>
      <p:graphicFrame>
        <p:nvGraphicFramePr>
          <p:cNvPr id="4" name="Chart 3"/>
          <p:cNvGraphicFramePr>
            <a:graphicFrameLocks/>
          </p:cNvGraphicFramePr>
          <p:nvPr>
            <p:extLst>
              <p:ext uri="{D42A27DB-BD31-4B8C-83A1-F6EECF244321}">
                <p14:modId xmlns:p14="http://schemas.microsoft.com/office/powerpoint/2010/main" val="2807906776"/>
              </p:ext>
            </p:extLst>
          </p:nvPr>
        </p:nvGraphicFramePr>
        <p:xfrm>
          <a:off x="323528" y="1484784"/>
          <a:ext cx="8424936" cy="4536504"/>
        </p:xfrm>
        <a:graphic>
          <a:graphicData uri="http://schemas.openxmlformats.org/drawingml/2006/chart">
            <c:chart xmlns:c="http://schemas.openxmlformats.org/drawingml/2006/chart" xmlns:r="http://schemas.openxmlformats.org/officeDocument/2006/relationships" r:id="rId2"/>
          </a:graphicData>
        </a:graphic>
      </p:graphicFrame>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6237312"/>
            <a:ext cx="4714875"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696" y="1196752"/>
            <a:ext cx="501967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4421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chart seriesIdx="-4" categoryIdx="0" bldStep="category"/>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chart seriesIdx="-4" categoryIdx="1"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chart seriesIdx="-4" categoryIdx="2"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chart seriesIdx="-4" categoryIdx="3"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chart seriesIdx="-4" categoryIdx="4"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chart seriesIdx="-4" categoryIdx="5"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graphicEl>
                                              <a:chart seriesIdx="-4" categoryIdx="6"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graphicEl>
                                              <a:chart seriesIdx="-4" categoryIdx="7"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graphicEl>
                                              <a:chart seriesIdx="-4" categoryIdx="8"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graphicEl>
                                              <a:chart seriesIdx="-4" categoryIdx="9"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graphicEl>
                                              <a:chart seriesIdx="-4" categoryIdx="10" bldStep="category"/>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graphicEl>
                                              <a:chart seriesIdx="-4" categoryIdx="11" bldStep="category"/>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graphicEl>
                                              <a:chart seriesIdx="-4" categoryIdx="12" bldStep="category"/>
                                            </p:graphic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graphicEl>
                                              <a:chart seriesIdx="-4" categoryIdx="13" bldStep="category"/>
                                            </p:graphic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
                                            <p:graphicEl>
                                              <a:chart seriesIdx="-4" categoryIdx="14" bldStep="category"/>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
                                            <p:graphicEl>
                                              <a:chart seriesIdx="-4" categoryIdx="15" bldStep="category"/>
                                            </p:graphic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
                                            <p:graphicEl>
                                              <a:chart seriesIdx="-4" categoryIdx="16" bldStep="category"/>
                                            </p:graphic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
                                            <p:graphicEl>
                                              <a:chart seriesIdx="-4" categoryIdx="17" bldStep="category"/>
                                            </p:graphic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
                                            <p:graphicEl>
                                              <a:chart seriesIdx="-4" categoryIdx="18" bldStep="category"/>
                                            </p:graphic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
                                            <p:graphicEl>
                                              <a:chart seriesIdx="-4" categoryIdx="19" bldStep="category"/>
                                            </p:graphic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4">
                                            <p:graphicEl>
                                              <a:chart seriesIdx="-4" categoryIdx="20" bldStep="category"/>
                                            </p:graphic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4">
                                            <p:graphicEl>
                                              <a:chart seriesIdx="-4" categoryIdx="21" bldStep="category"/>
                                            </p:graphic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
                                            <p:graphicEl>
                                              <a:chart seriesIdx="-4" categoryIdx="22" bldStep="category"/>
                                            </p:graphic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4">
                                            <p:graphicEl>
                                              <a:chart seriesIdx="-4" categoryIdx="23" bldStep="category"/>
                                            </p:graphic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4">
                                            <p:graphicEl>
                                              <a:chart seriesIdx="-4" categoryIdx="24" bldStep="category"/>
                                            </p:graphic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4">
                                            <p:graphicEl>
                                              <a:chart seriesIdx="-4" categoryIdx="25" bldStep="category"/>
                                            </p:graphic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4">
                                            <p:graphicEl>
                                              <a:chart seriesIdx="-4" categoryIdx="26" bldStep="category"/>
                                            </p:graphic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4">
                                            <p:graphicEl>
                                              <a:chart seriesIdx="-4" categoryIdx="27" bldStep="category"/>
                                            </p:graphic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4">
                                            <p:graphicEl>
                                              <a:chart seriesIdx="-4" categoryIdx="28" bldStep="category"/>
                                            </p:graphic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4">
                                            <p:graphicEl>
                                              <a:chart seriesIdx="-4" categoryIdx="29" bldStep="category"/>
                                            </p:graphic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4">
                                            <p:graphicEl>
                                              <a:chart seriesIdx="-4" categoryIdx="30" bldStep="category"/>
                                            </p:graphic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4">
                                            <p:graphicEl>
                                              <a:chart seriesIdx="-4" categoryIdx="31" bldStep="category"/>
                                            </p:graphic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4">
                                            <p:graphicEl>
                                              <a:chart seriesIdx="-4" categoryIdx="32" bldStep="category"/>
                                            </p:graphicEl>
                                          </p:spTgt>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4">
                                            <p:graphicEl>
                                              <a:chart seriesIdx="-4" categoryIdx="33" bldStep="category"/>
                                            </p:graphicEl>
                                          </p:spTgt>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4">
                                            <p:graphicEl>
                                              <a:chart seriesIdx="-4" categoryIdx="34"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animBg="0"/>
        </p:bldSub>
      </p:bldGraphic>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Some figures</a:t>
            </a:r>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237312"/>
            <a:ext cx="4714875"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268760"/>
            <a:ext cx="67722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Chart 6"/>
          <p:cNvGraphicFramePr>
            <a:graphicFrameLocks/>
          </p:cNvGraphicFramePr>
          <p:nvPr>
            <p:extLst>
              <p:ext uri="{D42A27DB-BD31-4B8C-83A1-F6EECF244321}">
                <p14:modId xmlns:p14="http://schemas.microsoft.com/office/powerpoint/2010/main" val="525537322"/>
              </p:ext>
            </p:extLst>
          </p:nvPr>
        </p:nvGraphicFramePr>
        <p:xfrm>
          <a:off x="323528" y="2076450"/>
          <a:ext cx="8496943" cy="401684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78512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0" categoryIdx="-4" bldStep="series"/>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1"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2"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3"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5"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6"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7"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animBg="0"/>
        </p:bldSub>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Some figures</a:t>
            </a:r>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237312"/>
            <a:ext cx="4714875"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268760"/>
            <a:ext cx="67722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Chart 5"/>
          <p:cNvGraphicFramePr>
            <a:graphicFrameLocks/>
          </p:cNvGraphicFramePr>
          <p:nvPr>
            <p:extLst>
              <p:ext uri="{D42A27DB-BD31-4B8C-83A1-F6EECF244321}">
                <p14:modId xmlns:p14="http://schemas.microsoft.com/office/powerpoint/2010/main" val="319559179"/>
              </p:ext>
            </p:extLst>
          </p:nvPr>
        </p:nvGraphicFramePr>
        <p:xfrm>
          <a:off x="323528" y="2076450"/>
          <a:ext cx="8496944" cy="401684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203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4"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chart seriesIdx="5"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chart seriesIdx="6"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chart seriesIdx="7"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animBg="0"/>
        </p:bldSub>
      </p:bldGraphic>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Some figures</a:t>
            </a:r>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237312"/>
            <a:ext cx="4714875"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268760"/>
            <a:ext cx="67722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Chart 6"/>
          <p:cNvGraphicFramePr>
            <a:graphicFrameLocks/>
          </p:cNvGraphicFramePr>
          <p:nvPr>
            <p:extLst>
              <p:ext uri="{D42A27DB-BD31-4B8C-83A1-F6EECF244321}">
                <p14:modId xmlns:p14="http://schemas.microsoft.com/office/powerpoint/2010/main" val="3612583990"/>
              </p:ext>
            </p:extLst>
          </p:nvPr>
        </p:nvGraphicFramePr>
        <p:xfrm>
          <a:off x="323529" y="2076450"/>
          <a:ext cx="8208912" cy="408885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0046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0" categoryIdx="-4" bldStep="series"/>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1"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2"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3"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5"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6"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7"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animBg="0"/>
        </p:bldSub>
      </p:bldGraphic>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Some figures</a:t>
            </a:r>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237312"/>
            <a:ext cx="4714875"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268760"/>
            <a:ext cx="67722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Chart 5"/>
          <p:cNvGraphicFramePr>
            <a:graphicFrameLocks/>
          </p:cNvGraphicFramePr>
          <p:nvPr>
            <p:extLst>
              <p:ext uri="{D42A27DB-BD31-4B8C-83A1-F6EECF244321}">
                <p14:modId xmlns:p14="http://schemas.microsoft.com/office/powerpoint/2010/main" val="846279106"/>
              </p:ext>
            </p:extLst>
          </p:nvPr>
        </p:nvGraphicFramePr>
        <p:xfrm>
          <a:off x="323528" y="2076450"/>
          <a:ext cx="8280920" cy="401684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6883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4"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chart seriesIdx="5"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chart seriesIdx="6"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chart seriesIdx="7"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animBg="0"/>
        </p:bldSub>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Some figures</a:t>
            </a:r>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237312"/>
            <a:ext cx="4714875"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268760"/>
            <a:ext cx="67722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Chart 6"/>
          <p:cNvGraphicFramePr>
            <a:graphicFrameLocks/>
          </p:cNvGraphicFramePr>
          <p:nvPr>
            <p:extLst>
              <p:ext uri="{D42A27DB-BD31-4B8C-83A1-F6EECF244321}">
                <p14:modId xmlns:p14="http://schemas.microsoft.com/office/powerpoint/2010/main" val="1903740671"/>
              </p:ext>
            </p:extLst>
          </p:nvPr>
        </p:nvGraphicFramePr>
        <p:xfrm>
          <a:off x="323529" y="2076450"/>
          <a:ext cx="8064896" cy="401684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44495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0" categoryIdx="-4" bldStep="series"/>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1"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2"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3"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5"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6"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7"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animBg="0"/>
        </p:bldSub>
      </p:bldGraphic>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Some figures</a:t>
            </a:r>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237312"/>
            <a:ext cx="4714875"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268760"/>
            <a:ext cx="67722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Chart 5"/>
          <p:cNvGraphicFramePr>
            <a:graphicFrameLocks/>
          </p:cNvGraphicFramePr>
          <p:nvPr>
            <p:extLst>
              <p:ext uri="{D42A27DB-BD31-4B8C-83A1-F6EECF244321}">
                <p14:modId xmlns:p14="http://schemas.microsoft.com/office/powerpoint/2010/main" val="467995856"/>
              </p:ext>
            </p:extLst>
          </p:nvPr>
        </p:nvGraphicFramePr>
        <p:xfrm>
          <a:off x="323528" y="2076450"/>
          <a:ext cx="8424936" cy="408885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8541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4"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chart seriesIdx="5"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chart seriesIdx="6"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chart seriesIdx="7"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animBg="0"/>
        </p:bldSub>
      </p:bldGraphic>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Some figures</a:t>
            </a:r>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237312"/>
            <a:ext cx="4714875"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268760"/>
            <a:ext cx="67722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Chart 6"/>
          <p:cNvGraphicFramePr>
            <a:graphicFrameLocks/>
          </p:cNvGraphicFramePr>
          <p:nvPr>
            <p:extLst>
              <p:ext uri="{D42A27DB-BD31-4B8C-83A1-F6EECF244321}">
                <p14:modId xmlns:p14="http://schemas.microsoft.com/office/powerpoint/2010/main" val="2646440480"/>
              </p:ext>
            </p:extLst>
          </p:nvPr>
        </p:nvGraphicFramePr>
        <p:xfrm>
          <a:off x="323528" y="2076450"/>
          <a:ext cx="8280920" cy="408885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37117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0" categoryIdx="-4" bldStep="series"/>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1"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2"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3"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5"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6"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animBg="0"/>
        </p:bldSub>
      </p:bldGraphic>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675834"/>
            <a:ext cx="4714875"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8" name="Chart 7"/>
          <p:cNvGraphicFramePr>
            <a:graphicFrameLocks/>
          </p:cNvGraphicFramePr>
          <p:nvPr>
            <p:extLst>
              <p:ext uri="{D42A27DB-BD31-4B8C-83A1-F6EECF244321}">
                <p14:modId xmlns:p14="http://schemas.microsoft.com/office/powerpoint/2010/main" val="46106776"/>
              </p:ext>
            </p:extLst>
          </p:nvPr>
        </p:nvGraphicFramePr>
        <p:xfrm>
          <a:off x="0" y="404664"/>
          <a:ext cx="3995936" cy="62143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361697644"/>
              </p:ext>
            </p:extLst>
          </p:nvPr>
        </p:nvGraphicFramePr>
        <p:xfrm>
          <a:off x="3851920" y="548680"/>
          <a:ext cx="1368152" cy="5760629"/>
        </p:xfrm>
        <a:graphic>
          <a:graphicData uri="http://schemas.openxmlformats.org/drawingml/2006/table">
            <a:tbl>
              <a:tblPr>
                <a:tableStyleId>{5C22544A-7EE6-4342-B048-85BDC9FD1C3A}</a:tableStyleId>
              </a:tblPr>
              <a:tblGrid>
                <a:gridCol w="1368152">
                  <a:extLst>
                    <a:ext uri="{9D8B030D-6E8A-4147-A177-3AD203B41FA5}">
                      <a16:colId xmlns:a16="http://schemas.microsoft.com/office/drawing/2014/main" val="20000"/>
                    </a:ext>
                  </a:extLst>
                </a:gridCol>
              </a:tblGrid>
              <a:tr h="164028">
                <a:tc>
                  <a:txBody>
                    <a:bodyPr/>
                    <a:lstStyle/>
                    <a:p>
                      <a:pPr algn="ctr" fontAlgn="b"/>
                      <a:r>
                        <a:rPr lang="en-GB" sz="1000" u="none" strike="noStrike" dirty="0">
                          <a:effectLst/>
                        </a:rPr>
                        <a:t>France (31)</a:t>
                      </a:r>
                      <a:endParaRPr lang="en-GB" sz="1000" b="0" i="0" u="none" strike="noStrike" dirty="0">
                        <a:effectLst/>
                        <a:latin typeface="Arial"/>
                      </a:endParaRPr>
                    </a:p>
                  </a:txBody>
                  <a:tcPr marL="0" marR="0" marT="0" marB="0" anchor="b"/>
                </a:tc>
                <a:extLst>
                  <a:ext uri="{0D108BD9-81ED-4DB2-BD59-A6C34878D82A}">
                    <a16:rowId xmlns:a16="http://schemas.microsoft.com/office/drawing/2014/main" val="10000"/>
                  </a:ext>
                </a:extLst>
              </a:tr>
              <a:tr h="164028">
                <a:tc>
                  <a:txBody>
                    <a:bodyPr/>
                    <a:lstStyle/>
                    <a:p>
                      <a:pPr algn="ctr" fontAlgn="b"/>
                      <a:r>
                        <a:rPr lang="en-GB" sz="1000" u="none" strike="noStrike">
                          <a:effectLst/>
                        </a:rPr>
                        <a:t>Denmark (30.1)</a:t>
                      </a:r>
                      <a:endParaRPr lang="en-GB" sz="1000" b="0" i="0" u="none" strike="noStrike">
                        <a:effectLst/>
                        <a:latin typeface="Arial"/>
                      </a:endParaRPr>
                    </a:p>
                  </a:txBody>
                  <a:tcPr marL="0" marR="0" marT="0" marB="0" anchor="b"/>
                </a:tc>
                <a:extLst>
                  <a:ext uri="{0D108BD9-81ED-4DB2-BD59-A6C34878D82A}">
                    <a16:rowId xmlns:a16="http://schemas.microsoft.com/office/drawing/2014/main" val="10001"/>
                  </a:ext>
                </a:extLst>
              </a:tr>
              <a:tr h="164028">
                <a:tc>
                  <a:txBody>
                    <a:bodyPr/>
                    <a:lstStyle/>
                    <a:p>
                      <a:pPr algn="ctr" fontAlgn="b"/>
                      <a:r>
                        <a:rPr lang="en-GB" sz="1000" u="none" strike="noStrike">
                          <a:effectLst/>
                        </a:rPr>
                        <a:t>Belgium (29.4)</a:t>
                      </a:r>
                      <a:endParaRPr lang="en-GB" sz="1000" b="0" i="0" u="none" strike="noStrike">
                        <a:effectLst/>
                        <a:latin typeface="Arial"/>
                      </a:endParaRPr>
                    </a:p>
                  </a:txBody>
                  <a:tcPr marL="0" marR="0" marT="0" marB="0" anchor="b"/>
                </a:tc>
                <a:extLst>
                  <a:ext uri="{0D108BD9-81ED-4DB2-BD59-A6C34878D82A}">
                    <a16:rowId xmlns:a16="http://schemas.microsoft.com/office/drawing/2014/main" val="10002"/>
                  </a:ext>
                </a:extLst>
              </a:tr>
              <a:tr h="164028">
                <a:tc>
                  <a:txBody>
                    <a:bodyPr/>
                    <a:lstStyle/>
                    <a:p>
                      <a:pPr algn="ctr" fontAlgn="b"/>
                      <a:r>
                        <a:rPr lang="en-GB" sz="1000" u="none" strike="noStrike">
                          <a:effectLst/>
                        </a:rPr>
                        <a:t>Finland (28.3)</a:t>
                      </a:r>
                      <a:endParaRPr lang="en-GB" sz="1000" b="0" i="0" u="none" strike="noStrike">
                        <a:effectLst/>
                        <a:latin typeface="Arial"/>
                      </a:endParaRPr>
                    </a:p>
                  </a:txBody>
                  <a:tcPr marL="0" marR="0" marT="0" marB="0" anchor="b"/>
                </a:tc>
                <a:extLst>
                  <a:ext uri="{0D108BD9-81ED-4DB2-BD59-A6C34878D82A}">
                    <a16:rowId xmlns:a16="http://schemas.microsoft.com/office/drawing/2014/main" val="10003"/>
                  </a:ext>
                </a:extLst>
              </a:tr>
              <a:tr h="164028">
                <a:tc>
                  <a:txBody>
                    <a:bodyPr/>
                    <a:lstStyle/>
                    <a:p>
                      <a:pPr algn="ctr" fontAlgn="b"/>
                      <a:r>
                        <a:rPr lang="en-GB" sz="1000" u="none" strike="noStrike">
                          <a:effectLst/>
                        </a:rPr>
                        <a:t>Austria (27.7)</a:t>
                      </a:r>
                      <a:endParaRPr lang="en-GB" sz="1000" b="0" i="0" u="none" strike="noStrike">
                        <a:effectLst/>
                        <a:latin typeface="Arial"/>
                      </a:endParaRPr>
                    </a:p>
                  </a:txBody>
                  <a:tcPr marL="0" marR="0" marT="0" marB="0" anchor="b"/>
                </a:tc>
                <a:extLst>
                  <a:ext uri="{0D108BD9-81ED-4DB2-BD59-A6C34878D82A}">
                    <a16:rowId xmlns:a16="http://schemas.microsoft.com/office/drawing/2014/main" val="10004"/>
                  </a:ext>
                </a:extLst>
              </a:tr>
              <a:tr h="164028">
                <a:tc>
                  <a:txBody>
                    <a:bodyPr/>
                    <a:lstStyle/>
                    <a:p>
                      <a:pPr algn="ctr" fontAlgn="b"/>
                      <a:r>
                        <a:rPr lang="en-GB" sz="1000" u="none" strike="noStrike">
                          <a:effectLst/>
                        </a:rPr>
                        <a:t>Italy (27.5)</a:t>
                      </a:r>
                      <a:endParaRPr lang="en-GB" sz="1000" b="0" i="0" u="none" strike="noStrike">
                        <a:effectLst/>
                        <a:latin typeface="Arial"/>
                      </a:endParaRPr>
                    </a:p>
                  </a:txBody>
                  <a:tcPr marL="0" marR="0" marT="0" marB="0" anchor="b"/>
                </a:tc>
                <a:extLst>
                  <a:ext uri="{0D108BD9-81ED-4DB2-BD59-A6C34878D82A}">
                    <a16:rowId xmlns:a16="http://schemas.microsoft.com/office/drawing/2014/main" val="10005"/>
                  </a:ext>
                </a:extLst>
              </a:tr>
              <a:tr h="164028">
                <a:tc>
                  <a:txBody>
                    <a:bodyPr/>
                    <a:lstStyle/>
                    <a:p>
                      <a:pPr algn="ctr" fontAlgn="b"/>
                      <a:r>
                        <a:rPr lang="en-GB" sz="1000" u="none" strike="noStrike">
                          <a:effectLst/>
                        </a:rPr>
                        <a:t>Sweden (27.2)</a:t>
                      </a:r>
                      <a:endParaRPr lang="en-GB" sz="1000" b="0" i="0" u="none" strike="noStrike">
                        <a:effectLst/>
                        <a:latin typeface="Arial"/>
                      </a:endParaRPr>
                    </a:p>
                  </a:txBody>
                  <a:tcPr marL="0" marR="0" marT="0" marB="0" anchor="b"/>
                </a:tc>
                <a:extLst>
                  <a:ext uri="{0D108BD9-81ED-4DB2-BD59-A6C34878D82A}">
                    <a16:rowId xmlns:a16="http://schemas.microsoft.com/office/drawing/2014/main" val="10006"/>
                  </a:ext>
                </a:extLst>
              </a:tr>
              <a:tr h="164028">
                <a:tc>
                  <a:txBody>
                    <a:bodyPr/>
                    <a:lstStyle/>
                    <a:p>
                      <a:pPr algn="ctr" fontAlgn="b"/>
                      <a:r>
                        <a:rPr lang="en-GB" sz="1000" u="none" strike="noStrike">
                          <a:effectLst/>
                        </a:rPr>
                        <a:t>Spain (26.8)</a:t>
                      </a:r>
                      <a:endParaRPr lang="en-GB" sz="1000" b="0" i="0" u="none" strike="noStrike">
                        <a:effectLst/>
                        <a:latin typeface="Arial"/>
                      </a:endParaRPr>
                    </a:p>
                  </a:txBody>
                  <a:tcPr marL="0" marR="0" marT="0" marB="0" anchor="b"/>
                </a:tc>
                <a:extLst>
                  <a:ext uri="{0D108BD9-81ED-4DB2-BD59-A6C34878D82A}">
                    <a16:rowId xmlns:a16="http://schemas.microsoft.com/office/drawing/2014/main" val="10007"/>
                  </a:ext>
                </a:extLst>
              </a:tr>
              <a:tr h="164028">
                <a:tc>
                  <a:txBody>
                    <a:bodyPr/>
                    <a:lstStyle/>
                    <a:p>
                      <a:pPr algn="ctr" fontAlgn="b"/>
                      <a:r>
                        <a:rPr lang="en-GB" sz="1000" u="none" strike="noStrike">
                          <a:effectLst/>
                        </a:rPr>
                        <a:t>Greece (25.7)</a:t>
                      </a:r>
                      <a:endParaRPr lang="en-GB" sz="1000" b="0" i="0" u="none" strike="noStrike">
                        <a:effectLst/>
                        <a:latin typeface="Arial"/>
                      </a:endParaRPr>
                    </a:p>
                  </a:txBody>
                  <a:tcPr marL="0" marR="0" marT="0" marB="0" anchor="b"/>
                </a:tc>
                <a:extLst>
                  <a:ext uri="{0D108BD9-81ED-4DB2-BD59-A6C34878D82A}">
                    <a16:rowId xmlns:a16="http://schemas.microsoft.com/office/drawing/2014/main" val="10008"/>
                  </a:ext>
                </a:extLst>
              </a:tr>
              <a:tr h="164028">
                <a:tc>
                  <a:txBody>
                    <a:bodyPr/>
                    <a:lstStyle/>
                    <a:p>
                      <a:pPr algn="ctr" fontAlgn="b"/>
                      <a:r>
                        <a:rPr lang="en-GB" sz="1000" u="none" strike="noStrike">
                          <a:effectLst/>
                        </a:rPr>
                        <a:t>Germany (25.5)</a:t>
                      </a:r>
                      <a:endParaRPr lang="en-GB" sz="1000" b="0" i="0" u="none" strike="noStrike">
                        <a:effectLst/>
                        <a:latin typeface="Arial"/>
                      </a:endParaRPr>
                    </a:p>
                  </a:txBody>
                  <a:tcPr marL="0" marR="0" marT="0" marB="0" anchor="b"/>
                </a:tc>
                <a:extLst>
                  <a:ext uri="{0D108BD9-81ED-4DB2-BD59-A6C34878D82A}">
                    <a16:rowId xmlns:a16="http://schemas.microsoft.com/office/drawing/2014/main" val="10009"/>
                  </a:ext>
                </a:extLst>
              </a:tr>
              <a:tr h="164028">
                <a:tc>
                  <a:txBody>
                    <a:bodyPr/>
                    <a:lstStyle/>
                    <a:p>
                      <a:pPr algn="ctr" fontAlgn="b"/>
                      <a:r>
                        <a:rPr lang="en-GB" sz="1000" u="none" strike="noStrike">
                          <a:effectLst/>
                        </a:rPr>
                        <a:t>Portugal (24.8)</a:t>
                      </a:r>
                      <a:endParaRPr lang="en-GB" sz="1000" b="0" i="0" u="none" strike="noStrike">
                        <a:effectLst/>
                        <a:latin typeface="Arial"/>
                      </a:endParaRPr>
                    </a:p>
                  </a:txBody>
                  <a:tcPr marL="0" marR="0" marT="0" marB="0" anchor="b"/>
                </a:tc>
                <a:extLst>
                  <a:ext uri="{0D108BD9-81ED-4DB2-BD59-A6C34878D82A}">
                    <a16:rowId xmlns:a16="http://schemas.microsoft.com/office/drawing/2014/main" val="10010"/>
                  </a:ext>
                </a:extLst>
              </a:tr>
              <a:tr h="164028">
                <a:tc>
                  <a:txBody>
                    <a:bodyPr/>
                    <a:lstStyle/>
                    <a:p>
                      <a:pPr algn="ctr" fontAlgn="b"/>
                      <a:r>
                        <a:rPr lang="en-GB" sz="1000" u="none" strike="noStrike">
                          <a:effectLst/>
                        </a:rPr>
                        <a:t>Slovenia (24)</a:t>
                      </a:r>
                      <a:endParaRPr lang="en-GB" sz="1000" b="0" i="0" u="none" strike="noStrike">
                        <a:effectLst/>
                        <a:latin typeface="Arial"/>
                      </a:endParaRPr>
                    </a:p>
                  </a:txBody>
                  <a:tcPr marL="0" marR="0" marT="0" marB="0" anchor="b"/>
                </a:tc>
                <a:extLst>
                  <a:ext uri="{0D108BD9-81ED-4DB2-BD59-A6C34878D82A}">
                    <a16:rowId xmlns:a16="http://schemas.microsoft.com/office/drawing/2014/main" val="10011"/>
                  </a:ext>
                </a:extLst>
              </a:tr>
              <a:tr h="164028">
                <a:tc>
                  <a:txBody>
                    <a:bodyPr/>
                    <a:lstStyle/>
                    <a:p>
                      <a:pPr algn="ctr" fontAlgn="b"/>
                      <a:r>
                        <a:rPr lang="en-GB" sz="1000" u="none" strike="noStrike">
                          <a:effectLst/>
                        </a:rPr>
                        <a:t>Netherlands (23.5)</a:t>
                      </a:r>
                      <a:endParaRPr lang="en-GB" sz="1000" b="0" i="0" u="none" strike="noStrike">
                        <a:effectLst/>
                        <a:latin typeface="Arial"/>
                      </a:endParaRPr>
                    </a:p>
                  </a:txBody>
                  <a:tcPr marL="0" marR="0" marT="0" marB="0" anchor="b"/>
                </a:tc>
                <a:extLst>
                  <a:ext uri="{0D108BD9-81ED-4DB2-BD59-A6C34878D82A}">
                    <a16:rowId xmlns:a16="http://schemas.microsoft.com/office/drawing/2014/main" val="10012"/>
                  </a:ext>
                </a:extLst>
              </a:tr>
              <a:tr h="164028">
                <a:tc>
                  <a:txBody>
                    <a:bodyPr/>
                    <a:lstStyle/>
                    <a:p>
                      <a:pPr algn="ctr" fontAlgn="b"/>
                      <a:r>
                        <a:rPr lang="en-GB" sz="1000" u="none" strike="noStrike" dirty="0">
                          <a:effectLst/>
                        </a:rPr>
                        <a:t>Japan (23.1)</a:t>
                      </a:r>
                      <a:endParaRPr lang="en-GB" sz="1000" b="0" i="0" u="none" strike="noStrike" dirty="0">
                        <a:effectLst/>
                        <a:latin typeface="Arial"/>
                      </a:endParaRPr>
                    </a:p>
                  </a:txBody>
                  <a:tcPr marL="0" marR="0" marT="0" marB="0" anchor="b"/>
                </a:tc>
                <a:extLst>
                  <a:ext uri="{0D108BD9-81ED-4DB2-BD59-A6C34878D82A}">
                    <a16:rowId xmlns:a16="http://schemas.microsoft.com/office/drawing/2014/main" val="10013"/>
                  </a:ext>
                </a:extLst>
              </a:tr>
              <a:tr h="183677">
                <a:tc>
                  <a:txBody>
                    <a:bodyPr/>
                    <a:lstStyle/>
                    <a:p>
                      <a:pPr algn="ctr" fontAlgn="b"/>
                      <a:r>
                        <a:rPr lang="en-GB" sz="1000" u="none" strike="noStrike" dirty="0">
                          <a:effectLst/>
                        </a:rPr>
                        <a:t>United Kingdom (22.7)</a:t>
                      </a:r>
                      <a:endParaRPr lang="en-GB" sz="1000" b="0" i="0" u="none" strike="noStrike" dirty="0">
                        <a:effectLst/>
                        <a:latin typeface="Arial"/>
                      </a:endParaRPr>
                    </a:p>
                  </a:txBody>
                  <a:tcPr marL="0" marR="0" marT="0" marB="0" anchor="b"/>
                </a:tc>
                <a:extLst>
                  <a:ext uri="{0D108BD9-81ED-4DB2-BD59-A6C34878D82A}">
                    <a16:rowId xmlns:a16="http://schemas.microsoft.com/office/drawing/2014/main" val="10014"/>
                  </a:ext>
                </a:extLst>
              </a:tr>
              <a:tr h="164028">
                <a:tc>
                  <a:txBody>
                    <a:bodyPr/>
                    <a:lstStyle/>
                    <a:p>
                      <a:pPr algn="ctr" fontAlgn="b"/>
                      <a:r>
                        <a:rPr lang="en-GB" sz="1000" u="none" strike="noStrike">
                          <a:effectLst/>
                        </a:rPr>
                        <a:t>Hungary (22.6)</a:t>
                      </a:r>
                      <a:endParaRPr lang="en-GB" sz="1000" b="0" i="0" u="none" strike="noStrike">
                        <a:effectLst/>
                        <a:latin typeface="Arial"/>
                      </a:endParaRPr>
                    </a:p>
                  </a:txBody>
                  <a:tcPr marL="0" marR="0" marT="0" marB="0" anchor="b"/>
                </a:tc>
                <a:extLst>
                  <a:ext uri="{0D108BD9-81ED-4DB2-BD59-A6C34878D82A}">
                    <a16:rowId xmlns:a16="http://schemas.microsoft.com/office/drawing/2014/main" val="10015"/>
                  </a:ext>
                </a:extLst>
              </a:tr>
              <a:tr h="164028">
                <a:tc>
                  <a:txBody>
                    <a:bodyPr/>
                    <a:lstStyle/>
                    <a:p>
                      <a:pPr algn="ctr" fontAlgn="b"/>
                      <a:r>
                        <a:rPr lang="en-GB" sz="1000" u="none" strike="noStrike">
                          <a:effectLst/>
                        </a:rPr>
                        <a:t>Luxembourg (22.5)</a:t>
                      </a:r>
                      <a:endParaRPr lang="en-GB" sz="1000" b="0" i="0" u="none" strike="noStrike">
                        <a:effectLst/>
                        <a:latin typeface="Arial"/>
                      </a:endParaRPr>
                    </a:p>
                  </a:txBody>
                  <a:tcPr marL="0" marR="0" marT="0" marB="0" anchor="b"/>
                </a:tc>
                <a:extLst>
                  <a:ext uri="{0D108BD9-81ED-4DB2-BD59-A6C34878D82A}">
                    <a16:rowId xmlns:a16="http://schemas.microsoft.com/office/drawing/2014/main" val="10016"/>
                  </a:ext>
                </a:extLst>
              </a:tr>
              <a:tr h="164028">
                <a:tc>
                  <a:txBody>
                    <a:bodyPr/>
                    <a:lstStyle/>
                    <a:p>
                      <a:pPr algn="ctr" fontAlgn="b"/>
                      <a:r>
                        <a:rPr lang="en-GB" sz="1000" u="none" strike="noStrike">
                          <a:effectLst/>
                        </a:rPr>
                        <a:t>Ireland (22.3)</a:t>
                      </a:r>
                      <a:endParaRPr lang="en-GB" sz="1000" b="0" i="0" u="none" strike="noStrike">
                        <a:effectLst/>
                        <a:latin typeface="Arial"/>
                      </a:endParaRPr>
                    </a:p>
                  </a:txBody>
                  <a:tcPr marL="0" marR="0" marT="0" marB="0" anchor="b"/>
                </a:tc>
                <a:extLst>
                  <a:ext uri="{0D108BD9-81ED-4DB2-BD59-A6C34878D82A}">
                    <a16:rowId xmlns:a16="http://schemas.microsoft.com/office/drawing/2014/main" val="10017"/>
                  </a:ext>
                </a:extLst>
              </a:tr>
              <a:tr h="164028">
                <a:tc>
                  <a:txBody>
                    <a:bodyPr/>
                    <a:lstStyle/>
                    <a:p>
                      <a:pPr algn="ctr" fontAlgn="b"/>
                      <a:r>
                        <a:rPr lang="en-GB" sz="1000" u="none" strike="noStrike">
                          <a:effectLst/>
                        </a:rPr>
                        <a:t>Norway (21.8)</a:t>
                      </a:r>
                      <a:endParaRPr lang="en-GB" sz="1000" b="0" i="0" u="none" strike="noStrike">
                        <a:effectLst/>
                        <a:latin typeface="Arial"/>
                      </a:endParaRPr>
                    </a:p>
                  </a:txBody>
                  <a:tcPr marL="0" marR="0" marT="0" marB="0" anchor="b"/>
                </a:tc>
                <a:extLst>
                  <a:ext uri="{0D108BD9-81ED-4DB2-BD59-A6C34878D82A}">
                    <a16:rowId xmlns:a16="http://schemas.microsoft.com/office/drawing/2014/main" val="10018"/>
                  </a:ext>
                </a:extLst>
              </a:tr>
              <a:tr h="164028">
                <a:tc>
                  <a:txBody>
                    <a:bodyPr/>
                    <a:lstStyle/>
                    <a:p>
                      <a:pPr algn="ctr" fontAlgn="b"/>
                      <a:r>
                        <a:rPr lang="en-GB" sz="1000" u="none" strike="noStrike">
                          <a:effectLst/>
                        </a:rPr>
                        <a:t>OECD (21.4)</a:t>
                      </a:r>
                      <a:endParaRPr lang="en-GB" sz="1000" b="1" i="0" u="none" strike="noStrike">
                        <a:effectLst/>
                        <a:latin typeface="Arial"/>
                      </a:endParaRPr>
                    </a:p>
                  </a:txBody>
                  <a:tcPr marL="0" marR="0" marT="0" marB="0" anchor="b"/>
                </a:tc>
                <a:extLst>
                  <a:ext uri="{0D108BD9-81ED-4DB2-BD59-A6C34878D82A}">
                    <a16:rowId xmlns:a16="http://schemas.microsoft.com/office/drawing/2014/main" val="10019"/>
                  </a:ext>
                </a:extLst>
              </a:tr>
              <a:tr h="164028">
                <a:tc>
                  <a:txBody>
                    <a:bodyPr/>
                    <a:lstStyle/>
                    <a:p>
                      <a:pPr algn="ctr" fontAlgn="b"/>
                      <a:r>
                        <a:rPr lang="en-GB" sz="1000" u="none" strike="noStrike">
                          <a:effectLst/>
                        </a:rPr>
                        <a:t>New Zealand (21)</a:t>
                      </a:r>
                      <a:endParaRPr lang="en-GB" sz="1000" b="0" i="0" u="none" strike="noStrike">
                        <a:effectLst/>
                        <a:latin typeface="Arial"/>
                      </a:endParaRPr>
                    </a:p>
                  </a:txBody>
                  <a:tcPr marL="0" marR="0" marT="0" marB="0" anchor="b"/>
                </a:tc>
                <a:extLst>
                  <a:ext uri="{0D108BD9-81ED-4DB2-BD59-A6C34878D82A}">
                    <a16:rowId xmlns:a16="http://schemas.microsoft.com/office/drawing/2014/main" val="10020"/>
                  </a:ext>
                </a:extLst>
              </a:tr>
              <a:tr h="164028">
                <a:tc>
                  <a:txBody>
                    <a:bodyPr/>
                    <a:lstStyle/>
                    <a:p>
                      <a:pPr algn="ctr" fontAlgn="b"/>
                      <a:r>
                        <a:rPr lang="en-GB" sz="1000" u="none" strike="noStrike">
                          <a:effectLst/>
                        </a:rPr>
                        <a:t>Czech Republic (20.1)</a:t>
                      </a:r>
                      <a:endParaRPr lang="en-GB" sz="1000" b="0" i="0" u="none" strike="noStrike">
                        <a:effectLst/>
                        <a:latin typeface="Arial"/>
                      </a:endParaRPr>
                    </a:p>
                  </a:txBody>
                  <a:tcPr marL="0" marR="0" marT="0" marB="0" anchor="b"/>
                </a:tc>
                <a:extLst>
                  <a:ext uri="{0D108BD9-81ED-4DB2-BD59-A6C34878D82A}">
                    <a16:rowId xmlns:a16="http://schemas.microsoft.com/office/drawing/2014/main" val="10021"/>
                  </a:ext>
                </a:extLst>
              </a:tr>
              <a:tr h="164028">
                <a:tc>
                  <a:txBody>
                    <a:bodyPr/>
                    <a:lstStyle/>
                    <a:p>
                      <a:pPr algn="ctr" fontAlgn="b"/>
                      <a:r>
                        <a:rPr lang="en-GB" sz="1000" u="none" strike="noStrike">
                          <a:effectLst/>
                        </a:rPr>
                        <a:t>Poland (20.1)</a:t>
                      </a:r>
                      <a:endParaRPr lang="en-GB" sz="1000" b="0" i="0" u="none" strike="noStrike">
                        <a:effectLst/>
                        <a:latin typeface="Arial"/>
                      </a:endParaRPr>
                    </a:p>
                  </a:txBody>
                  <a:tcPr marL="0" marR="0" marT="0" marB="0" anchor="b"/>
                </a:tc>
                <a:extLst>
                  <a:ext uri="{0D108BD9-81ED-4DB2-BD59-A6C34878D82A}">
                    <a16:rowId xmlns:a16="http://schemas.microsoft.com/office/drawing/2014/main" val="10022"/>
                  </a:ext>
                </a:extLst>
              </a:tr>
              <a:tr h="164028">
                <a:tc>
                  <a:txBody>
                    <a:bodyPr/>
                    <a:lstStyle/>
                    <a:p>
                      <a:pPr algn="ctr" fontAlgn="b"/>
                      <a:r>
                        <a:rPr lang="en-GB" sz="1000" u="none" strike="noStrike">
                          <a:effectLst/>
                        </a:rPr>
                        <a:t>Switzerland (19.3)</a:t>
                      </a:r>
                      <a:endParaRPr lang="en-GB" sz="1000" b="0" i="0" u="none" strike="noStrike">
                        <a:effectLst/>
                        <a:latin typeface="Arial"/>
                      </a:endParaRPr>
                    </a:p>
                  </a:txBody>
                  <a:tcPr marL="0" marR="0" marT="0" marB="0" anchor="b"/>
                </a:tc>
                <a:extLst>
                  <a:ext uri="{0D108BD9-81ED-4DB2-BD59-A6C34878D82A}">
                    <a16:rowId xmlns:a16="http://schemas.microsoft.com/office/drawing/2014/main" val="10023"/>
                  </a:ext>
                </a:extLst>
              </a:tr>
              <a:tr h="164028">
                <a:tc>
                  <a:txBody>
                    <a:bodyPr/>
                    <a:lstStyle/>
                    <a:p>
                      <a:pPr algn="ctr" fontAlgn="b"/>
                      <a:r>
                        <a:rPr lang="en-GB" sz="1000" u="none" strike="noStrike">
                          <a:effectLst/>
                        </a:rPr>
                        <a:t>United States (18.7)</a:t>
                      </a:r>
                      <a:endParaRPr lang="en-GB" sz="1000" b="0" i="0" u="none" strike="noStrike">
                        <a:effectLst/>
                        <a:latin typeface="Arial"/>
                      </a:endParaRPr>
                    </a:p>
                  </a:txBody>
                  <a:tcPr marL="0" marR="0" marT="0" marB="0" anchor="b"/>
                </a:tc>
                <a:extLst>
                  <a:ext uri="{0D108BD9-81ED-4DB2-BD59-A6C34878D82A}">
                    <a16:rowId xmlns:a16="http://schemas.microsoft.com/office/drawing/2014/main" val="10024"/>
                  </a:ext>
                </a:extLst>
              </a:tr>
              <a:tr h="164028">
                <a:tc>
                  <a:txBody>
                    <a:bodyPr/>
                    <a:lstStyle/>
                    <a:p>
                      <a:pPr algn="ctr" fontAlgn="b"/>
                      <a:r>
                        <a:rPr lang="en-GB" sz="1000" u="none" strike="noStrike">
                          <a:effectLst/>
                        </a:rPr>
                        <a:t>Australia (18.3)</a:t>
                      </a:r>
                      <a:endParaRPr lang="en-GB" sz="1000" b="0" i="0" u="none" strike="noStrike">
                        <a:effectLst/>
                        <a:latin typeface="Arial"/>
                      </a:endParaRPr>
                    </a:p>
                  </a:txBody>
                  <a:tcPr marL="0" marR="0" marT="0" marB="0" anchor="b"/>
                </a:tc>
                <a:extLst>
                  <a:ext uri="{0D108BD9-81ED-4DB2-BD59-A6C34878D82A}">
                    <a16:rowId xmlns:a16="http://schemas.microsoft.com/office/drawing/2014/main" val="10025"/>
                  </a:ext>
                </a:extLst>
              </a:tr>
              <a:tr h="164028">
                <a:tc>
                  <a:txBody>
                    <a:bodyPr/>
                    <a:lstStyle/>
                    <a:p>
                      <a:pPr algn="ctr" fontAlgn="b"/>
                      <a:r>
                        <a:rPr lang="en-GB" sz="1000" u="none" strike="noStrike">
                          <a:effectLst/>
                        </a:rPr>
                        <a:t>Iceland (18.1)</a:t>
                      </a:r>
                      <a:endParaRPr lang="en-GB" sz="1000" b="0" i="0" u="none" strike="noStrike">
                        <a:effectLst/>
                        <a:latin typeface="Arial"/>
                      </a:endParaRPr>
                    </a:p>
                  </a:txBody>
                  <a:tcPr marL="0" marR="0" marT="0" marB="0" anchor="b"/>
                </a:tc>
                <a:extLst>
                  <a:ext uri="{0D108BD9-81ED-4DB2-BD59-A6C34878D82A}">
                    <a16:rowId xmlns:a16="http://schemas.microsoft.com/office/drawing/2014/main" val="10026"/>
                  </a:ext>
                </a:extLst>
              </a:tr>
              <a:tr h="164028">
                <a:tc>
                  <a:txBody>
                    <a:bodyPr/>
                    <a:lstStyle/>
                    <a:p>
                      <a:pPr algn="ctr" fontAlgn="b"/>
                      <a:r>
                        <a:rPr lang="en-GB" sz="1000" u="none" strike="noStrike">
                          <a:effectLst/>
                        </a:rPr>
                        <a:t>Slovak Republic (18.1)</a:t>
                      </a:r>
                      <a:endParaRPr lang="en-GB" sz="1000" b="0" i="0" u="none" strike="noStrike">
                        <a:effectLst/>
                        <a:latin typeface="Arial"/>
                      </a:endParaRPr>
                    </a:p>
                  </a:txBody>
                  <a:tcPr marL="0" marR="0" marT="0" marB="0" anchor="b"/>
                </a:tc>
                <a:extLst>
                  <a:ext uri="{0D108BD9-81ED-4DB2-BD59-A6C34878D82A}">
                    <a16:rowId xmlns:a16="http://schemas.microsoft.com/office/drawing/2014/main" val="10027"/>
                  </a:ext>
                </a:extLst>
              </a:tr>
              <a:tr h="164028">
                <a:tc>
                  <a:txBody>
                    <a:bodyPr/>
                    <a:lstStyle/>
                    <a:p>
                      <a:pPr algn="ctr" fontAlgn="b"/>
                      <a:r>
                        <a:rPr lang="en-GB" sz="1000" u="none" strike="noStrike">
                          <a:effectLst/>
                        </a:rPr>
                        <a:t>Canada (17.4)</a:t>
                      </a:r>
                      <a:endParaRPr lang="en-GB" sz="1000" b="0" i="0" u="none" strike="noStrike">
                        <a:effectLst/>
                        <a:latin typeface="Arial"/>
                      </a:endParaRPr>
                    </a:p>
                  </a:txBody>
                  <a:tcPr marL="0" marR="0" marT="0" marB="0" anchor="b"/>
                </a:tc>
                <a:extLst>
                  <a:ext uri="{0D108BD9-81ED-4DB2-BD59-A6C34878D82A}">
                    <a16:rowId xmlns:a16="http://schemas.microsoft.com/office/drawing/2014/main" val="10028"/>
                  </a:ext>
                </a:extLst>
              </a:tr>
              <a:tr h="164028">
                <a:tc>
                  <a:txBody>
                    <a:bodyPr/>
                    <a:lstStyle/>
                    <a:p>
                      <a:pPr algn="ctr" fontAlgn="b"/>
                      <a:r>
                        <a:rPr lang="en-GB" sz="1000" u="none" strike="noStrike">
                          <a:effectLst/>
                        </a:rPr>
                        <a:t>Estonia (16.8)</a:t>
                      </a:r>
                      <a:endParaRPr lang="en-GB" sz="1000" b="0" i="0" u="none" strike="noStrike">
                        <a:effectLst/>
                        <a:latin typeface="Arial"/>
                      </a:endParaRPr>
                    </a:p>
                  </a:txBody>
                  <a:tcPr marL="0" marR="0" marT="0" marB="0" anchor="b"/>
                </a:tc>
                <a:extLst>
                  <a:ext uri="{0D108BD9-81ED-4DB2-BD59-A6C34878D82A}">
                    <a16:rowId xmlns:a16="http://schemas.microsoft.com/office/drawing/2014/main" val="10029"/>
                  </a:ext>
                </a:extLst>
              </a:tr>
              <a:tr h="164028">
                <a:tc>
                  <a:txBody>
                    <a:bodyPr/>
                    <a:lstStyle/>
                    <a:p>
                      <a:pPr algn="ctr" fontAlgn="b"/>
                      <a:r>
                        <a:rPr lang="en-GB" sz="1000" u="none" strike="noStrike">
                          <a:effectLst/>
                        </a:rPr>
                        <a:t>Israel (15.1)</a:t>
                      </a:r>
                      <a:endParaRPr lang="en-GB" sz="1000" b="0" i="0" u="none" strike="noStrike">
                        <a:effectLst/>
                        <a:latin typeface="Arial"/>
                      </a:endParaRPr>
                    </a:p>
                  </a:txBody>
                  <a:tcPr marL="0" marR="0" marT="0" marB="0" anchor="b"/>
                </a:tc>
                <a:extLst>
                  <a:ext uri="{0D108BD9-81ED-4DB2-BD59-A6C34878D82A}">
                    <a16:rowId xmlns:a16="http://schemas.microsoft.com/office/drawing/2014/main" val="10030"/>
                  </a:ext>
                </a:extLst>
              </a:tr>
              <a:tr h="164028">
                <a:tc>
                  <a:txBody>
                    <a:bodyPr/>
                    <a:lstStyle/>
                    <a:p>
                      <a:pPr algn="ctr" fontAlgn="b"/>
                      <a:r>
                        <a:rPr lang="en-GB" sz="1000" u="none" strike="noStrike">
                          <a:effectLst/>
                        </a:rPr>
                        <a:t>Turkey (12.2)</a:t>
                      </a:r>
                      <a:endParaRPr lang="en-GB" sz="1000" b="0" i="0" u="none" strike="noStrike">
                        <a:effectLst/>
                        <a:latin typeface="Arial"/>
                      </a:endParaRPr>
                    </a:p>
                  </a:txBody>
                  <a:tcPr marL="0" marR="0" marT="0" marB="0" anchor="b"/>
                </a:tc>
                <a:extLst>
                  <a:ext uri="{0D108BD9-81ED-4DB2-BD59-A6C34878D82A}">
                    <a16:rowId xmlns:a16="http://schemas.microsoft.com/office/drawing/2014/main" val="10031"/>
                  </a:ext>
                </a:extLst>
              </a:tr>
              <a:tr h="164028">
                <a:tc>
                  <a:txBody>
                    <a:bodyPr/>
                    <a:lstStyle/>
                    <a:p>
                      <a:pPr algn="ctr" fontAlgn="b"/>
                      <a:r>
                        <a:rPr lang="en-GB" sz="1000" u="none" strike="noStrike">
                          <a:effectLst/>
                        </a:rPr>
                        <a:t>Chile (10.2)</a:t>
                      </a:r>
                      <a:endParaRPr lang="en-GB" sz="1000" b="0" i="0" u="none" strike="noStrike">
                        <a:effectLst/>
                        <a:latin typeface="Arial"/>
                      </a:endParaRPr>
                    </a:p>
                  </a:txBody>
                  <a:tcPr marL="0" marR="0" marT="0" marB="0" anchor="b"/>
                </a:tc>
                <a:extLst>
                  <a:ext uri="{0D108BD9-81ED-4DB2-BD59-A6C34878D82A}">
                    <a16:rowId xmlns:a16="http://schemas.microsoft.com/office/drawing/2014/main" val="10032"/>
                  </a:ext>
                </a:extLst>
              </a:tr>
              <a:tr h="164028">
                <a:tc>
                  <a:txBody>
                    <a:bodyPr/>
                    <a:lstStyle/>
                    <a:p>
                      <a:pPr algn="ctr" fontAlgn="b"/>
                      <a:r>
                        <a:rPr lang="en-GB" sz="1000" u="none" strike="noStrike">
                          <a:effectLst/>
                        </a:rPr>
                        <a:t>Korea (9.6)</a:t>
                      </a:r>
                      <a:endParaRPr lang="en-GB" sz="1000" b="0" i="0" u="none" strike="noStrike">
                        <a:effectLst/>
                        <a:latin typeface="Arial"/>
                      </a:endParaRPr>
                    </a:p>
                  </a:txBody>
                  <a:tcPr marL="0" marR="0" marT="0" marB="0" anchor="b"/>
                </a:tc>
                <a:extLst>
                  <a:ext uri="{0D108BD9-81ED-4DB2-BD59-A6C34878D82A}">
                    <a16:rowId xmlns:a16="http://schemas.microsoft.com/office/drawing/2014/main" val="10033"/>
                  </a:ext>
                </a:extLst>
              </a:tr>
              <a:tr h="164028">
                <a:tc>
                  <a:txBody>
                    <a:bodyPr/>
                    <a:lstStyle/>
                    <a:p>
                      <a:pPr algn="ctr" fontAlgn="b"/>
                      <a:r>
                        <a:rPr lang="en-GB" sz="1000" u="none" strike="noStrike" dirty="0">
                          <a:effectLst/>
                        </a:rPr>
                        <a:t>Mexico (7.7)</a:t>
                      </a:r>
                      <a:endParaRPr lang="en-GB" sz="1000" b="0" i="0" u="none" strike="noStrike" dirty="0">
                        <a:effectLst/>
                        <a:latin typeface="Arial"/>
                      </a:endParaRPr>
                    </a:p>
                  </a:txBody>
                  <a:tcPr marL="0" marR="0" marT="0" marB="0" anchor="b"/>
                </a:tc>
                <a:extLst>
                  <a:ext uri="{0D108BD9-81ED-4DB2-BD59-A6C34878D82A}">
                    <a16:rowId xmlns:a16="http://schemas.microsoft.com/office/drawing/2014/main" val="10034"/>
                  </a:ext>
                </a:extLst>
              </a:tr>
            </a:tbl>
          </a:graphicData>
        </a:graphic>
      </p:graphicFrame>
      <p:graphicFrame>
        <p:nvGraphicFramePr>
          <p:cNvPr id="10" name="Chart 9"/>
          <p:cNvGraphicFramePr>
            <a:graphicFrameLocks/>
          </p:cNvGraphicFramePr>
          <p:nvPr>
            <p:extLst>
              <p:ext uri="{D42A27DB-BD31-4B8C-83A1-F6EECF244321}">
                <p14:modId xmlns:p14="http://schemas.microsoft.com/office/powerpoint/2010/main" val="703041318"/>
              </p:ext>
            </p:extLst>
          </p:nvPr>
        </p:nvGraphicFramePr>
        <p:xfrm>
          <a:off x="5148064" y="494801"/>
          <a:ext cx="3603194" cy="6102551"/>
        </p:xfrm>
        <a:graphic>
          <a:graphicData uri="http://schemas.openxmlformats.org/drawingml/2006/chart">
            <c:chart xmlns:c="http://schemas.openxmlformats.org/drawingml/2006/chart" xmlns:r="http://schemas.openxmlformats.org/officeDocument/2006/relationships" r:id="rId4"/>
          </a:graphicData>
        </a:graphic>
      </p:graphicFrame>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6227" y="188640"/>
            <a:ext cx="7002157" cy="36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208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graphicEl>
                                              <a:chart seriesIdx="-4" categoryIdx="0" bldStep="category"/>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chart seriesIdx="-4" categoryIdx="1"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chart seriesIdx="-4" categoryIdx="2"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graphicEl>
                                              <a:chart seriesIdx="-4" categoryIdx="2"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graphicEl>
                                              <a:chart seriesIdx="-4" categoryIdx="3"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graphicEl>
                                              <a:chart seriesIdx="-4" categoryIdx="3"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graphicEl>
                                              <a:chart seriesIdx="-4" categoryIdx="4"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graphicEl>
                                              <a:chart seriesIdx="-4" categoryIdx="4"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
                                            <p:graphicEl>
                                              <a:chart seriesIdx="-4" categoryIdx="5" bldStep="category"/>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graphicEl>
                                              <a:chart seriesIdx="-4" categoryIdx="5" bldStep="category"/>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8">
                                            <p:graphicEl>
                                              <a:chart seriesIdx="-4" categoryIdx="6" bldStep="category"/>
                                            </p:graphic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0">
                                            <p:graphicEl>
                                              <a:chart seriesIdx="-4" categoryIdx="6" bldStep="category"/>
                                            </p:graphic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
                                            <p:graphicEl>
                                              <a:chart seriesIdx="-4" categoryIdx="7" bldStep="category"/>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
                                            <p:graphicEl>
                                              <a:chart seriesIdx="-4" categoryIdx="7" bldStep="category"/>
                                            </p:graphic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8">
                                            <p:graphicEl>
                                              <a:chart seriesIdx="-4" categoryIdx="8" bldStep="category"/>
                                            </p:graphic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0">
                                            <p:graphicEl>
                                              <a:chart seriesIdx="-4" categoryIdx="8" bldStep="category"/>
                                            </p:graphic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8">
                                            <p:graphicEl>
                                              <a:chart seriesIdx="-4" categoryIdx="9" bldStep="category"/>
                                            </p:graphic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0">
                                            <p:graphicEl>
                                              <a:chart seriesIdx="-4" categoryIdx="9" bldStep="category"/>
                                            </p:graphic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8">
                                            <p:graphicEl>
                                              <a:chart seriesIdx="-4" categoryIdx="10" bldStep="category"/>
                                            </p:graphic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0">
                                            <p:graphicEl>
                                              <a:chart seriesIdx="-4" categoryIdx="10" bldStep="category"/>
                                            </p:graphic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8">
                                            <p:graphicEl>
                                              <a:chart seriesIdx="-4" categoryIdx="11" bldStep="category"/>
                                            </p:graphic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0">
                                            <p:graphicEl>
                                              <a:chart seriesIdx="-4" categoryIdx="11" bldStep="category"/>
                                            </p:graphic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8">
                                            <p:graphicEl>
                                              <a:chart seriesIdx="-4" categoryIdx="12" bldStep="category"/>
                                            </p:graphic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0">
                                            <p:graphicEl>
                                              <a:chart seriesIdx="-4" categoryIdx="12" bldStep="category"/>
                                            </p:graphic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8">
                                            <p:graphicEl>
                                              <a:chart seriesIdx="-4" categoryIdx="13" bldStep="category"/>
                                            </p:graphic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10">
                                            <p:graphicEl>
                                              <a:chart seriesIdx="-4" categoryIdx="13" bldStep="category"/>
                                            </p:graphic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8">
                                            <p:graphicEl>
                                              <a:chart seriesIdx="-4" categoryIdx="14" bldStep="category"/>
                                            </p:graphic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10">
                                            <p:graphicEl>
                                              <a:chart seriesIdx="-4" categoryIdx="14" bldStep="category"/>
                                            </p:graphic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8">
                                            <p:graphicEl>
                                              <a:chart seriesIdx="-4" categoryIdx="15" bldStep="category"/>
                                            </p:graphic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10">
                                            <p:graphicEl>
                                              <a:chart seriesIdx="-4" categoryIdx="15" bldStep="category"/>
                                            </p:graphic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8">
                                            <p:graphicEl>
                                              <a:chart seriesIdx="-4" categoryIdx="16" bldStep="category"/>
                                            </p:graphicEl>
                                          </p:spTgt>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10">
                                            <p:graphicEl>
                                              <a:chart seriesIdx="-4" categoryIdx="16" bldStep="category"/>
                                            </p:graphicEl>
                                          </p:spTgt>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8">
                                            <p:graphicEl>
                                              <a:chart seriesIdx="-4" categoryIdx="17" bldStep="category"/>
                                            </p:graphicEl>
                                          </p:spTgt>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10">
                                            <p:graphicEl>
                                              <a:chart seriesIdx="-4" categoryIdx="17" bldStep="category"/>
                                            </p:graphicEl>
                                          </p:spTgt>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8">
                                            <p:graphicEl>
                                              <a:chart seriesIdx="-4" categoryIdx="18" bldStep="category"/>
                                            </p:graphicEl>
                                          </p:spTgt>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10">
                                            <p:graphicEl>
                                              <a:chart seriesIdx="-4" categoryIdx="18" bldStep="category"/>
                                            </p:graphicEl>
                                          </p:spTgt>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8">
                                            <p:graphicEl>
                                              <a:chart seriesIdx="-4" categoryIdx="19" bldStep="category"/>
                                            </p:graphicEl>
                                          </p:spTgt>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10">
                                            <p:graphicEl>
                                              <a:chart seriesIdx="-4" categoryIdx="19" bldStep="category"/>
                                            </p:graphicEl>
                                          </p:spTgt>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8">
                                            <p:graphicEl>
                                              <a:chart seriesIdx="-4" categoryIdx="20" bldStep="category"/>
                                            </p:graphicEl>
                                          </p:spTgt>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10">
                                            <p:graphicEl>
                                              <a:chart seriesIdx="-4" categoryIdx="20" bldStep="category"/>
                                            </p:graphicEl>
                                          </p:spTgt>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8">
                                            <p:graphicEl>
                                              <a:chart seriesIdx="-4" categoryIdx="21" bldStep="category"/>
                                            </p:graphicEl>
                                          </p:spTgt>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grpId="0" nodeType="clickEffect">
                                  <p:stCondLst>
                                    <p:cond delay="0"/>
                                  </p:stCondLst>
                                  <p:childTnLst>
                                    <p:set>
                                      <p:cBhvr>
                                        <p:cTn id="178" dur="1" fill="hold">
                                          <p:stCondLst>
                                            <p:cond delay="0"/>
                                          </p:stCondLst>
                                        </p:cTn>
                                        <p:tgtEl>
                                          <p:spTgt spid="10">
                                            <p:graphicEl>
                                              <a:chart seriesIdx="-4" categoryIdx="21" bldStep="category"/>
                                            </p:graphicEl>
                                          </p:spTgt>
                                        </p:tgtEl>
                                        <p:attrNameLst>
                                          <p:attrName>style.visibility</p:attrName>
                                        </p:attrNameLst>
                                      </p:cBhvr>
                                      <p:to>
                                        <p:strVal val="visible"/>
                                      </p:to>
                                    </p:set>
                                  </p:childTnLst>
                                </p:cTn>
                              </p:par>
                            </p:childTnLst>
                          </p:cTn>
                        </p:par>
                      </p:childTnLst>
                    </p:cTn>
                  </p:par>
                  <p:par>
                    <p:cTn id="179" fill="hold">
                      <p:stCondLst>
                        <p:cond delay="indefinite"/>
                      </p:stCondLst>
                      <p:childTnLst>
                        <p:par>
                          <p:cTn id="180" fill="hold">
                            <p:stCondLst>
                              <p:cond delay="0"/>
                            </p:stCondLst>
                            <p:childTnLst>
                              <p:par>
                                <p:cTn id="181" presetID="1" presetClass="entr" presetSubtype="0" fill="hold" grpId="0" nodeType="clickEffect">
                                  <p:stCondLst>
                                    <p:cond delay="0"/>
                                  </p:stCondLst>
                                  <p:childTnLst>
                                    <p:set>
                                      <p:cBhvr>
                                        <p:cTn id="182" dur="1" fill="hold">
                                          <p:stCondLst>
                                            <p:cond delay="0"/>
                                          </p:stCondLst>
                                        </p:cTn>
                                        <p:tgtEl>
                                          <p:spTgt spid="8">
                                            <p:graphicEl>
                                              <a:chart seriesIdx="-4" categoryIdx="22" bldStep="category"/>
                                            </p:graphicEl>
                                          </p:spTgt>
                                        </p:tgtEl>
                                        <p:attrNameLst>
                                          <p:attrName>style.visibility</p:attrName>
                                        </p:attrNameLst>
                                      </p:cBhvr>
                                      <p:to>
                                        <p:strVal val="visible"/>
                                      </p:to>
                                    </p:set>
                                  </p:childTnLst>
                                </p:cTn>
                              </p:par>
                            </p:childTnLst>
                          </p:cTn>
                        </p:par>
                      </p:childTnLst>
                    </p:cTn>
                  </p:par>
                  <p:par>
                    <p:cTn id="183" fill="hold">
                      <p:stCondLst>
                        <p:cond delay="indefinite"/>
                      </p:stCondLst>
                      <p:childTnLst>
                        <p:par>
                          <p:cTn id="184" fill="hold">
                            <p:stCondLst>
                              <p:cond delay="0"/>
                            </p:stCondLst>
                            <p:childTnLst>
                              <p:par>
                                <p:cTn id="185" presetID="1" presetClass="entr" presetSubtype="0" fill="hold" grpId="0" nodeType="clickEffect">
                                  <p:stCondLst>
                                    <p:cond delay="0"/>
                                  </p:stCondLst>
                                  <p:childTnLst>
                                    <p:set>
                                      <p:cBhvr>
                                        <p:cTn id="186" dur="1" fill="hold">
                                          <p:stCondLst>
                                            <p:cond delay="0"/>
                                          </p:stCondLst>
                                        </p:cTn>
                                        <p:tgtEl>
                                          <p:spTgt spid="10">
                                            <p:graphicEl>
                                              <a:chart seriesIdx="-4" categoryIdx="22" bldStep="category"/>
                                            </p:graphicEl>
                                          </p:spTgt>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 presetClass="entr" presetSubtype="0" fill="hold" grpId="0" nodeType="clickEffect">
                                  <p:stCondLst>
                                    <p:cond delay="0"/>
                                  </p:stCondLst>
                                  <p:childTnLst>
                                    <p:set>
                                      <p:cBhvr>
                                        <p:cTn id="190" dur="1" fill="hold">
                                          <p:stCondLst>
                                            <p:cond delay="0"/>
                                          </p:stCondLst>
                                        </p:cTn>
                                        <p:tgtEl>
                                          <p:spTgt spid="8">
                                            <p:graphicEl>
                                              <a:chart seriesIdx="-4" categoryIdx="23" bldStep="category"/>
                                            </p:graphicEl>
                                          </p:spTgt>
                                        </p:tgtEl>
                                        <p:attrNameLst>
                                          <p:attrName>style.visibility</p:attrName>
                                        </p:attrNameLst>
                                      </p:cBhvr>
                                      <p:to>
                                        <p:strVal val="visible"/>
                                      </p:to>
                                    </p:set>
                                  </p:childTnLst>
                                </p:cTn>
                              </p:par>
                            </p:childTnLst>
                          </p:cTn>
                        </p:par>
                      </p:childTnLst>
                    </p:cTn>
                  </p:par>
                  <p:par>
                    <p:cTn id="191" fill="hold">
                      <p:stCondLst>
                        <p:cond delay="indefinite"/>
                      </p:stCondLst>
                      <p:childTnLst>
                        <p:par>
                          <p:cTn id="192" fill="hold">
                            <p:stCondLst>
                              <p:cond delay="0"/>
                            </p:stCondLst>
                            <p:childTnLst>
                              <p:par>
                                <p:cTn id="193" presetID="1" presetClass="entr" presetSubtype="0" fill="hold" grpId="0" nodeType="clickEffect">
                                  <p:stCondLst>
                                    <p:cond delay="0"/>
                                  </p:stCondLst>
                                  <p:childTnLst>
                                    <p:set>
                                      <p:cBhvr>
                                        <p:cTn id="194" dur="1" fill="hold">
                                          <p:stCondLst>
                                            <p:cond delay="0"/>
                                          </p:stCondLst>
                                        </p:cTn>
                                        <p:tgtEl>
                                          <p:spTgt spid="10">
                                            <p:graphicEl>
                                              <a:chart seriesIdx="-4" categoryIdx="23" bldStep="category"/>
                                            </p:graphicEl>
                                          </p:spTgt>
                                        </p:tgtEl>
                                        <p:attrNameLst>
                                          <p:attrName>style.visibility</p:attrName>
                                        </p:attrNameLst>
                                      </p:cBhvr>
                                      <p:to>
                                        <p:strVal val="visible"/>
                                      </p:to>
                                    </p:set>
                                  </p:childTnLst>
                                </p:cTn>
                              </p:par>
                            </p:childTnLst>
                          </p:cTn>
                        </p:par>
                      </p:childTnLst>
                    </p:cTn>
                  </p:par>
                  <p:par>
                    <p:cTn id="195" fill="hold">
                      <p:stCondLst>
                        <p:cond delay="indefinite"/>
                      </p:stCondLst>
                      <p:childTnLst>
                        <p:par>
                          <p:cTn id="196" fill="hold">
                            <p:stCondLst>
                              <p:cond delay="0"/>
                            </p:stCondLst>
                            <p:childTnLst>
                              <p:par>
                                <p:cTn id="197" presetID="1" presetClass="entr" presetSubtype="0" fill="hold" grpId="0" nodeType="clickEffect">
                                  <p:stCondLst>
                                    <p:cond delay="0"/>
                                  </p:stCondLst>
                                  <p:childTnLst>
                                    <p:set>
                                      <p:cBhvr>
                                        <p:cTn id="198" dur="1" fill="hold">
                                          <p:stCondLst>
                                            <p:cond delay="0"/>
                                          </p:stCondLst>
                                        </p:cTn>
                                        <p:tgtEl>
                                          <p:spTgt spid="8">
                                            <p:graphicEl>
                                              <a:chart seriesIdx="-4" categoryIdx="24" bldStep="category"/>
                                            </p:graphicEl>
                                          </p:spTgt>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ntr" presetSubtype="0" fill="hold" grpId="0" nodeType="clickEffect">
                                  <p:stCondLst>
                                    <p:cond delay="0"/>
                                  </p:stCondLst>
                                  <p:childTnLst>
                                    <p:set>
                                      <p:cBhvr>
                                        <p:cTn id="202" dur="1" fill="hold">
                                          <p:stCondLst>
                                            <p:cond delay="0"/>
                                          </p:stCondLst>
                                        </p:cTn>
                                        <p:tgtEl>
                                          <p:spTgt spid="10">
                                            <p:graphicEl>
                                              <a:chart seriesIdx="-4" categoryIdx="24" bldStep="category"/>
                                            </p:graphicEl>
                                          </p:spTgt>
                                        </p:tgtEl>
                                        <p:attrNameLst>
                                          <p:attrName>style.visibility</p:attrName>
                                        </p:attrNameLst>
                                      </p:cBhvr>
                                      <p:to>
                                        <p:strVal val="visible"/>
                                      </p:to>
                                    </p:set>
                                  </p:childTnLst>
                                </p:cTn>
                              </p:par>
                            </p:childTnLst>
                          </p:cTn>
                        </p:par>
                      </p:childTnLst>
                    </p:cTn>
                  </p:par>
                  <p:par>
                    <p:cTn id="203" fill="hold">
                      <p:stCondLst>
                        <p:cond delay="indefinite"/>
                      </p:stCondLst>
                      <p:childTnLst>
                        <p:par>
                          <p:cTn id="204" fill="hold">
                            <p:stCondLst>
                              <p:cond delay="0"/>
                            </p:stCondLst>
                            <p:childTnLst>
                              <p:par>
                                <p:cTn id="205" presetID="1" presetClass="entr" presetSubtype="0" fill="hold" grpId="0" nodeType="clickEffect">
                                  <p:stCondLst>
                                    <p:cond delay="0"/>
                                  </p:stCondLst>
                                  <p:childTnLst>
                                    <p:set>
                                      <p:cBhvr>
                                        <p:cTn id="206" dur="1" fill="hold">
                                          <p:stCondLst>
                                            <p:cond delay="0"/>
                                          </p:stCondLst>
                                        </p:cTn>
                                        <p:tgtEl>
                                          <p:spTgt spid="8">
                                            <p:graphicEl>
                                              <a:chart seriesIdx="-4" categoryIdx="25" bldStep="category"/>
                                            </p:graphicEl>
                                          </p:spTgt>
                                        </p:tgtEl>
                                        <p:attrNameLst>
                                          <p:attrName>style.visibility</p:attrName>
                                        </p:attrNameLst>
                                      </p:cBhvr>
                                      <p:to>
                                        <p:strVal val="visible"/>
                                      </p:to>
                                    </p:set>
                                  </p:childTnLst>
                                </p:cTn>
                              </p:par>
                            </p:childTnLst>
                          </p:cTn>
                        </p:par>
                      </p:childTnLst>
                    </p:cTn>
                  </p:par>
                  <p:par>
                    <p:cTn id="207" fill="hold">
                      <p:stCondLst>
                        <p:cond delay="indefinite"/>
                      </p:stCondLst>
                      <p:childTnLst>
                        <p:par>
                          <p:cTn id="208" fill="hold">
                            <p:stCondLst>
                              <p:cond delay="0"/>
                            </p:stCondLst>
                            <p:childTnLst>
                              <p:par>
                                <p:cTn id="209" presetID="1" presetClass="entr" presetSubtype="0" fill="hold" grpId="0" nodeType="clickEffect">
                                  <p:stCondLst>
                                    <p:cond delay="0"/>
                                  </p:stCondLst>
                                  <p:childTnLst>
                                    <p:set>
                                      <p:cBhvr>
                                        <p:cTn id="210" dur="1" fill="hold">
                                          <p:stCondLst>
                                            <p:cond delay="0"/>
                                          </p:stCondLst>
                                        </p:cTn>
                                        <p:tgtEl>
                                          <p:spTgt spid="10">
                                            <p:graphicEl>
                                              <a:chart seriesIdx="-4" categoryIdx="25" bldStep="category"/>
                                            </p:graphicEl>
                                          </p:spTgt>
                                        </p:tgtEl>
                                        <p:attrNameLst>
                                          <p:attrName>style.visibility</p:attrName>
                                        </p:attrNameLst>
                                      </p:cBhvr>
                                      <p:to>
                                        <p:strVal val="visible"/>
                                      </p:to>
                                    </p:set>
                                  </p:childTnLst>
                                </p:cTn>
                              </p:par>
                            </p:childTnLst>
                          </p:cTn>
                        </p:par>
                      </p:childTnLst>
                    </p:cTn>
                  </p:par>
                  <p:par>
                    <p:cTn id="211" fill="hold">
                      <p:stCondLst>
                        <p:cond delay="indefinite"/>
                      </p:stCondLst>
                      <p:childTnLst>
                        <p:par>
                          <p:cTn id="212" fill="hold">
                            <p:stCondLst>
                              <p:cond delay="0"/>
                            </p:stCondLst>
                            <p:childTnLst>
                              <p:par>
                                <p:cTn id="213" presetID="1" presetClass="entr" presetSubtype="0" fill="hold" grpId="0" nodeType="clickEffect">
                                  <p:stCondLst>
                                    <p:cond delay="0"/>
                                  </p:stCondLst>
                                  <p:childTnLst>
                                    <p:set>
                                      <p:cBhvr>
                                        <p:cTn id="214" dur="1" fill="hold">
                                          <p:stCondLst>
                                            <p:cond delay="0"/>
                                          </p:stCondLst>
                                        </p:cTn>
                                        <p:tgtEl>
                                          <p:spTgt spid="8">
                                            <p:graphicEl>
                                              <a:chart seriesIdx="-4" categoryIdx="26" bldStep="category"/>
                                            </p:graphicEl>
                                          </p:spTgt>
                                        </p:tgtEl>
                                        <p:attrNameLst>
                                          <p:attrName>style.visibility</p:attrName>
                                        </p:attrNameLst>
                                      </p:cBhvr>
                                      <p:to>
                                        <p:strVal val="visible"/>
                                      </p:to>
                                    </p:set>
                                  </p:childTnLst>
                                </p:cTn>
                              </p:par>
                            </p:childTnLst>
                          </p:cTn>
                        </p:par>
                      </p:childTnLst>
                    </p:cTn>
                  </p:par>
                  <p:par>
                    <p:cTn id="215" fill="hold">
                      <p:stCondLst>
                        <p:cond delay="indefinite"/>
                      </p:stCondLst>
                      <p:childTnLst>
                        <p:par>
                          <p:cTn id="216" fill="hold">
                            <p:stCondLst>
                              <p:cond delay="0"/>
                            </p:stCondLst>
                            <p:childTnLst>
                              <p:par>
                                <p:cTn id="217" presetID="1" presetClass="entr" presetSubtype="0" fill="hold" grpId="0" nodeType="clickEffect">
                                  <p:stCondLst>
                                    <p:cond delay="0"/>
                                  </p:stCondLst>
                                  <p:childTnLst>
                                    <p:set>
                                      <p:cBhvr>
                                        <p:cTn id="218" dur="1" fill="hold">
                                          <p:stCondLst>
                                            <p:cond delay="0"/>
                                          </p:stCondLst>
                                        </p:cTn>
                                        <p:tgtEl>
                                          <p:spTgt spid="10">
                                            <p:graphicEl>
                                              <a:chart seriesIdx="-4" categoryIdx="26" bldStep="category"/>
                                            </p:graphicEl>
                                          </p:spTgt>
                                        </p:tgtEl>
                                        <p:attrNameLst>
                                          <p:attrName>style.visibility</p:attrName>
                                        </p:attrNameLst>
                                      </p:cBhvr>
                                      <p:to>
                                        <p:strVal val="visible"/>
                                      </p:to>
                                    </p:set>
                                  </p:childTnLst>
                                </p:cTn>
                              </p:par>
                            </p:childTnLst>
                          </p:cTn>
                        </p:par>
                      </p:childTnLst>
                    </p:cTn>
                  </p:par>
                  <p:par>
                    <p:cTn id="219" fill="hold">
                      <p:stCondLst>
                        <p:cond delay="indefinite"/>
                      </p:stCondLst>
                      <p:childTnLst>
                        <p:par>
                          <p:cTn id="220" fill="hold">
                            <p:stCondLst>
                              <p:cond delay="0"/>
                            </p:stCondLst>
                            <p:childTnLst>
                              <p:par>
                                <p:cTn id="221" presetID="1" presetClass="entr" presetSubtype="0" fill="hold" grpId="0" nodeType="clickEffect">
                                  <p:stCondLst>
                                    <p:cond delay="0"/>
                                  </p:stCondLst>
                                  <p:childTnLst>
                                    <p:set>
                                      <p:cBhvr>
                                        <p:cTn id="222" dur="1" fill="hold">
                                          <p:stCondLst>
                                            <p:cond delay="0"/>
                                          </p:stCondLst>
                                        </p:cTn>
                                        <p:tgtEl>
                                          <p:spTgt spid="8">
                                            <p:graphicEl>
                                              <a:chart seriesIdx="-4" categoryIdx="27" bldStep="category"/>
                                            </p:graphicEl>
                                          </p:spTgt>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presetID="1" presetClass="entr" presetSubtype="0" fill="hold" grpId="0" nodeType="clickEffect">
                                  <p:stCondLst>
                                    <p:cond delay="0"/>
                                  </p:stCondLst>
                                  <p:childTnLst>
                                    <p:set>
                                      <p:cBhvr>
                                        <p:cTn id="226" dur="1" fill="hold">
                                          <p:stCondLst>
                                            <p:cond delay="0"/>
                                          </p:stCondLst>
                                        </p:cTn>
                                        <p:tgtEl>
                                          <p:spTgt spid="10">
                                            <p:graphicEl>
                                              <a:chart seriesIdx="-4" categoryIdx="27" bldStep="category"/>
                                            </p:graphicEl>
                                          </p:spTgt>
                                        </p:tgtEl>
                                        <p:attrNameLst>
                                          <p:attrName>style.visibility</p:attrName>
                                        </p:attrNameLst>
                                      </p:cBhvr>
                                      <p:to>
                                        <p:strVal val="visible"/>
                                      </p:to>
                                    </p:set>
                                  </p:childTnLst>
                                </p:cTn>
                              </p:par>
                            </p:childTnLst>
                          </p:cTn>
                        </p:par>
                      </p:childTnLst>
                    </p:cTn>
                  </p:par>
                  <p:par>
                    <p:cTn id="227" fill="hold">
                      <p:stCondLst>
                        <p:cond delay="indefinite"/>
                      </p:stCondLst>
                      <p:childTnLst>
                        <p:par>
                          <p:cTn id="228" fill="hold">
                            <p:stCondLst>
                              <p:cond delay="0"/>
                            </p:stCondLst>
                            <p:childTnLst>
                              <p:par>
                                <p:cTn id="229" presetID="1" presetClass="entr" presetSubtype="0" fill="hold" grpId="0" nodeType="clickEffect">
                                  <p:stCondLst>
                                    <p:cond delay="100"/>
                                  </p:stCondLst>
                                  <p:childTnLst>
                                    <p:set>
                                      <p:cBhvr>
                                        <p:cTn id="230" dur="1" fill="hold">
                                          <p:stCondLst>
                                            <p:cond delay="0"/>
                                          </p:stCondLst>
                                        </p:cTn>
                                        <p:tgtEl>
                                          <p:spTgt spid="8">
                                            <p:graphicEl>
                                              <a:chart seriesIdx="-4" categoryIdx="28" bldStep="category"/>
                                            </p:graphicEl>
                                          </p:spTgt>
                                        </p:tgtEl>
                                        <p:attrNameLst>
                                          <p:attrName>style.visibility</p:attrName>
                                        </p:attrNameLst>
                                      </p:cBhvr>
                                      <p:to>
                                        <p:strVal val="visible"/>
                                      </p:to>
                                    </p:set>
                                  </p:childTnLst>
                                </p:cTn>
                              </p:par>
                            </p:childTnLst>
                          </p:cTn>
                        </p:par>
                      </p:childTnLst>
                    </p:cTn>
                  </p:par>
                  <p:par>
                    <p:cTn id="231" fill="hold">
                      <p:stCondLst>
                        <p:cond delay="indefinite"/>
                      </p:stCondLst>
                      <p:childTnLst>
                        <p:par>
                          <p:cTn id="232" fill="hold">
                            <p:stCondLst>
                              <p:cond delay="0"/>
                            </p:stCondLst>
                            <p:childTnLst>
                              <p:par>
                                <p:cTn id="233" presetID="1" presetClass="entr" presetSubtype="0" fill="hold" grpId="0" nodeType="clickEffect">
                                  <p:stCondLst>
                                    <p:cond delay="0"/>
                                  </p:stCondLst>
                                  <p:childTnLst>
                                    <p:set>
                                      <p:cBhvr>
                                        <p:cTn id="234" dur="1" fill="hold">
                                          <p:stCondLst>
                                            <p:cond delay="0"/>
                                          </p:stCondLst>
                                        </p:cTn>
                                        <p:tgtEl>
                                          <p:spTgt spid="10">
                                            <p:graphicEl>
                                              <a:chart seriesIdx="-4" categoryIdx="28" bldStep="category"/>
                                            </p:graphicEl>
                                          </p:spTgt>
                                        </p:tgtEl>
                                        <p:attrNameLst>
                                          <p:attrName>style.visibility</p:attrName>
                                        </p:attrNameLst>
                                      </p:cBhvr>
                                      <p:to>
                                        <p:strVal val="visible"/>
                                      </p:to>
                                    </p:set>
                                  </p:childTnLst>
                                </p:cTn>
                              </p:par>
                            </p:childTnLst>
                          </p:cTn>
                        </p:par>
                      </p:childTnLst>
                    </p:cTn>
                  </p:par>
                  <p:par>
                    <p:cTn id="235" fill="hold">
                      <p:stCondLst>
                        <p:cond delay="indefinite"/>
                      </p:stCondLst>
                      <p:childTnLst>
                        <p:par>
                          <p:cTn id="236" fill="hold">
                            <p:stCondLst>
                              <p:cond delay="0"/>
                            </p:stCondLst>
                            <p:childTnLst>
                              <p:par>
                                <p:cTn id="237" presetID="1" presetClass="entr" presetSubtype="0" fill="hold" grpId="0" nodeType="clickEffect">
                                  <p:stCondLst>
                                    <p:cond delay="0"/>
                                  </p:stCondLst>
                                  <p:childTnLst>
                                    <p:set>
                                      <p:cBhvr>
                                        <p:cTn id="238" dur="1" fill="hold">
                                          <p:stCondLst>
                                            <p:cond delay="0"/>
                                          </p:stCondLst>
                                        </p:cTn>
                                        <p:tgtEl>
                                          <p:spTgt spid="8">
                                            <p:graphicEl>
                                              <a:chart seriesIdx="-4" categoryIdx="29" bldStep="category"/>
                                            </p:graphicEl>
                                          </p:spTgt>
                                        </p:tgtEl>
                                        <p:attrNameLst>
                                          <p:attrName>style.visibility</p:attrName>
                                        </p:attrNameLst>
                                      </p:cBhvr>
                                      <p:to>
                                        <p:strVal val="visible"/>
                                      </p:to>
                                    </p:set>
                                  </p:childTnLst>
                                </p:cTn>
                              </p:par>
                            </p:childTnLst>
                          </p:cTn>
                        </p:par>
                      </p:childTnLst>
                    </p:cTn>
                  </p:par>
                  <p:par>
                    <p:cTn id="239" fill="hold">
                      <p:stCondLst>
                        <p:cond delay="indefinite"/>
                      </p:stCondLst>
                      <p:childTnLst>
                        <p:par>
                          <p:cTn id="240" fill="hold">
                            <p:stCondLst>
                              <p:cond delay="0"/>
                            </p:stCondLst>
                            <p:childTnLst>
                              <p:par>
                                <p:cTn id="241" presetID="1" presetClass="entr" presetSubtype="0" fill="hold" grpId="0" nodeType="clickEffect">
                                  <p:stCondLst>
                                    <p:cond delay="0"/>
                                  </p:stCondLst>
                                  <p:childTnLst>
                                    <p:set>
                                      <p:cBhvr>
                                        <p:cTn id="242" dur="1" fill="hold">
                                          <p:stCondLst>
                                            <p:cond delay="0"/>
                                          </p:stCondLst>
                                        </p:cTn>
                                        <p:tgtEl>
                                          <p:spTgt spid="10">
                                            <p:graphicEl>
                                              <a:chart seriesIdx="-4" categoryIdx="29" bldStep="category"/>
                                            </p:graphicEl>
                                          </p:spTgt>
                                        </p:tgtEl>
                                        <p:attrNameLst>
                                          <p:attrName>style.visibility</p:attrName>
                                        </p:attrNameLst>
                                      </p:cBhvr>
                                      <p:to>
                                        <p:strVal val="visible"/>
                                      </p:to>
                                    </p:set>
                                  </p:childTnLst>
                                </p:cTn>
                              </p:par>
                            </p:childTnLst>
                          </p:cTn>
                        </p:par>
                      </p:childTnLst>
                    </p:cTn>
                  </p:par>
                  <p:par>
                    <p:cTn id="243" fill="hold">
                      <p:stCondLst>
                        <p:cond delay="indefinite"/>
                      </p:stCondLst>
                      <p:childTnLst>
                        <p:par>
                          <p:cTn id="244" fill="hold">
                            <p:stCondLst>
                              <p:cond delay="0"/>
                            </p:stCondLst>
                            <p:childTnLst>
                              <p:par>
                                <p:cTn id="245" presetID="1" presetClass="entr" presetSubtype="0" fill="hold" grpId="0" nodeType="clickEffect">
                                  <p:stCondLst>
                                    <p:cond delay="0"/>
                                  </p:stCondLst>
                                  <p:childTnLst>
                                    <p:set>
                                      <p:cBhvr>
                                        <p:cTn id="246" dur="1" fill="hold">
                                          <p:stCondLst>
                                            <p:cond delay="0"/>
                                          </p:stCondLst>
                                        </p:cTn>
                                        <p:tgtEl>
                                          <p:spTgt spid="8">
                                            <p:graphicEl>
                                              <a:chart seriesIdx="-4" categoryIdx="30" bldStep="category"/>
                                            </p:graphicEl>
                                          </p:spTgt>
                                        </p:tgtEl>
                                        <p:attrNameLst>
                                          <p:attrName>style.visibility</p:attrName>
                                        </p:attrNameLst>
                                      </p:cBhvr>
                                      <p:to>
                                        <p:strVal val="visible"/>
                                      </p:to>
                                    </p:set>
                                  </p:childTnLst>
                                </p:cTn>
                              </p:par>
                            </p:childTnLst>
                          </p:cTn>
                        </p:par>
                      </p:childTnLst>
                    </p:cTn>
                  </p:par>
                  <p:par>
                    <p:cTn id="247" fill="hold">
                      <p:stCondLst>
                        <p:cond delay="indefinite"/>
                      </p:stCondLst>
                      <p:childTnLst>
                        <p:par>
                          <p:cTn id="248" fill="hold">
                            <p:stCondLst>
                              <p:cond delay="0"/>
                            </p:stCondLst>
                            <p:childTnLst>
                              <p:par>
                                <p:cTn id="249" presetID="1" presetClass="entr" presetSubtype="0" fill="hold" grpId="0" nodeType="clickEffect">
                                  <p:stCondLst>
                                    <p:cond delay="0"/>
                                  </p:stCondLst>
                                  <p:childTnLst>
                                    <p:set>
                                      <p:cBhvr>
                                        <p:cTn id="250" dur="1" fill="hold">
                                          <p:stCondLst>
                                            <p:cond delay="0"/>
                                          </p:stCondLst>
                                        </p:cTn>
                                        <p:tgtEl>
                                          <p:spTgt spid="10">
                                            <p:graphicEl>
                                              <a:chart seriesIdx="-4" categoryIdx="30" bldStep="category"/>
                                            </p:graphicEl>
                                          </p:spTgt>
                                        </p:tgtEl>
                                        <p:attrNameLst>
                                          <p:attrName>style.visibility</p:attrName>
                                        </p:attrNameLst>
                                      </p:cBhvr>
                                      <p:to>
                                        <p:strVal val="visible"/>
                                      </p:to>
                                    </p:set>
                                  </p:childTnLst>
                                </p:cTn>
                              </p:par>
                            </p:childTnLst>
                          </p:cTn>
                        </p:par>
                      </p:childTnLst>
                    </p:cTn>
                  </p:par>
                  <p:par>
                    <p:cTn id="251" fill="hold">
                      <p:stCondLst>
                        <p:cond delay="indefinite"/>
                      </p:stCondLst>
                      <p:childTnLst>
                        <p:par>
                          <p:cTn id="252" fill="hold">
                            <p:stCondLst>
                              <p:cond delay="0"/>
                            </p:stCondLst>
                            <p:childTnLst>
                              <p:par>
                                <p:cTn id="253" presetID="1" presetClass="entr" presetSubtype="0" fill="hold" grpId="0" nodeType="clickEffect">
                                  <p:stCondLst>
                                    <p:cond delay="0"/>
                                  </p:stCondLst>
                                  <p:childTnLst>
                                    <p:set>
                                      <p:cBhvr>
                                        <p:cTn id="254" dur="1" fill="hold">
                                          <p:stCondLst>
                                            <p:cond delay="0"/>
                                          </p:stCondLst>
                                        </p:cTn>
                                        <p:tgtEl>
                                          <p:spTgt spid="8">
                                            <p:graphicEl>
                                              <a:chart seriesIdx="-4" categoryIdx="31" bldStep="category"/>
                                            </p:graphicEl>
                                          </p:spTgt>
                                        </p:tgtEl>
                                        <p:attrNameLst>
                                          <p:attrName>style.visibility</p:attrName>
                                        </p:attrNameLst>
                                      </p:cBhvr>
                                      <p:to>
                                        <p:strVal val="visible"/>
                                      </p:to>
                                    </p:set>
                                  </p:childTnLst>
                                </p:cTn>
                              </p:par>
                            </p:childTnLst>
                          </p:cTn>
                        </p:par>
                      </p:childTnLst>
                    </p:cTn>
                  </p:par>
                  <p:par>
                    <p:cTn id="255" fill="hold">
                      <p:stCondLst>
                        <p:cond delay="indefinite"/>
                      </p:stCondLst>
                      <p:childTnLst>
                        <p:par>
                          <p:cTn id="256" fill="hold">
                            <p:stCondLst>
                              <p:cond delay="0"/>
                            </p:stCondLst>
                            <p:childTnLst>
                              <p:par>
                                <p:cTn id="257" presetID="1" presetClass="entr" presetSubtype="0" fill="hold" grpId="0" nodeType="clickEffect">
                                  <p:stCondLst>
                                    <p:cond delay="0"/>
                                  </p:stCondLst>
                                  <p:childTnLst>
                                    <p:set>
                                      <p:cBhvr>
                                        <p:cTn id="258" dur="1" fill="hold">
                                          <p:stCondLst>
                                            <p:cond delay="0"/>
                                          </p:stCondLst>
                                        </p:cTn>
                                        <p:tgtEl>
                                          <p:spTgt spid="10">
                                            <p:graphicEl>
                                              <a:chart seriesIdx="-4" categoryIdx="31" bldStep="category"/>
                                            </p:graphicEl>
                                          </p:spTgt>
                                        </p:tgtEl>
                                        <p:attrNameLst>
                                          <p:attrName>style.visibility</p:attrName>
                                        </p:attrNameLst>
                                      </p:cBhvr>
                                      <p:to>
                                        <p:strVal val="visible"/>
                                      </p:to>
                                    </p:set>
                                  </p:childTnLst>
                                </p:cTn>
                              </p:par>
                            </p:childTnLst>
                          </p:cTn>
                        </p:par>
                      </p:childTnLst>
                    </p:cTn>
                  </p:par>
                  <p:par>
                    <p:cTn id="259" fill="hold">
                      <p:stCondLst>
                        <p:cond delay="indefinite"/>
                      </p:stCondLst>
                      <p:childTnLst>
                        <p:par>
                          <p:cTn id="260" fill="hold">
                            <p:stCondLst>
                              <p:cond delay="0"/>
                            </p:stCondLst>
                            <p:childTnLst>
                              <p:par>
                                <p:cTn id="261" presetID="1" presetClass="entr" presetSubtype="0" fill="hold" grpId="0" nodeType="clickEffect">
                                  <p:stCondLst>
                                    <p:cond delay="0"/>
                                  </p:stCondLst>
                                  <p:childTnLst>
                                    <p:set>
                                      <p:cBhvr>
                                        <p:cTn id="262" dur="1" fill="hold">
                                          <p:stCondLst>
                                            <p:cond delay="0"/>
                                          </p:stCondLst>
                                        </p:cTn>
                                        <p:tgtEl>
                                          <p:spTgt spid="8">
                                            <p:graphicEl>
                                              <a:chart seriesIdx="-4" categoryIdx="32" bldStep="category"/>
                                            </p:graphicEl>
                                          </p:spTgt>
                                        </p:tgtEl>
                                        <p:attrNameLst>
                                          <p:attrName>style.visibility</p:attrName>
                                        </p:attrNameLst>
                                      </p:cBhvr>
                                      <p:to>
                                        <p:strVal val="visible"/>
                                      </p:to>
                                    </p:set>
                                  </p:childTnLst>
                                </p:cTn>
                              </p:par>
                            </p:childTnLst>
                          </p:cTn>
                        </p:par>
                      </p:childTnLst>
                    </p:cTn>
                  </p:par>
                  <p:par>
                    <p:cTn id="263" fill="hold">
                      <p:stCondLst>
                        <p:cond delay="indefinite"/>
                      </p:stCondLst>
                      <p:childTnLst>
                        <p:par>
                          <p:cTn id="264" fill="hold">
                            <p:stCondLst>
                              <p:cond delay="0"/>
                            </p:stCondLst>
                            <p:childTnLst>
                              <p:par>
                                <p:cTn id="265" presetID="1" presetClass="entr" presetSubtype="0" fill="hold" grpId="0" nodeType="clickEffect">
                                  <p:stCondLst>
                                    <p:cond delay="0"/>
                                  </p:stCondLst>
                                  <p:childTnLst>
                                    <p:set>
                                      <p:cBhvr>
                                        <p:cTn id="266" dur="1" fill="hold">
                                          <p:stCondLst>
                                            <p:cond delay="0"/>
                                          </p:stCondLst>
                                        </p:cTn>
                                        <p:tgtEl>
                                          <p:spTgt spid="10">
                                            <p:graphicEl>
                                              <a:chart seriesIdx="-4" categoryIdx="32" bldStep="category"/>
                                            </p:graphicEl>
                                          </p:spTgt>
                                        </p:tgtEl>
                                        <p:attrNameLst>
                                          <p:attrName>style.visibility</p:attrName>
                                        </p:attrNameLst>
                                      </p:cBhvr>
                                      <p:to>
                                        <p:strVal val="visible"/>
                                      </p:to>
                                    </p:set>
                                  </p:childTnLst>
                                </p:cTn>
                              </p:par>
                            </p:childTnLst>
                          </p:cTn>
                        </p:par>
                      </p:childTnLst>
                    </p:cTn>
                  </p:par>
                  <p:par>
                    <p:cTn id="267" fill="hold">
                      <p:stCondLst>
                        <p:cond delay="indefinite"/>
                      </p:stCondLst>
                      <p:childTnLst>
                        <p:par>
                          <p:cTn id="268" fill="hold">
                            <p:stCondLst>
                              <p:cond delay="0"/>
                            </p:stCondLst>
                            <p:childTnLst>
                              <p:par>
                                <p:cTn id="269" presetID="1" presetClass="entr" presetSubtype="0" fill="hold" grpId="0" nodeType="clickEffect">
                                  <p:stCondLst>
                                    <p:cond delay="0"/>
                                  </p:stCondLst>
                                  <p:childTnLst>
                                    <p:set>
                                      <p:cBhvr>
                                        <p:cTn id="270" dur="1" fill="hold">
                                          <p:stCondLst>
                                            <p:cond delay="0"/>
                                          </p:stCondLst>
                                        </p:cTn>
                                        <p:tgtEl>
                                          <p:spTgt spid="8">
                                            <p:graphicEl>
                                              <a:chart seriesIdx="-4" categoryIdx="33" bldStep="category"/>
                                            </p:graphicEl>
                                          </p:spTgt>
                                        </p:tgtEl>
                                        <p:attrNameLst>
                                          <p:attrName>style.visibility</p:attrName>
                                        </p:attrNameLst>
                                      </p:cBhvr>
                                      <p:to>
                                        <p:strVal val="visible"/>
                                      </p:to>
                                    </p:set>
                                  </p:childTnLst>
                                </p:cTn>
                              </p:par>
                            </p:childTnLst>
                          </p:cTn>
                        </p:par>
                      </p:childTnLst>
                    </p:cTn>
                  </p:par>
                  <p:par>
                    <p:cTn id="271" fill="hold">
                      <p:stCondLst>
                        <p:cond delay="indefinite"/>
                      </p:stCondLst>
                      <p:childTnLst>
                        <p:par>
                          <p:cTn id="272" fill="hold">
                            <p:stCondLst>
                              <p:cond delay="0"/>
                            </p:stCondLst>
                            <p:childTnLst>
                              <p:par>
                                <p:cTn id="273" presetID="1" presetClass="entr" presetSubtype="0" fill="hold" grpId="0" nodeType="clickEffect">
                                  <p:stCondLst>
                                    <p:cond delay="0"/>
                                  </p:stCondLst>
                                  <p:childTnLst>
                                    <p:set>
                                      <p:cBhvr>
                                        <p:cTn id="274" dur="1" fill="hold">
                                          <p:stCondLst>
                                            <p:cond delay="0"/>
                                          </p:stCondLst>
                                        </p:cTn>
                                        <p:tgtEl>
                                          <p:spTgt spid="10">
                                            <p:graphicEl>
                                              <a:chart seriesIdx="-4" categoryIdx="33" bldStep="category"/>
                                            </p:graphicEl>
                                          </p:spTgt>
                                        </p:tgtEl>
                                        <p:attrNameLst>
                                          <p:attrName>style.visibility</p:attrName>
                                        </p:attrNameLst>
                                      </p:cBhvr>
                                      <p:to>
                                        <p:strVal val="visible"/>
                                      </p:to>
                                    </p:set>
                                  </p:childTnLst>
                                </p:cTn>
                              </p:par>
                            </p:childTnLst>
                          </p:cTn>
                        </p:par>
                      </p:childTnLst>
                    </p:cTn>
                  </p:par>
                  <p:par>
                    <p:cTn id="275" fill="hold">
                      <p:stCondLst>
                        <p:cond delay="indefinite"/>
                      </p:stCondLst>
                      <p:childTnLst>
                        <p:par>
                          <p:cTn id="276" fill="hold">
                            <p:stCondLst>
                              <p:cond delay="0"/>
                            </p:stCondLst>
                            <p:childTnLst>
                              <p:par>
                                <p:cTn id="277" presetID="1" presetClass="entr" presetSubtype="0" fill="hold" grpId="0" nodeType="clickEffect">
                                  <p:stCondLst>
                                    <p:cond delay="0"/>
                                  </p:stCondLst>
                                  <p:childTnLst>
                                    <p:set>
                                      <p:cBhvr>
                                        <p:cTn id="278" dur="1" fill="hold">
                                          <p:stCondLst>
                                            <p:cond delay="0"/>
                                          </p:stCondLst>
                                        </p:cTn>
                                        <p:tgtEl>
                                          <p:spTgt spid="8">
                                            <p:graphicEl>
                                              <a:chart seriesIdx="-4" categoryIdx="34" bldStep="category"/>
                                            </p:graphicEl>
                                          </p:spTgt>
                                        </p:tgtEl>
                                        <p:attrNameLst>
                                          <p:attrName>style.visibility</p:attrName>
                                        </p:attrNameLst>
                                      </p:cBhvr>
                                      <p:to>
                                        <p:strVal val="visible"/>
                                      </p:to>
                                    </p:set>
                                  </p:childTnLst>
                                </p:cTn>
                              </p:par>
                            </p:childTnLst>
                          </p:cTn>
                        </p:par>
                      </p:childTnLst>
                    </p:cTn>
                  </p:par>
                  <p:par>
                    <p:cTn id="279" fill="hold">
                      <p:stCondLst>
                        <p:cond delay="indefinite"/>
                      </p:stCondLst>
                      <p:childTnLst>
                        <p:par>
                          <p:cTn id="280" fill="hold">
                            <p:stCondLst>
                              <p:cond delay="0"/>
                            </p:stCondLst>
                            <p:childTnLst>
                              <p:par>
                                <p:cTn id="281" presetID="1" presetClass="entr" presetSubtype="0" fill="hold" grpId="0" nodeType="clickEffect">
                                  <p:stCondLst>
                                    <p:cond delay="0"/>
                                  </p:stCondLst>
                                  <p:childTnLst>
                                    <p:set>
                                      <p:cBhvr>
                                        <p:cTn id="282" dur="1" fill="hold">
                                          <p:stCondLst>
                                            <p:cond delay="0"/>
                                          </p:stCondLst>
                                        </p:cTn>
                                        <p:tgtEl>
                                          <p:spTgt spid="10">
                                            <p:graphicEl>
                                              <a:chart seriesIdx="-4" categoryIdx="34"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Chart bld="category" animBg="0"/>
        </p:bldSub>
      </p:bldGraphic>
      <p:bldGraphic spid="10" grpId="0" uiExpand="1">
        <p:bldSub>
          <a:bldChart bld="category" animBg="0"/>
        </p:bldSub>
      </p:bldGraphic>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Some figures</a:t>
            </a:r>
            <a:endParaRPr lang="en-GB" dirty="0"/>
          </a:p>
        </p:txBody>
      </p:sp>
      <p:sp>
        <p:nvSpPr>
          <p:cNvPr id="3" name="Content Placeholder 2"/>
          <p:cNvSpPr>
            <a:spLocks noGrp="1"/>
          </p:cNvSpPr>
          <p:nvPr>
            <p:ph idx="1"/>
          </p:nvPr>
        </p:nvSpPr>
        <p:spPr/>
        <p:txBody>
          <a:bodyPr>
            <a:normAutofit/>
          </a:bodyPr>
          <a:lstStyle/>
          <a:p>
            <a:r>
              <a:rPr lang="en-GB" sz="2600" dirty="0" smtClean="0"/>
              <a:t>How much is spent on each sector?</a:t>
            </a:r>
            <a:endParaRPr lang="en-GB" sz="2600" dirty="0"/>
          </a:p>
        </p:txBody>
      </p:sp>
      <p:graphicFrame>
        <p:nvGraphicFramePr>
          <p:cNvPr id="6" name="Chart 5"/>
          <p:cNvGraphicFramePr>
            <a:graphicFrameLocks/>
          </p:cNvGraphicFramePr>
          <p:nvPr>
            <p:extLst>
              <p:ext uri="{D42A27DB-BD31-4B8C-83A1-F6EECF244321}">
                <p14:modId xmlns:p14="http://schemas.microsoft.com/office/powerpoint/2010/main" val="139475101"/>
              </p:ext>
            </p:extLst>
          </p:nvPr>
        </p:nvGraphicFramePr>
        <p:xfrm>
          <a:off x="179512" y="2057400"/>
          <a:ext cx="8784976" cy="46839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40529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chart seriesIdx="6"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Policy: Some figures</a:t>
            </a:r>
            <a:endParaRPr lang="en-GB" dirty="0"/>
          </a:p>
        </p:txBody>
      </p:sp>
      <p:graphicFrame>
        <p:nvGraphicFramePr>
          <p:cNvPr id="7" name="Chart 6"/>
          <p:cNvGraphicFramePr>
            <a:graphicFrameLocks/>
          </p:cNvGraphicFramePr>
          <p:nvPr>
            <p:extLst>
              <p:ext uri="{D42A27DB-BD31-4B8C-83A1-F6EECF244321}">
                <p14:modId xmlns:p14="http://schemas.microsoft.com/office/powerpoint/2010/main" val="3393774760"/>
              </p:ext>
            </p:extLst>
          </p:nvPr>
        </p:nvGraphicFramePr>
        <p:xfrm>
          <a:off x="323528" y="1932734"/>
          <a:ext cx="8496944" cy="3800522"/>
        </p:xfrm>
        <a:graphic>
          <a:graphicData uri="http://schemas.openxmlformats.org/drawingml/2006/chart">
            <c:chart xmlns:c="http://schemas.openxmlformats.org/drawingml/2006/chart" xmlns:r="http://schemas.openxmlformats.org/officeDocument/2006/relationships" r:id="rId2"/>
          </a:graphicData>
        </a:graphic>
      </p:graphicFrame>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830" y="1484784"/>
            <a:ext cx="7808618" cy="291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5949280"/>
            <a:ext cx="8529862"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204068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745300863"/>
              </p:ext>
            </p:extLst>
          </p:nvPr>
        </p:nvGraphicFramePr>
        <p:xfrm>
          <a:off x="467544" y="188640"/>
          <a:ext cx="8229600" cy="432986"/>
        </p:xfrm>
        <a:graphic>
          <a:graphicData uri="http://schemas.openxmlformats.org/drawingml/2006/table">
            <a:tbl>
              <a:tblPr>
                <a:tableStyleId>{5C22544A-7EE6-4342-B048-85BDC9FD1C3A}</a:tableStyleId>
              </a:tblPr>
              <a:tblGrid>
                <a:gridCol w="8229600">
                  <a:extLst>
                    <a:ext uri="{9D8B030D-6E8A-4147-A177-3AD203B41FA5}">
                      <a16:colId xmlns:a16="http://schemas.microsoft.com/office/drawing/2014/main" val="20000"/>
                    </a:ext>
                  </a:extLst>
                </a:gridCol>
              </a:tblGrid>
              <a:tr h="288245">
                <a:tc>
                  <a:txBody>
                    <a:bodyPr/>
                    <a:lstStyle/>
                    <a:p>
                      <a:pPr algn="ctr" fontAlgn="b"/>
                      <a:r>
                        <a:rPr lang="en-GB" sz="1400" u="none" strike="noStrike" dirty="0">
                          <a:effectLst/>
                        </a:rPr>
                        <a:t>Public spending on income and means-test benefits as a </a:t>
                      </a:r>
                      <a:r>
                        <a:rPr lang="en-GB" sz="1400" u="none" strike="noStrike" dirty="0" err="1">
                          <a:effectLst/>
                        </a:rPr>
                        <a:t>percent</a:t>
                      </a:r>
                      <a:r>
                        <a:rPr lang="en-GB" sz="1400" u="none" strike="noStrike" dirty="0">
                          <a:effectLst/>
                        </a:rPr>
                        <a:t> of public social spending on cash benefits (and GDP in brackets), 2012 or latest year available </a:t>
                      </a:r>
                      <a:endParaRPr lang="en-GB" sz="1400" b="1" i="0" u="none" strike="noStrike" dirty="0">
                        <a:solidFill>
                          <a:srgbClr val="000000"/>
                        </a:solidFill>
                        <a:effectLst/>
                        <a:latin typeface="Arial"/>
                      </a:endParaRPr>
                    </a:p>
                  </a:txBody>
                  <a:tcPr marL="6266" marR="6266" marT="6266" marB="0" anchor="b"/>
                </a:tc>
                <a:extLst>
                  <a:ext uri="{0D108BD9-81ED-4DB2-BD59-A6C34878D82A}">
                    <a16:rowId xmlns:a16="http://schemas.microsoft.com/office/drawing/2014/main" val="10000"/>
                  </a:ext>
                </a:extLst>
              </a:tr>
            </a:tbl>
          </a:graphicData>
        </a:graphic>
      </p:graphicFrame>
      <p:graphicFrame>
        <p:nvGraphicFramePr>
          <p:cNvPr id="8" name="Chart 7"/>
          <p:cNvGraphicFramePr>
            <a:graphicFrameLocks/>
          </p:cNvGraphicFramePr>
          <p:nvPr>
            <p:extLst>
              <p:ext uri="{D42A27DB-BD31-4B8C-83A1-F6EECF244321}">
                <p14:modId xmlns:p14="http://schemas.microsoft.com/office/powerpoint/2010/main" val="3821874359"/>
              </p:ext>
            </p:extLst>
          </p:nvPr>
        </p:nvGraphicFramePr>
        <p:xfrm>
          <a:off x="467544" y="764704"/>
          <a:ext cx="4248472" cy="56886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683745323"/>
              </p:ext>
            </p:extLst>
          </p:nvPr>
        </p:nvGraphicFramePr>
        <p:xfrm>
          <a:off x="4644008" y="836740"/>
          <a:ext cx="2685132" cy="5400572"/>
        </p:xfrm>
        <a:graphic>
          <a:graphicData uri="http://schemas.openxmlformats.org/drawingml/2006/table">
            <a:tbl>
              <a:tblPr>
                <a:tableStyleId>{5C22544A-7EE6-4342-B048-85BDC9FD1C3A}</a:tableStyleId>
              </a:tblPr>
              <a:tblGrid>
                <a:gridCol w="2685132">
                  <a:extLst>
                    <a:ext uri="{9D8B030D-6E8A-4147-A177-3AD203B41FA5}">
                      <a16:colId xmlns:a16="http://schemas.microsoft.com/office/drawing/2014/main" val="20000"/>
                    </a:ext>
                  </a:extLst>
                </a:gridCol>
              </a:tblGrid>
              <a:tr h="174212">
                <a:tc>
                  <a:txBody>
                    <a:bodyPr/>
                    <a:lstStyle/>
                    <a:p>
                      <a:pPr algn="ctr" fontAlgn="b"/>
                      <a:r>
                        <a:rPr lang="en-GB" sz="1000" u="none" strike="noStrike">
                          <a:effectLst/>
                        </a:rPr>
                        <a:t>Australia (6.5)</a:t>
                      </a:r>
                      <a:endParaRPr lang="en-GB" sz="1000" b="0" i="0" u="none" strike="noStrike">
                        <a:effectLst/>
                        <a:latin typeface="Arial"/>
                      </a:endParaRPr>
                    </a:p>
                  </a:txBody>
                  <a:tcPr marL="0" marR="0" marT="0" marB="0" anchor="b"/>
                </a:tc>
                <a:extLst>
                  <a:ext uri="{0D108BD9-81ED-4DB2-BD59-A6C34878D82A}">
                    <a16:rowId xmlns:a16="http://schemas.microsoft.com/office/drawing/2014/main" val="10000"/>
                  </a:ext>
                </a:extLst>
              </a:tr>
              <a:tr h="174212">
                <a:tc>
                  <a:txBody>
                    <a:bodyPr/>
                    <a:lstStyle/>
                    <a:p>
                      <a:pPr algn="ctr" fontAlgn="b"/>
                      <a:r>
                        <a:rPr lang="en-GB" sz="1000" u="none" strike="noStrike">
                          <a:effectLst/>
                        </a:rPr>
                        <a:t>Iceland (4.9)</a:t>
                      </a:r>
                      <a:endParaRPr lang="en-GB" sz="1000" b="0" i="0" u="none" strike="noStrike">
                        <a:effectLst/>
                        <a:latin typeface="Arial"/>
                      </a:endParaRPr>
                    </a:p>
                  </a:txBody>
                  <a:tcPr marL="0" marR="0" marT="0" marB="0" anchor="b"/>
                </a:tc>
                <a:extLst>
                  <a:ext uri="{0D108BD9-81ED-4DB2-BD59-A6C34878D82A}">
                    <a16:rowId xmlns:a16="http://schemas.microsoft.com/office/drawing/2014/main" val="10001"/>
                  </a:ext>
                </a:extLst>
              </a:tr>
              <a:tr h="174212">
                <a:tc>
                  <a:txBody>
                    <a:bodyPr/>
                    <a:lstStyle/>
                    <a:p>
                      <a:pPr algn="ctr" fontAlgn="b"/>
                      <a:r>
                        <a:rPr lang="en-GB" sz="1000" u="none" strike="noStrike">
                          <a:effectLst/>
                        </a:rPr>
                        <a:t>Canada (4.8)</a:t>
                      </a:r>
                      <a:endParaRPr lang="en-GB" sz="1000" b="0" i="0" u="none" strike="noStrike">
                        <a:effectLst/>
                        <a:latin typeface="Arial"/>
                      </a:endParaRPr>
                    </a:p>
                  </a:txBody>
                  <a:tcPr marL="0" marR="0" marT="0" marB="0" anchor="b"/>
                </a:tc>
                <a:extLst>
                  <a:ext uri="{0D108BD9-81ED-4DB2-BD59-A6C34878D82A}">
                    <a16:rowId xmlns:a16="http://schemas.microsoft.com/office/drawing/2014/main" val="10002"/>
                  </a:ext>
                </a:extLst>
              </a:tr>
              <a:tr h="174212">
                <a:tc>
                  <a:txBody>
                    <a:bodyPr/>
                    <a:lstStyle/>
                    <a:p>
                      <a:pPr algn="ctr" fontAlgn="b"/>
                      <a:r>
                        <a:rPr lang="en-GB" sz="1000" u="none" strike="noStrike">
                          <a:effectLst/>
                        </a:rPr>
                        <a:t>Israel (4.2)</a:t>
                      </a:r>
                      <a:endParaRPr lang="en-GB" sz="1000" b="0" i="0" u="none" strike="noStrike">
                        <a:effectLst/>
                        <a:latin typeface="Arial"/>
                      </a:endParaRPr>
                    </a:p>
                  </a:txBody>
                  <a:tcPr marL="0" marR="0" marT="0" marB="0" anchor="b"/>
                </a:tc>
                <a:extLst>
                  <a:ext uri="{0D108BD9-81ED-4DB2-BD59-A6C34878D82A}">
                    <a16:rowId xmlns:a16="http://schemas.microsoft.com/office/drawing/2014/main" val="10003"/>
                  </a:ext>
                </a:extLst>
              </a:tr>
              <a:tr h="174212">
                <a:tc>
                  <a:txBody>
                    <a:bodyPr/>
                    <a:lstStyle/>
                    <a:p>
                      <a:pPr algn="ctr" fontAlgn="b"/>
                      <a:r>
                        <a:rPr lang="en-GB" sz="1000" u="none" strike="noStrike">
                          <a:effectLst/>
                        </a:rPr>
                        <a:t>New Zealand (3.8)</a:t>
                      </a:r>
                      <a:endParaRPr lang="en-GB" sz="1000" b="0" i="0" u="none" strike="noStrike">
                        <a:effectLst/>
                        <a:latin typeface="Arial"/>
                      </a:endParaRPr>
                    </a:p>
                  </a:txBody>
                  <a:tcPr marL="0" marR="0" marT="0" marB="0" anchor="b"/>
                </a:tc>
                <a:extLst>
                  <a:ext uri="{0D108BD9-81ED-4DB2-BD59-A6C34878D82A}">
                    <a16:rowId xmlns:a16="http://schemas.microsoft.com/office/drawing/2014/main" val="10004"/>
                  </a:ext>
                </a:extLst>
              </a:tr>
              <a:tr h="174212">
                <a:tc>
                  <a:txBody>
                    <a:bodyPr/>
                    <a:lstStyle/>
                    <a:p>
                      <a:pPr algn="ctr" fontAlgn="b"/>
                      <a:r>
                        <a:rPr lang="en-GB" sz="1000" u="none" strike="noStrike">
                          <a:effectLst/>
                        </a:rPr>
                        <a:t>Ireland (5)</a:t>
                      </a:r>
                      <a:endParaRPr lang="en-GB" sz="1000" b="0" i="0" u="none" strike="noStrike">
                        <a:effectLst/>
                        <a:latin typeface="Arial"/>
                      </a:endParaRPr>
                    </a:p>
                  </a:txBody>
                  <a:tcPr marL="0" marR="0" marT="0" marB="0" anchor="b"/>
                </a:tc>
                <a:extLst>
                  <a:ext uri="{0D108BD9-81ED-4DB2-BD59-A6C34878D82A}">
                    <a16:rowId xmlns:a16="http://schemas.microsoft.com/office/drawing/2014/main" val="10005"/>
                  </a:ext>
                </a:extLst>
              </a:tr>
              <a:tr h="174212">
                <a:tc>
                  <a:txBody>
                    <a:bodyPr/>
                    <a:lstStyle/>
                    <a:p>
                      <a:pPr algn="ctr" fontAlgn="b"/>
                      <a:r>
                        <a:rPr lang="en-GB" sz="1000" u="none" strike="noStrike">
                          <a:effectLst/>
                        </a:rPr>
                        <a:t>Mexico (0.8)</a:t>
                      </a:r>
                      <a:endParaRPr lang="en-GB" sz="1000" b="0" i="0" u="none" strike="noStrike">
                        <a:effectLst/>
                        <a:latin typeface="Arial"/>
                      </a:endParaRPr>
                    </a:p>
                  </a:txBody>
                  <a:tcPr marL="0" marR="0" marT="0" marB="0" anchor="b"/>
                </a:tc>
                <a:extLst>
                  <a:ext uri="{0D108BD9-81ED-4DB2-BD59-A6C34878D82A}">
                    <a16:rowId xmlns:a16="http://schemas.microsoft.com/office/drawing/2014/main" val="10006"/>
                  </a:ext>
                </a:extLst>
              </a:tr>
              <a:tr h="174212">
                <a:tc>
                  <a:txBody>
                    <a:bodyPr/>
                    <a:lstStyle/>
                    <a:p>
                      <a:pPr algn="ctr" fontAlgn="b"/>
                      <a:r>
                        <a:rPr lang="en-GB" sz="1000" u="none" strike="noStrike">
                          <a:effectLst/>
                        </a:rPr>
                        <a:t>Japan (3.4)</a:t>
                      </a:r>
                      <a:endParaRPr lang="en-GB" sz="1000" b="0" i="0" u="none" strike="noStrike">
                        <a:effectLst/>
                        <a:latin typeface="Arial"/>
                      </a:endParaRPr>
                    </a:p>
                  </a:txBody>
                  <a:tcPr marL="0" marR="0" marT="0" marB="0" anchor="b"/>
                </a:tc>
                <a:extLst>
                  <a:ext uri="{0D108BD9-81ED-4DB2-BD59-A6C34878D82A}">
                    <a16:rowId xmlns:a16="http://schemas.microsoft.com/office/drawing/2014/main" val="10007"/>
                  </a:ext>
                </a:extLst>
              </a:tr>
              <a:tr h="174212">
                <a:tc>
                  <a:txBody>
                    <a:bodyPr/>
                    <a:lstStyle/>
                    <a:p>
                      <a:pPr algn="ctr" fontAlgn="b"/>
                      <a:r>
                        <a:rPr lang="en-GB" sz="1000" u="none" strike="noStrike">
                          <a:effectLst/>
                        </a:rPr>
                        <a:t>United States (2.5)</a:t>
                      </a:r>
                      <a:endParaRPr lang="en-GB" sz="1000" b="0" i="0" u="none" strike="noStrike">
                        <a:effectLst/>
                        <a:latin typeface="Arial"/>
                      </a:endParaRPr>
                    </a:p>
                  </a:txBody>
                  <a:tcPr marL="0" marR="0" marT="0" marB="0" anchor="b"/>
                </a:tc>
                <a:extLst>
                  <a:ext uri="{0D108BD9-81ED-4DB2-BD59-A6C34878D82A}">
                    <a16:rowId xmlns:a16="http://schemas.microsoft.com/office/drawing/2014/main" val="10008"/>
                  </a:ext>
                </a:extLst>
              </a:tr>
              <a:tr h="174212">
                <a:tc>
                  <a:txBody>
                    <a:bodyPr/>
                    <a:lstStyle/>
                    <a:p>
                      <a:pPr algn="ctr" fontAlgn="b"/>
                      <a:r>
                        <a:rPr lang="en-GB" sz="1000" u="none" strike="noStrike">
                          <a:effectLst/>
                        </a:rPr>
                        <a:t>United Kingdom (2.8)</a:t>
                      </a:r>
                      <a:endParaRPr lang="en-GB" sz="1000" b="0" i="0" u="none" strike="noStrike">
                        <a:effectLst/>
                        <a:latin typeface="Arial"/>
                      </a:endParaRPr>
                    </a:p>
                  </a:txBody>
                  <a:tcPr marL="0" marR="0" marT="0" marB="0" anchor="b"/>
                </a:tc>
                <a:extLst>
                  <a:ext uri="{0D108BD9-81ED-4DB2-BD59-A6C34878D82A}">
                    <a16:rowId xmlns:a16="http://schemas.microsoft.com/office/drawing/2014/main" val="10009"/>
                  </a:ext>
                </a:extLst>
              </a:tr>
              <a:tr h="174212">
                <a:tc>
                  <a:txBody>
                    <a:bodyPr/>
                    <a:lstStyle/>
                    <a:p>
                      <a:pPr algn="ctr" fontAlgn="b"/>
                      <a:r>
                        <a:rPr lang="en-GB" sz="1000" u="none" strike="noStrike">
                          <a:effectLst/>
                        </a:rPr>
                        <a:t>Korea (0.7)</a:t>
                      </a:r>
                      <a:endParaRPr lang="en-GB" sz="1000" b="0" i="0" u="none" strike="noStrike">
                        <a:effectLst/>
                        <a:latin typeface="Arial"/>
                      </a:endParaRPr>
                    </a:p>
                  </a:txBody>
                  <a:tcPr marL="0" marR="0" marT="0" marB="0" anchor="b"/>
                </a:tc>
                <a:extLst>
                  <a:ext uri="{0D108BD9-81ED-4DB2-BD59-A6C34878D82A}">
                    <a16:rowId xmlns:a16="http://schemas.microsoft.com/office/drawing/2014/main" val="10010"/>
                  </a:ext>
                </a:extLst>
              </a:tr>
              <a:tr h="174212">
                <a:tc>
                  <a:txBody>
                    <a:bodyPr/>
                    <a:lstStyle/>
                    <a:p>
                      <a:pPr algn="ctr" fontAlgn="b"/>
                      <a:r>
                        <a:rPr lang="en-GB" sz="1000" u="none" strike="noStrike">
                          <a:effectLst/>
                        </a:rPr>
                        <a:t>Spain (2.7)</a:t>
                      </a:r>
                      <a:endParaRPr lang="en-GB" sz="1000" b="0" i="0" u="none" strike="noStrike">
                        <a:effectLst/>
                        <a:latin typeface="Arial"/>
                      </a:endParaRPr>
                    </a:p>
                  </a:txBody>
                  <a:tcPr marL="0" marR="0" marT="0" marB="0" anchor="b"/>
                </a:tc>
                <a:extLst>
                  <a:ext uri="{0D108BD9-81ED-4DB2-BD59-A6C34878D82A}">
                    <a16:rowId xmlns:a16="http://schemas.microsoft.com/office/drawing/2014/main" val="10011"/>
                  </a:ext>
                </a:extLst>
              </a:tr>
              <a:tr h="174212">
                <a:tc>
                  <a:txBody>
                    <a:bodyPr/>
                    <a:lstStyle/>
                    <a:p>
                      <a:pPr algn="ctr" fontAlgn="b"/>
                      <a:r>
                        <a:rPr lang="en-GB" sz="1000" u="none" strike="noStrike">
                          <a:effectLst/>
                        </a:rPr>
                        <a:t>Netherlands (1.4)</a:t>
                      </a:r>
                      <a:endParaRPr lang="en-GB" sz="1000" b="0" i="0" u="none" strike="noStrike">
                        <a:effectLst/>
                        <a:latin typeface="Arial"/>
                      </a:endParaRPr>
                    </a:p>
                  </a:txBody>
                  <a:tcPr marL="0" marR="0" marT="0" marB="0" anchor="b"/>
                </a:tc>
                <a:extLst>
                  <a:ext uri="{0D108BD9-81ED-4DB2-BD59-A6C34878D82A}">
                    <a16:rowId xmlns:a16="http://schemas.microsoft.com/office/drawing/2014/main" val="10012"/>
                  </a:ext>
                </a:extLst>
              </a:tr>
              <a:tr h="174212">
                <a:tc>
                  <a:txBody>
                    <a:bodyPr/>
                    <a:lstStyle/>
                    <a:p>
                      <a:pPr algn="ctr" fontAlgn="b"/>
                      <a:r>
                        <a:rPr lang="en-GB" sz="1000" u="none" strike="noStrike">
                          <a:effectLst/>
                        </a:rPr>
                        <a:t>France (1.8)</a:t>
                      </a:r>
                      <a:endParaRPr lang="en-GB" sz="1000" b="0" i="0" u="none" strike="noStrike">
                        <a:effectLst/>
                        <a:latin typeface="Arial"/>
                      </a:endParaRPr>
                    </a:p>
                  </a:txBody>
                  <a:tcPr marL="0" marR="0" marT="0" marB="0" anchor="b"/>
                </a:tc>
                <a:extLst>
                  <a:ext uri="{0D108BD9-81ED-4DB2-BD59-A6C34878D82A}">
                    <a16:rowId xmlns:a16="http://schemas.microsoft.com/office/drawing/2014/main" val="10013"/>
                  </a:ext>
                </a:extLst>
              </a:tr>
              <a:tr h="174212">
                <a:tc>
                  <a:txBody>
                    <a:bodyPr/>
                    <a:lstStyle/>
                    <a:p>
                      <a:pPr algn="ctr" fontAlgn="b"/>
                      <a:r>
                        <a:rPr lang="en-GB" sz="1000" u="none" strike="noStrike">
                          <a:effectLst/>
                        </a:rPr>
                        <a:t>Slovenia (1.4)</a:t>
                      </a:r>
                      <a:endParaRPr lang="en-GB" sz="1000" b="0" i="0" u="none" strike="noStrike">
                        <a:effectLst/>
                        <a:latin typeface="Arial"/>
                      </a:endParaRPr>
                    </a:p>
                  </a:txBody>
                  <a:tcPr marL="0" marR="0" marT="0" marB="0" anchor="b"/>
                </a:tc>
                <a:extLst>
                  <a:ext uri="{0D108BD9-81ED-4DB2-BD59-A6C34878D82A}">
                    <a16:rowId xmlns:a16="http://schemas.microsoft.com/office/drawing/2014/main" val="10014"/>
                  </a:ext>
                </a:extLst>
              </a:tr>
              <a:tr h="174212">
                <a:tc>
                  <a:txBody>
                    <a:bodyPr/>
                    <a:lstStyle/>
                    <a:p>
                      <a:pPr algn="ctr" fontAlgn="b"/>
                      <a:r>
                        <a:rPr lang="en-GB" sz="1000" u="none" strike="noStrike">
                          <a:effectLst/>
                        </a:rPr>
                        <a:t>Norway (0.9)</a:t>
                      </a:r>
                      <a:endParaRPr lang="en-GB" sz="1000" b="0" i="0" u="none" strike="noStrike">
                        <a:effectLst/>
                        <a:latin typeface="Arial"/>
                      </a:endParaRPr>
                    </a:p>
                  </a:txBody>
                  <a:tcPr marL="0" marR="0" marT="0" marB="0" anchor="b"/>
                </a:tc>
                <a:extLst>
                  <a:ext uri="{0D108BD9-81ED-4DB2-BD59-A6C34878D82A}">
                    <a16:rowId xmlns:a16="http://schemas.microsoft.com/office/drawing/2014/main" val="10015"/>
                  </a:ext>
                </a:extLst>
              </a:tr>
              <a:tr h="174212">
                <a:tc>
                  <a:txBody>
                    <a:bodyPr/>
                    <a:lstStyle/>
                    <a:p>
                      <a:pPr algn="ctr" fontAlgn="b"/>
                      <a:r>
                        <a:rPr lang="en-GB" sz="1000" u="none" strike="noStrike">
                          <a:effectLst/>
                        </a:rPr>
                        <a:t>Switzerland (0.8)</a:t>
                      </a:r>
                      <a:endParaRPr lang="en-GB" sz="1000" b="0" i="0" u="none" strike="noStrike">
                        <a:effectLst/>
                        <a:latin typeface="Arial"/>
                      </a:endParaRPr>
                    </a:p>
                  </a:txBody>
                  <a:tcPr marL="0" marR="0" marT="0" marB="0" anchor="b"/>
                </a:tc>
                <a:extLst>
                  <a:ext uri="{0D108BD9-81ED-4DB2-BD59-A6C34878D82A}">
                    <a16:rowId xmlns:a16="http://schemas.microsoft.com/office/drawing/2014/main" val="10016"/>
                  </a:ext>
                </a:extLst>
              </a:tr>
              <a:tr h="174212">
                <a:tc>
                  <a:txBody>
                    <a:bodyPr/>
                    <a:lstStyle/>
                    <a:p>
                      <a:pPr algn="ctr" fontAlgn="b"/>
                      <a:r>
                        <a:rPr lang="en-GB" sz="1000" u="none" strike="noStrike">
                          <a:effectLst/>
                        </a:rPr>
                        <a:t>Portugal (1.2)</a:t>
                      </a:r>
                      <a:endParaRPr lang="en-GB" sz="1000" b="0" i="0" u="none" strike="noStrike">
                        <a:effectLst/>
                        <a:latin typeface="Arial"/>
                      </a:endParaRPr>
                    </a:p>
                  </a:txBody>
                  <a:tcPr marL="0" marR="0" marT="0" marB="0" anchor="b"/>
                </a:tc>
                <a:extLst>
                  <a:ext uri="{0D108BD9-81ED-4DB2-BD59-A6C34878D82A}">
                    <a16:rowId xmlns:a16="http://schemas.microsoft.com/office/drawing/2014/main" val="10017"/>
                  </a:ext>
                </a:extLst>
              </a:tr>
              <a:tr h="174212">
                <a:tc>
                  <a:txBody>
                    <a:bodyPr/>
                    <a:lstStyle/>
                    <a:p>
                      <a:pPr algn="ctr" fontAlgn="b"/>
                      <a:r>
                        <a:rPr lang="en-GB" sz="1000" u="none" strike="noStrike">
                          <a:effectLst/>
                        </a:rPr>
                        <a:t>Germany (1)</a:t>
                      </a:r>
                      <a:endParaRPr lang="en-GB" sz="1000" b="0" i="0" u="none" strike="noStrike">
                        <a:effectLst/>
                        <a:latin typeface="Arial"/>
                      </a:endParaRPr>
                    </a:p>
                  </a:txBody>
                  <a:tcPr marL="0" marR="0" marT="0" marB="0" anchor="b"/>
                </a:tc>
                <a:extLst>
                  <a:ext uri="{0D108BD9-81ED-4DB2-BD59-A6C34878D82A}">
                    <a16:rowId xmlns:a16="http://schemas.microsoft.com/office/drawing/2014/main" val="10018"/>
                  </a:ext>
                </a:extLst>
              </a:tr>
              <a:tr h="174212">
                <a:tc>
                  <a:txBody>
                    <a:bodyPr/>
                    <a:lstStyle/>
                    <a:p>
                      <a:pPr algn="ctr" fontAlgn="b"/>
                      <a:r>
                        <a:rPr lang="en-GB" sz="1000" u="none" strike="noStrike">
                          <a:effectLst/>
                        </a:rPr>
                        <a:t>Slovak Republic (0.7)</a:t>
                      </a:r>
                      <a:endParaRPr lang="en-GB" sz="1000" b="0" i="0" u="none" strike="noStrike">
                        <a:effectLst/>
                        <a:latin typeface="Arial"/>
                      </a:endParaRPr>
                    </a:p>
                  </a:txBody>
                  <a:tcPr marL="0" marR="0" marT="0" marB="0" anchor="b"/>
                </a:tc>
                <a:extLst>
                  <a:ext uri="{0D108BD9-81ED-4DB2-BD59-A6C34878D82A}">
                    <a16:rowId xmlns:a16="http://schemas.microsoft.com/office/drawing/2014/main" val="10019"/>
                  </a:ext>
                </a:extLst>
              </a:tr>
              <a:tr h="174212">
                <a:tc>
                  <a:txBody>
                    <a:bodyPr/>
                    <a:lstStyle/>
                    <a:p>
                      <a:pPr algn="ctr" fontAlgn="b"/>
                      <a:r>
                        <a:rPr lang="en-GB" sz="1000" u="none" strike="noStrike">
                          <a:effectLst/>
                        </a:rPr>
                        <a:t>Belgium (1.1)</a:t>
                      </a:r>
                      <a:endParaRPr lang="en-GB" sz="1000" b="0" i="0" u="none" strike="noStrike">
                        <a:effectLst/>
                        <a:latin typeface="Arial"/>
                      </a:endParaRPr>
                    </a:p>
                  </a:txBody>
                  <a:tcPr marL="0" marR="0" marT="0" marB="0" anchor="b"/>
                </a:tc>
                <a:extLst>
                  <a:ext uri="{0D108BD9-81ED-4DB2-BD59-A6C34878D82A}">
                    <a16:rowId xmlns:a16="http://schemas.microsoft.com/office/drawing/2014/main" val="10020"/>
                  </a:ext>
                </a:extLst>
              </a:tr>
              <a:tr h="174212">
                <a:tc>
                  <a:txBody>
                    <a:bodyPr/>
                    <a:lstStyle/>
                    <a:p>
                      <a:pPr algn="ctr" fontAlgn="b"/>
                      <a:r>
                        <a:rPr lang="en-GB" sz="1000" u="none" strike="noStrike">
                          <a:effectLst/>
                        </a:rPr>
                        <a:t>Italy (1)</a:t>
                      </a:r>
                      <a:endParaRPr lang="en-GB" sz="1000" b="0" i="0" u="none" strike="noStrike">
                        <a:effectLst/>
                        <a:latin typeface="Arial"/>
                      </a:endParaRPr>
                    </a:p>
                  </a:txBody>
                  <a:tcPr marL="0" marR="0" marT="0" marB="0" anchor="b"/>
                </a:tc>
                <a:extLst>
                  <a:ext uri="{0D108BD9-81ED-4DB2-BD59-A6C34878D82A}">
                    <a16:rowId xmlns:a16="http://schemas.microsoft.com/office/drawing/2014/main" val="10021"/>
                  </a:ext>
                </a:extLst>
              </a:tr>
              <a:tr h="174212">
                <a:tc>
                  <a:txBody>
                    <a:bodyPr/>
                    <a:lstStyle/>
                    <a:p>
                      <a:pPr algn="ctr" fontAlgn="b"/>
                      <a:r>
                        <a:rPr lang="en-GB" sz="1000" u="none" strike="noStrike">
                          <a:effectLst/>
                        </a:rPr>
                        <a:t>Denmark (0.7)</a:t>
                      </a:r>
                      <a:endParaRPr lang="en-GB" sz="1000" b="0" i="0" u="none" strike="noStrike">
                        <a:effectLst/>
                        <a:latin typeface="Arial"/>
                      </a:endParaRPr>
                    </a:p>
                  </a:txBody>
                  <a:tcPr marL="0" marR="0" marT="0" marB="0" anchor="b"/>
                </a:tc>
                <a:extLst>
                  <a:ext uri="{0D108BD9-81ED-4DB2-BD59-A6C34878D82A}">
                    <a16:rowId xmlns:a16="http://schemas.microsoft.com/office/drawing/2014/main" val="10022"/>
                  </a:ext>
                </a:extLst>
              </a:tr>
              <a:tr h="174212">
                <a:tc>
                  <a:txBody>
                    <a:bodyPr/>
                    <a:lstStyle/>
                    <a:p>
                      <a:pPr algn="ctr" fontAlgn="b"/>
                      <a:r>
                        <a:rPr lang="en-GB" sz="1000" u="none" strike="noStrike">
                          <a:effectLst/>
                        </a:rPr>
                        <a:t>Finland (0.8)</a:t>
                      </a:r>
                      <a:endParaRPr lang="en-GB" sz="1000" b="0" i="0" u="none" strike="noStrike">
                        <a:effectLst/>
                        <a:latin typeface="Arial"/>
                      </a:endParaRPr>
                    </a:p>
                  </a:txBody>
                  <a:tcPr marL="0" marR="0" marT="0" marB="0" anchor="b"/>
                </a:tc>
                <a:extLst>
                  <a:ext uri="{0D108BD9-81ED-4DB2-BD59-A6C34878D82A}">
                    <a16:rowId xmlns:a16="http://schemas.microsoft.com/office/drawing/2014/main" val="10023"/>
                  </a:ext>
                </a:extLst>
              </a:tr>
              <a:tr h="174212">
                <a:tc>
                  <a:txBody>
                    <a:bodyPr/>
                    <a:lstStyle/>
                    <a:p>
                      <a:pPr algn="ctr" fontAlgn="b"/>
                      <a:r>
                        <a:rPr lang="en-GB" sz="1000" u="none" strike="noStrike">
                          <a:effectLst/>
                        </a:rPr>
                        <a:t>Austria (0.9)</a:t>
                      </a:r>
                      <a:endParaRPr lang="en-GB" sz="1000" b="0" i="0" u="none" strike="noStrike">
                        <a:effectLst/>
                        <a:latin typeface="Arial"/>
                      </a:endParaRPr>
                    </a:p>
                  </a:txBody>
                  <a:tcPr marL="0" marR="0" marT="0" marB="0" anchor="b"/>
                </a:tc>
                <a:extLst>
                  <a:ext uri="{0D108BD9-81ED-4DB2-BD59-A6C34878D82A}">
                    <a16:rowId xmlns:a16="http://schemas.microsoft.com/office/drawing/2014/main" val="10024"/>
                  </a:ext>
                </a:extLst>
              </a:tr>
              <a:tr h="174212">
                <a:tc>
                  <a:txBody>
                    <a:bodyPr/>
                    <a:lstStyle/>
                    <a:p>
                      <a:pPr algn="ctr" fontAlgn="b"/>
                      <a:r>
                        <a:rPr lang="en-GB" sz="1000" u="none" strike="noStrike">
                          <a:effectLst/>
                        </a:rPr>
                        <a:t>Greece (0.9)</a:t>
                      </a:r>
                      <a:endParaRPr lang="en-GB" sz="1000" b="0" i="0" u="none" strike="noStrike">
                        <a:effectLst/>
                        <a:latin typeface="Arial"/>
                      </a:endParaRPr>
                    </a:p>
                  </a:txBody>
                  <a:tcPr marL="0" marR="0" marT="0" marB="0" anchor="b"/>
                </a:tc>
                <a:extLst>
                  <a:ext uri="{0D108BD9-81ED-4DB2-BD59-A6C34878D82A}">
                    <a16:rowId xmlns:a16="http://schemas.microsoft.com/office/drawing/2014/main" val="10025"/>
                  </a:ext>
                </a:extLst>
              </a:tr>
              <a:tr h="174212">
                <a:tc>
                  <a:txBody>
                    <a:bodyPr/>
                    <a:lstStyle/>
                    <a:p>
                      <a:pPr algn="ctr" fontAlgn="b"/>
                      <a:r>
                        <a:rPr lang="en-GB" sz="1000" u="none" strike="noStrike">
                          <a:effectLst/>
                        </a:rPr>
                        <a:t>Poland (0.5)</a:t>
                      </a:r>
                      <a:endParaRPr lang="en-GB" sz="1000" b="0" i="0" u="none" strike="noStrike">
                        <a:effectLst/>
                        <a:latin typeface="Arial"/>
                      </a:endParaRPr>
                    </a:p>
                  </a:txBody>
                  <a:tcPr marL="0" marR="0" marT="0" marB="0" anchor="b"/>
                </a:tc>
                <a:extLst>
                  <a:ext uri="{0D108BD9-81ED-4DB2-BD59-A6C34878D82A}">
                    <a16:rowId xmlns:a16="http://schemas.microsoft.com/office/drawing/2014/main" val="10026"/>
                  </a:ext>
                </a:extLst>
              </a:tr>
              <a:tr h="174212">
                <a:tc>
                  <a:txBody>
                    <a:bodyPr/>
                    <a:lstStyle/>
                    <a:p>
                      <a:pPr algn="ctr" fontAlgn="b"/>
                      <a:r>
                        <a:rPr lang="en-GB" sz="1000" u="none" strike="noStrike">
                          <a:effectLst/>
                        </a:rPr>
                        <a:t>Luxembourg (0.5)</a:t>
                      </a:r>
                      <a:endParaRPr lang="en-GB" sz="1000" b="0" i="0" u="none" strike="noStrike">
                        <a:effectLst/>
                        <a:latin typeface="Arial"/>
                      </a:endParaRPr>
                    </a:p>
                  </a:txBody>
                  <a:tcPr marL="0" marR="0" marT="0" marB="0" anchor="b"/>
                </a:tc>
                <a:extLst>
                  <a:ext uri="{0D108BD9-81ED-4DB2-BD59-A6C34878D82A}">
                    <a16:rowId xmlns:a16="http://schemas.microsoft.com/office/drawing/2014/main" val="10027"/>
                  </a:ext>
                </a:extLst>
              </a:tr>
              <a:tr h="174212">
                <a:tc>
                  <a:txBody>
                    <a:bodyPr/>
                    <a:lstStyle/>
                    <a:p>
                      <a:pPr algn="ctr" fontAlgn="b"/>
                      <a:r>
                        <a:rPr lang="en-GB" sz="1000" u="none" strike="noStrike">
                          <a:effectLst/>
                        </a:rPr>
                        <a:t>Hungary (0.5)</a:t>
                      </a:r>
                      <a:endParaRPr lang="en-GB" sz="1000" b="0" i="0" u="none" strike="noStrike">
                        <a:effectLst/>
                        <a:latin typeface="Arial"/>
                      </a:endParaRPr>
                    </a:p>
                  </a:txBody>
                  <a:tcPr marL="0" marR="0" marT="0" marB="0" anchor="b"/>
                </a:tc>
                <a:extLst>
                  <a:ext uri="{0D108BD9-81ED-4DB2-BD59-A6C34878D82A}">
                    <a16:rowId xmlns:a16="http://schemas.microsoft.com/office/drawing/2014/main" val="10028"/>
                  </a:ext>
                </a:extLst>
              </a:tr>
              <a:tr h="174212">
                <a:tc>
                  <a:txBody>
                    <a:bodyPr/>
                    <a:lstStyle/>
                    <a:p>
                      <a:pPr algn="ctr" fontAlgn="b"/>
                      <a:r>
                        <a:rPr lang="en-GB" sz="1000" u="none" strike="noStrike">
                          <a:effectLst/>
                        </a:rPr>
                        <a:t>Sweden (0.3)</a:t>
                      </a:r>
                      <a:endParaRPr lang="en-GB" sz="1000" b="0" i="0" u="none" strike="noStrike">
                        <a:effectLst/>
                        <a:latin typeface="Arial"/>
                      </a:endParaRPr>
                    </a:p>
                  </a:txBody>
                  <a:tcPr marL="0" marR="0" marT="0" marB="0" anchor="b"/>
                </a:tc>
                <a:extLst>
                  <a:ext uri="{0D108BD9-81ED-4DB2-BD59-A6C34878D82A}">
                    <a16:rowId xmlns:a16="http://schemas.microsoft.com/office/drawing/2014/main" val="10029"/>
                  </a:ext>
                </a:extLst>
              </a:tr>
              <a:tr h="174212">
                <a:tc>
                  <a:txBody>
                    <a:bodyPr/>
                    <a:lstStyle/>
                    <a:p>
                      <a:pPr algn="ctr" fontAlgn="b"/>
                      <a:r>
                        <a:rPr lang="en-GB" sz="1000" u="none" strike="noStrike" dirty="0">
                          <a:effectLst/>
                        </a:rPr>
                        <a:t>Czech Republic (0.2)</a:t>
                      </a:r>
                      <a:endParaRPr lang="en-GB" sz="1000" b="0" i="0" u="none" strike="noStrike" dirty="0">
                        <a:effectLst/>
                        <a:latin typeface="Arial"/>
                      </a:endParaRPr>
                    </a:p>
                  </a:txBody>
                  <a:tcPr marL="0" marR="0" marT="0" marB="0" anchor="b"/>
                </a:tc>
                <a:extLst>
                  <a:ext uri="{0D108BD9-81ED-4DB2-BD59-A6C34878D82A}">
                    <a16:rowId xmlns:a16="http://schemas.microsoft.com/office/drawing/2014/main" val="10030"/>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6531818"/>
            <a:ext cx="4714875"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360713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points to remember</a:t>
            </a:r>
            <a:endParaRPr lang="en-GB" dirty="0"/>
          </a:p>
        </p:txBody>
      </p:sp>
      <p:sp>
        <p:nvSpPr>
          <p:cNvPr id="3" name="Content Placeholder 2"/>
          <p:cNvSpPr>
            <a:spLocks noGrp="1"/>
          </p:cNvSpPr>
          <p:nvPr>
            <p:ph idx="1"/>
          </p:nvPr>
        </p:nvSpPr>
        <p:spPr>
          <a:xfrm>
            <a:off x="457200" y="1600200"/>
            <a:ext cx="8229600" cy="4997152"/>
          </a:xfrm>
        </p:spPr>
        <p:txBody>
          <a:bodyPr>
            <a:normAutofit fontScale="85000" lnSpcReduction="20000"/>
          </a:bodyPr>
          <a:lstStyle/>
          <a:p>
            <a:pPr>
              <a:spcBef>
                <a:spcPts val="1200"/>
              </a:spcBef>
              <a:spcAft>
                <a:spcPts val="600"/>
              </a:spcAft>
            </a:pPr>
            <a:r>
              <a:rPr lang="en-GB" sz="2800" dirty="0" smtClean="0"/>
              <a:t>Social policy is not easily defined, it is about what governments do, and choose not to do</a:t>
            </a:r>
          </a:p>
          <a:p>
            <a:pPr>
              <a:spcBef>
                <a:spcPts val="1200"/>
              </a:spcBef>
              <a:spcAft>
                <a:spcPts val="600"/>
              </a:spcAft>
            </a:pPr>
            <a:endParaRPr lang="en-GB" sz="2800" dirty="0" smtClean="0"/>
          </a:p>
          <a:p>
            <a:pPr>
              <a:spcBef>
                <a:spcPts val="1200"/>
              </a:spcBef>
              <a:spcAft>
                <a:spcPts val="600"/>
              </a:spcAft>
            </a:pPr>
            <a:r>
              <a:rPr lang="en-GB" sz="2800" dirty="0" smtClean="0"/>
              <a:t>Answering the question regarding ‘the </a:t>
            </a:r>
            <a:r>
              <a:rPr lang="en-GB" sz="2800" dirty="0" smtClean="0"/>
              <a:t>public </a:t>
            </a:r>
            <a:r>
              <a:rPr lang="en-GB" sz="2800" dirty="0" smtClean="0"/>
              <a:t>good’, is crucial for evaluating the fairness of public policy</a:t>
            </a:r>
          </a:p>
          <a:p>
            <a:pPr>
              <a:spcBef>
                <a:spcPts val="1200"/>
              </a:spcBef>
              <a:spcAft>
                <a:spcPts val="600"/>
              </a:spcAft>
            </a:pPr>
            <a:endParaRPr lang="en-GB" sz="2800" dirty="0" smtClean="0"/>
          </a:p>
          <a:p>
            <a:pPr>
              <a:spcBef>
                <a:spcPts val="1200"/>
              </a:spcBef>
              <a:spcAft>
                <a:spcPts val="600"/>
              </a:spcAft>
            </a:pPr>
            <a:r>
              <a:rPr lang="en-GB" sz="2800" dirty="0" smtClean="0"/>
              <a:t>Risk, mode of access, benefit structure, financing and governance are important dimensions of social policies</a:t>
            </a:r>
          </a:p>
          <a:p>
            <a:pPr>
              <a:spcBef>
                <a:spcPts val="1200"/>
              </a:spcBef>
              <a:spcAft>
                <a:spcPts val="600"/>
              </a:spcAft>
            </a:pPr>
            <a:endParaRPr lang="en-GB" sz="2800" dirty="0" smtClean="0"/>
          </a:p>
          <a:p>
            <a:pPr>
              <a:spcBef>
                <a:spcPts val="1200"/>
              </a:spcBef>
              <a:spcAft>
                <a:spcPts val="600"/>
              </a:spcAft>
            </a:pPr>
            <a:r>
              <a:rPr lang="en-GB" sz="2800" dirty="0" smtClean="0"/>
              <a:t>There are substantial differences in design of social policies in the EU, and how much governments spend on social policies</a:t>
            </a:r>
          </a:p>
          <a:p>
            <a:endParaRPr lang="en-GB" dirty="0" smtClean="0"/>
          </a:p>
          <a:p>
            <a:pPr marL="0" indent="0">
              <a:buNone/>
            </a:pPr>
            <a:endParaRPr lang="en-GB" dirty="0" smtClean="0"/>
          </a:p>
          <a:p>
            <a:endParaRPr lang="en-GB" dirty="0" smtClean="0"/>
          </a:p>
          <a:p>
            <a:endParaRPr lang="en-GB" dirty="0"/>
          </a:p>
        </p:txBody>
      </p:sp>
    </p:spTree>
    <p:extLst>
      <p:ext uri="{BB962C8B-B14F-4D97-AF65-F5344CB8AC3E}">
        <p14:creationId xmlns:p14="http://schemas.microsoft.com/office/powerpoint/2010/main" val="177411847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a:xfrm>
            <a:off x="467544" y="1196752"/>
            <a:ext cx="8229600" cy="4525963"/>
          </a:xfrm>
        </p:spPr>
        <p:txBody>
          <a:bodyPr>
            <a:noAutofit/>
          </a:bodyPr>
          <a:lstStyle/>
          <a:p>
            <a:pPr>
              <a:spcAft>
                <a:spcPts val="600"/>
              </a:spcAft>
            </a:pPr>
            <a:r>
              <a:rPr lang="en-GB" sz="1400" dirty="0"/>
              <a:t>Abrahamson, P. (1999), 'The Welfare Modelling Business' in </a:t>
            </a:r>
            <a:r>
              <a:rPr lang="en-GB" sz="1400" i="1" dirty="0"/>
              <a:t>Social Policy and Administration, </a:t>
            </a:r>
            <a:r>
              <a:rPr lang="en-GB" sz="1400" dirty="0"/>
              <a:t>33(4): 394-415</a:t>
            </a:r>
            <a:r>
              <a:rPr lang="en-GB" sz="1400" dirty="0" smtClean="0"/>
              <a:t>.</a:t>
            </a:r>
          </a:p>
          <a:p>
            <a:pPr>
              <a:spcAft>
                <a:spcPts val="600"/>
              </a:spcAft>
            </a:pPr>
            <a:r>
              <a:rPr lang="en-GB" sz="1400" dirty="0" smtClean="0"/>
              <a:t>Barr</a:t>
            </a:r>
            <a:r>
              <a:rPr lang="en-GB" sz="1400" dirty="0"/>
              <a:t>, N. (2012), Economics of the welfare state, Oxford: Oxford University Press, 386p</a:t>
            </a:r>
            <a:r>
              <a:rPr lang="en-GB" sz="1400" dirty="0" smtClean="0"/>
              <a:t>.</a:t>
            </a:r>
          </a:p>
          <a:p>
            <a:pPr>
              <a:spcAft>
                <a:spcPts val="600"/>
              </a:spcAft>
            </a:pPr>
            <a:r>
              <a:rPr lang="en-GB" sz="1400" dirty="0" err="1" smtClean="0"/>
              <a:t>Bovens</a:t>
            </a:r>
            <a:r>
              <a:rPr lang="en-GB" sz="1400" dirty="0" smtClean="0"/>
              <a:t>, M., 't Hart, P., and </a:t>
            </a:r>
            <a:r>
              <a:rPr lang="en-GB" sz="1400" dirty="0" err="1" smtClean="0"/>
              <a:t>Kuipers</a:t>
            </a:r>
            <a:r>
              <a:rPr lang="en-GB" sz="1400" dirty="0" smtClean="0"/>
              <a:t>, S. (2006), 'The politics of policy evaluation', in Moran, M., Rein, M. and </a:t>
            </a:r>
            <a:r>
              <a:rPr lang="en-GB" sz="1400" dirty="0" err="1" smtClean="0"/>
              <a:t>Goodin</a:t>
            </a:r>
            <a:r>
              <a:rPr lang="en-GB" sz="1400" dirty="0" smtClean="0"/>
              <a:t>, R. E. (eds.), </a:t>
            </a:r>
            <a:r>
              <a:rPr lang="en-GB" sz="1400" i="1" dirty="0" smtClean="0"/>
              <a:t>The Oxford Handbook of Public Policy</a:t>
            </a:r>
            <a:r>
              <a:rPr lang="en-GB" sz="1400" i="0" dirty="0" smtClean="0"/>
              <a:t>, Oxford: Oxford University Press, pp. 319-335.</a:t>
            </a:r>
          </a:p>
          <a:p>
            <a:pPr>
              <a:spcAft>
                <a:spcPts val="600"/>
              </a:spcAft>
            </a:pPr>
            <a:r>
              <a:rPr lang="en-GB" sz="1400" dirty="0" err="1" smtClean="0"/>
              <a:t>Deleeck</a:t>
            </a:r>
            <a:r>
              <a:rPr lang="en-GB" sz="1400" dirty="0" smtClean="0"/>
              <a:t>, H. (2008), ‘het </a:t>
            </a:r>
            <a:r>
              <a:rPr lang="en-GB" sz="1400" dirty="0" err="1" smtClean="0"/>
              <a:t>begrip</a:t>
            </a:r>
            <a:r>
              <a:rPr lang="en-GB" sz="1400" dirty="0" smtClean="0"/>
              <a:t> </a:t>
            </a:r>
            <a:r>
              <a:rPr lang="en-GB" sz="1400" dirty="0" err="1" smtClean="0"/>
              <a:t>sociaal</a:t>
            </a:r>
            <a:r>
              <a:rPr lang="en-GB" sz="1400" dirty="0" smtClean="0"/>
              <a:t> </a:t>
            </a:r>
            <a:r>
              <a:rPr lang="en-GB" sz="1400" dirty="0" err="1" smtClean="0"/>
              <a:t>beleid</a:t>
            </a:r>
            <a:r>
              <a:rPr lang="en-GB" sz="1400" dirty="0" smtClean="0"/>
              <a:t>’, in </a:t>
            </a:r>
            <a:r>
              <a:rPr lang="en-GB" sz="1400" dirty="0" err="1" smtClean="0"/>
              <a:t>Deleeck</a:t>
            </a:r>
            <a:r>
              <a:rPr lang="en-GB" sz="1400" dirty="0" smtClean="0"/>
              <a:t>, H. (ed.) </a:t>
            </a:r>
            <a:r>
              <a:rPr lang="en-GB" sz="1400" i="1" dirty="0" smtClean="0"/>
              <a:t>De </a:t>
            </a:r>
            <a:r>
              <a:rPr lang="en-GB" sz="1400" i="1" dirty="0" err="1" smtClean="0"/>
              <a:t>architectuur</a:t>
            </a:r>
            <a:r>
              <a:rPr lang="en-GB" sz="1400" i="1" dirty="0" smtClean="0"/>
              <a:t> van de </a:t>
            </a:r>
            <a:r>
              <a:rPr lang="en-GB" sz="1400" i="1" dirty="0" err="1" smtClean="0"/>
              <a:t>welvaartsstaat</a:t>
            </a:r>
            <a:r>
              <a:rPr lang="en-GB" sz="1400" i="1" dirty="0" smtClean="0"/>
              <a:t> </a:t>
            </a:r>
            <a:r>
              <a:rPr lang="en-GB" sz="1400" i="1" dirty="0" err="1" smtClean="0"/>
              <a:t>opnieuw</a:t>
            </a:r>
            <a:r>
              <a:rPr lang="en-GB" sz="1400" i="1" dirty="0" smtClean="0"/>
              <a:t> </a:t>
            </a:r>
            <a:r>
              <a:rPr lang="en-GB" sz="1400" i="1" dirty="0" err="1" smtClean="0"/>
              <a:t>bekeken</a:t>
            </a:r>
            <a:r>
              <a:rPr lang="en-GB" sz="1400" dirty="0" smtClean="0"/>
              <a:t>, Leuven: </a:t>
            </a:r>
            <a:r>
              <a:rPr lang="en-GB" sz="1400" dirty="0" err="1" smtClean="0"/>
              <a:t>Acco</a:t>
            </a:r>
            <a:r>
              <a:rPr lang="en-GB" sz="1400" dirty="0" smtClean="0"/>
              <a:t>, 332-336. </a:t>
            </a:r>
          </a:p>
          <a:p>
            <a:pPr>
              <a:spcAft>
                <a:spcPts val="600"/>
              </a:spcAft>
            </a:pPr>
            <a:r>
              <a:rPr lang="en-GB" sz="1400" dirty="0" smtClean="0"/>
              <a:t>Dixon</a:t>
            </a:r>
            <a:r>
              <a:rPr lang="en-GB" sz="1400" dirty="0"/>
              <a:t>, J. (1999), </a:t>
            </a:r>
            <a:r>
              <a:rPr lang="en-GB" sz="1400" i="1" dirty="0"/>
              <a:t>Social Security in Global Perspective</a:t>
            </a:r>
            <a:r>
              <a:rPr lang="en-GB" sz="1400" dirty="0"/>
              <a:t>, Westport: </a:t>
            </a:r>
            <a:r>
              <a:rPr lang="en-GB" sz="1400" dirty="0" err="1"/>
              <a:t>Praeger</a:t>
            </a:r>
            <a:r>
              <a:rPr lang="en-GB" sz="1400" dirty="0"/>
              <a:t>, 355p</a:t>
            </a:r>
            <a:r>
              <a:rPr lang="en-GB" sz="1400" dirty="0" smtClean="0"/>
              <a:t>.</a:t>
            </a:r>
          </a:p>
          <a:p>
            <a:pPr>
              <a:spcAft>
                <a:spcPts val="600"/>
              </a:spcAft>
            </a:pPr>
            <a:r>
              <a:rPr lang="en-GB" sz="1400" dirty="0" smtClean="0"/>
              <a:t>Dye, T.R. (1976) </a:t>
            </a:r>
            <a:r>
              <a:rPr lang="en-GB" sz="1400" i="1" dirty="0" smtClean="0"/>
              <a:t>Policy Analysis: What Governments Do, Why They Do it, and What Difference it Makes</a:t>
            </a:r>
            <a:r>
              <a:rPr lang="en-GB" sz="1400" dirty="0" smtClean="0"/>
              <a:t>. Tuscaloosa, AL: University of Alabama Press.</a:t>
            </a:r>
          </a:p>
          <a:p>
            <a:pPr>
              <a:spcAft>
                <a:spcPts val="600"/>
              </a:spcAft>
            </a:pPr>
            <a:r>
              <a:rPr lang="en-GB" sz="1400" dirty="0" err="1" smtClean="0"/>
              <a:t>Esping</a:t>
            </a:r>
            <a:r>
              <a:rPr lang="en-GB" sz="1400" dirty="0" smtClean="0"/>
              <a:t>-Andersen</a:t>
            </a:r>
            <a:r>
              <a:rPr lang="en-GB" sz="1400" dirty="0"/>
              <a:t>, G. (1990), </a:t>
            </a:r>
            <a:r>
              <a:rPr lang="en-GB" sz="1400" i="1" dirty="0"/>
              <a:t>The Three Worlds of Welfare Capitalism</a:t>
            </a:r>
            <a:r>
              <a:rPr lang="en-GB" sz="1400" dirty="0"/>
              <a:t>, Cambridge: Polity Press, 248p.</a:t>
            </a:r>
          </a:p>
          <a:p>
            <a:pPr>
              <a:spcAft>
                <a:spcPts val="600"/>
              </a:spcAft>
            </a:pPr>
            <a:r>
              <a:rPr lang="en-GB" sz="1400" dirty="0" err="1" smtClean="0"/>
              <a:t>Goodin</a:t>
            </a:r>
            <a:r>
              <a:rPr lang="en-GB" sz="1400" dirty="0" smtClean="0"/>
              <a:t>, R.E., Rein, M. &amp; Moran, M. (2006) “The public and its policies”, in Moran et al. (eds.) </a:t>
            </a:r>
            <a:r>
              <a:rPr lang="en-GB" sz="1400" i="1" dirty="0" smtClean="0"/>
              <a:t> The Oxford Handbook of Public Policy</a:t>
            </a:r>
            <a:r>
              <a:rPr lang="en-GB" sz="1400" dirty="0" smtClean="0"/>
              <a:t>, Oxford: Oxford University Press, 3-35. (background)</a:t>
            </a:r>
          </a:p>
          <a:p>
            <a:pPr>
              <a:spcAft>
                <a:spcPts val="600"/>
              </a:spcAft>
            </a:pPr>
            <a:r>
              <a:rPr lang="en-GB" sz="1400" dirty="0" err="1" smtClean="0"/>
              <a:t>Howlett</a:t>
            </a:r>
            <a:r>
              <a:rPr lang="en-GB" sz="1400" dirty="0" smtClean="0"/>
              <a:t>, M., and </a:t>
            </a:r>
            <a:r>
              <a:rPr lang="en-GB" sz="1400" dirty="0" err="1" smtClean="0"/>
              <a:t>Giest</a:t>
            </a:r>
            <a:r>
              <a:rPr lang="en-GB" sz="1400" dirty="0" smtClean="0"/>
              <a:t>, S. (2013), 'The policy-making process', in </a:t>
            </a:r>
            <a:r>
              <a:rPr lang="en-GB" sz="1400" dirty="0" err="1" smtClean="0"/>
              <a:t>Araral</a:t>
            </a:r>
            <a:r>
              <a:rPr lang="en-GB" sz="1400" dirty="0" smtClean="0"/>
              <a:t>, E. J., </a:t>
            </a:r>
            <a:r>
              <a:rPr lang="en-GB" sz="1400" dirty="0" err="1" smtClean="0"/>
              <a:t>Fritzen</a:t>
            </a:r>
            <a:r>
              <a:rPr lang="en-GB" sz="1400" dirty="0" smtClean="0"/>
              <a:t>, S., </a:t>
            </a:r>
            <a:r>
              <a:rPr lang="en-GB" sz="1400" dirty="0" err="1" smtClean="0"/>
              <a:t>Howlett</a:t>
            </a:r>
            <a:r>
              <a:rPr lang="en-GB" sz="1400" dirty="0" smtClean="0"/>
              <a:t>, M., Ramesh, M. and Wu, X. (eds.), </a:t>
            </a:r>
            <a:r>
              <a:rPr lang="en-GB" sz="1400" i="1" dirty="0" err="1" smtClean="0"/>
              <a:t>Routledge</a:t>
            </a:r>
            <a:r>
              <a:rPr lang="en-GB" sz="1400" i="1" dirty="0" smtClean="0"/>
              <a:t> handbook of public policy</a:t>
            </a:r>
            <a:r>
              <a:rPr lang="en-GB" sz="1400" i="0" dirty="0" smtClean="0"/>
              <a:t>, London: </a:t>
            </a:r>
            <a:r>
              <a:rPr lang="en-GB" sz="1400" i="0" dirty="0" err="1" smtClean="0"/>
              <a:t>Routledge</a:t>
            </a:r>
            <a:r>
              <a:rPr lang="en-GB" sz="1400" i="0" dirty="0" smtClean="0"/>
              <a:t>, pp. 17-28. (compulsory)</a:t>
            </a:r>
          </a:p>
          <a:p>
            <a:pPr>
              <a:spcAft>
                <a:spcPts val="600"/>
              </a:spcAft>
            </a:pPr>
            <a:r>
              <a:rPr lang="en-GB" sz="1400" dirty="0" smtClean="0"/>
              <a:t>Marshall, T.H. (1965), </a:t>
            </a:r>
            <a:r>
              <a:rPr lang="en-GB" sz="1400" i="1" dirty="0" smtClean="0"/>
              <a:t>Social Policy</a:t>
            </a:r>
            <a:r>
              <a:rPr lang="en-GB" sz="1400" dirty="0" smtClean="0"/>
              <a:t>, London: Hutchinson &amp; Co.</a:t>
            </a:r>
          </a:p>
          <a:p>
            <a:pPr>
              <a:spcAft>
                <a:spcPts val="600"/>
              </a:spcAft>
            </a:pPr>
            <a:r>
              <a:rPr lang="en-GB" sz="1400" dirty="0" err="1" smtClean="0"/>
              <a:t>Mintrom</a:t>
            </a:r>
            <a:r>
              <a:rPr lang="en-GB" sz="1400" dirty="0" smtClean="0"/>
              <a:t>, M., and Williams, C. (2013), 'Public policy debate and the rise of policy analysis', in </a:t>
            </a:r>
            <a:r>
              <a:rPr lang="en-GB" sz="1400" dirty="0" err="1" smtClean="0"/>
              <a:t>Araral</a:t>
            </a:r>
            <a:r>
              <a:rPr lang="en-GB" sz="1400" dirty="0" smtClean="0"/>
              <a:t>, E. J., </a:t>
            </a:r>
            <a:r>
              <a:rPr lang="en-GB" sz="1400" dirty="0" err="1" smtClean="0"/>
              <a:t>Fritzen</a:t>
            </a:r>
            <a:r>
              <a:rPr lang="en-GB" sz="1400" dirty="0" smtClean="0"/>
              <a:t>, S., </a:t>
            </a:r>
            <a:r>
              <a:rPr lang="en-GB" sz="1400" dirty="0" err="1" smtClean="0"/>
              <a:t>Howlett</a:t>
            </a:r>
            <a:r>
              <a:rPr lang="en-GB" sz="1400" dirty="0" smtClean="0"/>
              <a:t>, M., Ramesh, M. and Wu, X. (eds.), </a:t>
            </a:r>
            <a:r>
              <a:rPr lang="en-GB" sz="1400" dirty="0" err="1" smtClean="0"/>
              <a:t>Routledge</a:t>
            </a:r>
            <a:r>
              <a:rPr lang="en-GB" sz="1400" dirty="0" smtClean="0"/>
              <a:t> handbook of public policy, London: </a:t>
            </a:r>
            <a:r>
              <a:rPr lang="en-GB" sz="1400" dirty="0" err="1" smtClean="0"/>
              <a:t>Routledge</a:t>
            </a:r>
            <a:r>
              <a:rPr lang="en-GB" sz="1400" dirty="0" smtClean="0"/>
              <a:t>, pp. 3-16.</a:t>
            </a:r>
          </a:p>
        </p:txBody>
      </p:sp>
    </p:spTree>
    <p:extLst>
      <p:ext uri="{BB962C8B-B14F-4D97-AF65-F5344CB8AC3E}">
        <p14:creationId xmlns:p14="http://schemas.microsoft.com/office/powerpoint/2010/main" val="28942153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11212</TotalTime>
  <Words>3564</Words>
  <Application>Microsoft Office PowerPoint</Application>
  <PresentationFormat>On-screen Show (4:3)</PresentationFormat>
  <Paragraphs>622</Paragraphs>
  <Slides>60</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60</vt:i4>
      </vt:variant>
    </vt:vector>
  </HeadingPairs>
  <TitlesOfParts>
    <vt:vector size="66" baseType="lpstr">
      <vt:lpstr>Arial</vt:lpstr>
      <vt:lpstr>Calibri</vt:lpstr>
      <vt:lpstr>Symbol</vt:lpstr>
      <vt:lpstr>Times New Roman</vt:lpstr>
      <vt:lpstr>Wingdings</vt:lpstr>
      <vt:lpstr>Office Theme</vt:lpstr>
      <vt:lpstr>Social Policy in the EU and the Role of the EU</vt:lpstr>
      <vt:lpstr>This lecture</vt:lpstr>
      <vt:lpstr>Expectations &amp; Evaluation</vt:lpstr>
      <vt:lpstr>Expectations &amp; Evaluation</vt:lpstr>
      <vt:lpstr>Expectations &amp; Evaluation</vt:lpstr>
      <vt:lpstr>Expectations &amp; Evaluation</vt:lpstr>
      <vt:lpstr>Expectations &amp; Evaluation</vt:lpstr>
      <vt:lpstr>Expectations &amp; Evaluation</vt:lpstr>
      <vt:lpstr>Expectations and evaluation</vt:lpstr>
      <vt:lpstr>Lecture 2: Introduction to social policy in the EU</vt:lpstr>
      <vt:lpstr>Outline</vt:lpstr>
      <vt:lpstr>Public policy &amp; Social Policy Definition</vt:lpstr>
      <vt:lpstr>Public policy &amp; Social Policy Definition</vt:lpstr>
      <vt:lpstr>Public policy &amp; Social Policy Definition</vt:lpstr>
      <vt:lpstr>Public policy &amp; Social Policy Definition</vt:lpstr>
      <vt:lpstr>Public policy &amp; Social Policy Definition</vt:lpstr>
      <vt:lpstr>Public policy &amp; Social Policy Definition</vt:lpstr>
      <vt:lpstr>Public policy &amp; Social Policy Definition</vt:lpstr>
      <vt:lpstr>Public policy &amp; Social Policy Definition</vt:lpstr>
      <vt:lpstr>Public policy &amp; Social Policy Definition</vt:lpstr>
      <vt:lpstr>Public policy &amp; Social Policy Definition</vt:lpstr>
      <vt:lpstr>Public Policy: definition</vt:lpstr>
      <vt:lpstr>Public policy &amp; Social Policy Definition</vt:lpstr>
      <vt:lpstr>Public policy &amp; Social Policy Definition</vt:lpstr>
      <vt:lpstr>Public policy &amp; Social Policy Definition</vt:lpstr>
      <vt:lpstr>Politics vs. Policy analysis</vt:lpstr>
      <vt:lpstr>Social Policy:  objectives</vt:lpstr>
      <vt:lpstr>Social Policy: instruments</vt:lpstr>
      <vt:lpstr>Social Policy: Instruments</vt:lpstr>
      <vt:lpstr>Social Policy: Instruments</vt:lpstr>
      <vt:lpstr>Social Policy: Instruments</vt:lpstr>
      <vt:lpstr>PowerPoint Presentation</vt:lpstr>
      <vt:lpstr>PowerPoint Presentation</vt:lpstr>
      <vt:lpstr>Social Policy: Instruments</vt:lpstr>
      <vt:lpstr>Social Policy: Instruments</vt:lpstr>
      <vt:lpstr>Social Policy: Instruments</vt:lpstr>
      <vt:lpstr>Some examples of policy indicators</vt:lpstr>
      <vt:lpstr>Social Policy: Welfare Regimes</vt:lpstr>
      <vt:lpstr>Social Policy: Welfare Regimes</vt:lpstr>
      <vt:lpstr>Social Policy: Welfare regimes</vt:lpstr>
      <vt:lpstr>Social Policy: Welfare Regimes</vt:lpstr>
      <vt:lpstr>Social Policy: Welfare Regimes</vt:lpstr>
      <vt:lpstr>Social Policy: Welfare Regimes</vt:lpstr>
      <vt:lpstr>Social Policy: Welfare Regimes</vt:lpstr>
      <vt:lpstr>Social Expenditures</vt:lpstr>
      <vt:lpstr>Social Expenditures</vt:lpstr>
      <vt:lpstr>Social Policy: Some figures</vt:lpstr>
      <vt:lpstr>Social Policy: Some figures</vt:lpstr>
      <vt:lpstr>Social Policy: Some figures</vt:lpstr>
      <vt:lpstr>Social Policy: Some figures</vt:lpstr>
      <vt:lpstr>Social Policy: Some figures</vt:lpstr>
      <vt:lpstr>Social Policy: Some figures</vt:lpstr>
      <vt:lpstr>Social Policy: Some figures</vt:lpstr>
      <vt:lpstr>Social Policy: Some figures</vt:lpstr>
      <vt:lpstr>PowerPoint Presentation</vt:lpstr>
      <vt:lpstr>Social Policy: Some figures</vt:lpstr>
      <vt:lpstr>Social Policy: Some figures</vt:lpstr>
      <vt:lpstr>PowerPoint Presentation</vt:lpstr>
      <vt:lpstr>Some points to remember</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Goedemé Tim</dc:creator>
  <cp:lastModifiedBy>Goedemé Tim</cp:lastModifiedBy>
  <cp:revision>183</cp:revision>
  <dcterms:created xsi:type="dcterms:W3CDTF">2015-09-25T18:41:52Z</dcterms:created>
  <dcterms:modified xsi:type="dcterms:W3CDTF">2020-02-16T15:03:42Z</dcterms:modified>
</cp:coreProperties>
</file>