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1"/>
  </p:sldMasterIdLst>
  <p:notesMasterIdLst>
    <p:notesMasterId r:id="rId22"/>
  </p:notesMasterIdLst>
  <p:sldIdLst>
    <p:sldId id="256" r:id="rId2"/>
    <p:sldId id="391" r:id="rId3"/>
    <p:sldId id="402" r:id="rId4"/>
    <p:sldId id="409" r:id="rId5"/>
    <p:sldId id="406" r:id="rId6"/>
    <p:sldId id="407" r:id="rId7"/>
    <p:sldId id="412" r:id="rId8"/>
    <p:sldId id="416" r:id="rId9"/>
    <p:sldId id="417" r:id="rId10"/>
    <p:sldId id="427" r:id="rId11"/>
    <p:sldId id="426" r:id="rId12"/>
    <p:sldId id="428" r:id="rId13"/>
    <p:sldId id="429" r:id="rId14"/>
    <p:sldId id="418" r:id="rId15"/>
    <p:sldId id="410" r:id="rId16"/>
    <p:sldId id="408" r:id="rId17"/>
    <p:sldId id="414" r:id="rId18"/>
    <p:sldId id="415" r:id="rId19"/>
    <p:sldId id="395" r:id="rId20"/>
    <p:sldId id="411" r:id="rId21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11" autoAdjust="0"/>
    <p:restoredTop sz="84030" autoAdjust="0"/>
  </p:normalViewPr>
  <p:slideViewPr>
    <p:cSldViewPr>
      <p:cViewPr varScale="1">
        <p:scale>
          <a:sx n="93" d="100"/>
          <a:sy n="93" d="100"/>
        </p:scale>
        <p:origin x="166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68971C1-F196-4C5C-9707-1CE70A00B01A}" type="datetimeFigureOut">
              <a:rPr lang="en-US"/>
              <a:pPr>
                <a:defRPr/>
              </a:pPr>
              <a:t>1/17/2018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E05654B0-3C53-4EA8-83D6-E29E38500E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94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BE" dirty="0" smtClean="0"/>
              <a:t>In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this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presentation</a:t>
            </a:r>
            <a:r>
              <a:rPr lang="nl-BE" baseline="0" dirty="0" smtClean="0"/>
              <a:t> I focus on random error </a:t>
            </a:r>
            <a:r>
              <a:rPr lang="nl-BE" baseline="0" dirty="0" err="1" smtClean="0"/>
              <a:t>only</a:t>
            </a:r>
            <a:r>
              <a:rPr lang="nl-BE" baseline="0" dirty="0" smtClean="0"/>
              <a:t>. </a:t>
            </a:r>
          </a:p>
          <a:p>
            <a:endParaRPr lang="nl-BE" baseline="0" dirty="0" smtClean="0"/>
          </a:p>
          <a:p>
            <a:r>
              <a:rPr lang="nl-BE" baseline="0" dirty="0" smtClean="0"/>
              <a:t>Of course </a:t>
            </a:r>
            <a:r>
              <a:rPr lang="nl-BE" baseline="0" dirty="0" err="1" smtClean="0"/>
              <a:t>there</a:t>
            </a:r>
            <a:r>
              <a:rPr lang="nl-BE" baseline="0" dirty="0" smtClean="0"/>
              <a:t> is </a:t>
            </a:r>
            <a:r>
              <a:rPr lang="nl-BE" baseline="0" dirty="0" err="1" smtClean="0"/>
              <a:t>also</a:t>
            </a:r>
            <a:r>
              <a:rPr lang="nl-BE" baseline="0" dirty="0" smtClean="0"/>
              <a:t> bias and non-random error. </a:t>
            </a:r>
          </a:p>
          <a:p>
            <a:endParaRPr lang="nl-BE" baseline="0" dirty="0" smtClean="0"/>
          </a:p>
          <a:p>
            <a:r>
              <a:rPr lang="nl-BE" baseline="0" dirty="0" err="1" smtClean="0"/>
              <a:t>However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often</a:t>
            </a:r>
            <a:r>
              <a:rPr lang="nl-BE" baseline="0" dirty="0" smtClean="0"/>
              <a:t> the impact of </a:t>
            </a:r>
            <a:r>
              <a:rPr lang="nl-BE" baseline="0" dirty="0" err="1" smtClean="0"/>
              <a:t>this</a:t>
            </a:r>
            <a:r>
              <a:rPr lang="nl-BE" baseline="0" dirty="0" smtClean="0"/>
              <a:t> bias is </a:t>
            </a:r>
            <a:r>
              <a:rPr lang="nl-BE" baseline="0" dirty="0" err="1" smtClean="0"/>
              <a:t>much</a:t>
            </a:r>
            <a:r>
              <a:rPr lang="nl-BE" baseline="0" dirty="0" smtClean="0"/>
              <a:t> harder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estimate</a:t>
            </a:r>
            <a:r>
              <a:rPr lang="nl-BE" baseline="0" dirty="0" smtClean="0"/>
              <a:t>. </a:t>
            </a:r>
          </a:p>
          <a:p>
            <a:endParaRPr lang="nl-BE" baseline="0" dirty="0" smtClean="0"/>
          </a:p>
          <a:p>
            <a:r>
              <a:rPr lang="nl-BE" baseline="0" dirty="0" err="1" smtClean="0"/>
              <a:t>Therefore</a:t>
            </a:r>
            <a:r>
              <a:rPr lang="nl-BE" baseline="0" dirty="0" smtClean="0"/>
              <a:t>, the </a:t>
            </a:r>
            <a:r>
              <a:rPr lang="nl-BE" baseline="0" dirty="0" err="1" smtClean="0"/>
              <a:t>mere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fact</a:t>
            </a:r>
            <a:r>
              <a:rPr lang="nl-BE" baseline="0" dirty="0" smtClean="0"/>
              <a:t> of </a:t>
            </a:r>
            <a:r>
              <a:rPr lang="nl-BE" baseline="0" dirty="0" err="1" smtClean="0"/>
              <a:t>its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existence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should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be</a:t>
            </a:r>
            <a:r>
              <a:rPr lang="nl-BE" baseline="0" dirty="0" smtClean="0"/>
              <a:t> no </a:t>
            </a:r>
            <a:r>
              <a:rPr lang="nl-BE" baseline="0" dirty="0" err="1" smtClean="0"/>
              <a:t>excuse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not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calculate</a:t>
            </a:r>
            <a:r>
              <a:rPr lang="nl-BE" baseline="0" dirty="0" smtClean="0"/>
              <a:t> the random error. </a:t>
            </a:r>
          </a:p>
          <a:p>
            <a:endParaRPr lang="nl-BE" baseline="0" dirty="0" smtClean="0"/>
          </a:p>
          <a:p>
            <a:r>
              <a:rPr lang="nl-BE" baseline="0" dirty="0" err="1" smtClean="0"/>
              <a:t>Furthermore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if</a:t>
            </a:r>
            <a:r>
              <a:rPr lang="nl-BE" baseline="0" dirty="0" smtClean="0"/>
              <a:t> we present </a:t>
            </a:r>
            <a:r>
              <a:rPr lang="nl-BE" baseline="0" dirty="0" err="1" smtClean="0"/>
              <a:t>consistently</a:t>
            </a:r>
            <a:r>
              <a:rPr lang="nl-BE" baseline="0" dirty="0" smtClean="0"/>
              <a:t> standard </a:t>
            </a:r>
            <a:r>
              <a:rPr lang="nl-BE" baseline="0" dirty="0" err="1" smtClean="0"/>
              <a:t>errors</a:t>
            </a:r>
            <a:r>
              <a:rPr lang="nl-BE" baseline="0" dirty="0" smtClean="0"/>
              <a:t> and </a:t>
            </a:r>
            <a:r>
              <a:rPr lang="nl-BE" baseline="0" dirty="0" err="1" smtClean="0"/>
              <a:t>confidence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intervals</a:t>
            </a:r>
            <a:r>
              <a:rPr lang="nl-BE" baseline="0" dirty="0" smtClean="0"/>
              <a:t>, users </a:t>
            </a:r>
            <a:r>
              <a:rPr lang="nl-BE" baseline="0" dirty="0" err="1" smtClean="0"/>
              <a:t>will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come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also</a:t>
            </a:r>
            <a:r>
              <a:rPr lang="nl-BE" baseline="0" dirty="0" smtClean="0"/>
              <a:t> more </a:t>
            </a:r>
            <a:r>
              <a:rPr lang="nl-BE" baseline="0" dirty="0" err="1" smtClean="0"/>
              <a:t>cautious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regarding</a:t>
            </a:r>
            <a:r>
              <a:rPr lang="nl-BE" baseline="0" dirty="0" smtClean="0"/>
              <a:t> non-random </a:t>
            </a:r>
            <a:r>
              <a:rPr lang="nl-BE" baseline="0" dirty="0" err="1" smtClean="0"/>
              <a:t>errors</a:t>
            </a:r>
            <a:r>
              <a:rPr lang="nl-BE" baseline="0" dirty="0" smtClean="0"/>
              <a:t>.</a:t>
            </a:r>
            <a:endParaRPr lang="nl-BE" dirty="0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628C8A9-2233-4B66-97D4-6E0ABC0E18EF}" type="slidenum">
              <a:rPr lang="en-US" smtClean="0">
                <a:latin typeface="Calibri" pitchFamily="34" charset="0"/>
              </a:rPr>
              <a:pPr eaLnBrk="1" hangingPunct="1"/>
              <a:t>2</a:t>
            </a:fld>
            <a:endParaRPr 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601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The database allows researchers to identify which income components are covered in EU-SILC and how they have been classified into the EU-SILC target variables</a:t>
            </a:r>
          </a:p>
          <a:p>
            <a:pPr marL="0" lvl="2" indent="0">
              <a:buNone/>
            </a:pPr>
            <a:r>
              <a:rPr lang="en-GB" sz="1600" dirty="0"/>
              <a:t>Briefly talk about the questionnaire process </a:t>
            </a:r>
            <a:r>
              <a:rPr lang="mr-IN" sz="1600" dirty="0"/>
              <a:t>…</a:t>
            </a:r>
            <a:r>
              <a:rPr lang="en-US" sz="1600" dirty="0"/>
              <a:t>., then ask:</a:t>
            </a:r>
            <a:endParaRPr lang="en-GB" sz="1600" dirty="0"/>
          </a:p>
          <a:p>
            <a:pPr marL="457200" indent="-457200"/>
            <a:r>
              <a:rPr lang="nl-BE" sz="2000" b="1" dirty="0"/>
              <a:t>What is the best way to collect the data and increase country participation?</a:t>
            </a:r>
          </a:p>
          <a:p>
            <a:pPr marL="457200" indent="-457200"/>
            <a:endParaRPr lang="nl-BE" sz="2000" b="1" dirty="0"/>
          </a:p>
          <a:p>
            <a:pPr marL="0" lvl="2" indent="0">
              <a:buNone/>
            </a:pPr>
            <a:r>
              <a:rPr lang="en-GB" sz="1600" dirty="0"/>
              <a:t>%%%%%%%%%%%%%%%%</a:t>
            </a:r>
          </a:p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 source</a:t>
            </a:r>
            <a:endParaRPr lang="en-US" sz="18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Separate question</a:t>
            </a:r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 of a broader question</a:t>
            </a:r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Fully imputed</a:t>
            </a:r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Register data</a:t>
            </a:r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Gross or net collected</a:t>
            </a:r>
            <a:endParaRPr lang="en-US" sz="18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Gross</a:t>
            </a:r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 of PIT</a:t>
            </a:r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 of SC</a:t>
            </a:r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 of PIT and SC</a:t>
            </a:r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Gross and Net of PIT</a:t>
            </a:r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Gross and Net of SC</a:t>
            </a:r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Gross and Net of PIT and SC</a:t>
            </a:r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endParaRPr lang="en-US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2" indent="0">
              <a:buNone/>
            </a:pPr>
            <a:endParaRPr lang="en-GB" sz="1600" dirty="0"/>
          </a:p>
          <a:p>
            <a:pPr marL="0" lvl="2" indent="0">
              <a:buNone/>
            </a:pPr>
            <a:endParaRPr lang="nl-BE" sz="1600" u="sng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9E7CB-B55B-433F-ACF3-9EACF2CD01B5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54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EA846B-E216-47E0-A166-DD0C568656D2}" type="slidenum">
              <a:rPr lang="en-US"/>
              <a:pPr/>
              <a:t>11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47253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/>
            <a:r>
              <a:rPr lang="nl-BE" sz="1200" dirty="0" smtClean="0"/>
              <a:t>What is the best way to collect the data and increase country participation?</a:t>
            </a:r>
          </a:p>
          <a:p>
            <a:pPr marL="457200" indent="-457200"/>
            <a:r>
              <a:rPr lang="nl-BE" sz="1200" dirty="0" smtClean="0"/>
              <a:t>How to best present the data? Excel? Other?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9E7CB-B55B-433F-ACF3-9EACF2CD01B5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4975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9E7CB-B55B-433F-ACF3-9EACF2CD01B5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1841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+</a:t>
            </a:r>
            <a:r>
              <a:rPr lang="nl-BE" baseline="0" dirty="0" smtClean="0"/>
              <a:t> without </a:t>
            </a:r>
            <a:r>
              <a:rPr lang="nl-BE" baseline="0" dirty="0" err="1" smtClean="0"/>
              <a:t>an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estimate</a:t>
            </a:r>
            <a:r>
              <a:rPr lang="nl-BE" baseline="0" dirty="0" smtClean="0"/>
              <a:t> of </a:t>
            </a:r>
            <a:r>
              <a:rPr lang="nl-BE" baseline="0" dirty="0" err="1" smtClean="0"/>
              <a:t>its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precision</a:t>
            </a:r>
            <a:r>
              <a:rPr lang="nl-BE" baseline="0" dirty="0" smtClean="0"/>
              <a:t>, a point </a:t>
            </a:r>
            <a:r>
              <a:rPr lang="nl-BE" baseline="0" dirty="0" err="1" smtClean="0"/>
              <a:t>estimate</a:t>
            </a:r>
            <a:r>
              <a:rPr lang="nl-BE" baseline="0" dirty="0" smtClean="0"/>
              <a:t> is </a:t>
            </a:r>
            <a:r>
              <a:rPr lang="nl-BE" baseline="0" dirty="0" err="1" smtClean="0"/>
              <a:t>pointless</a:t>
            </a:r>
            <a:r>
              <a:rPr lang="nl-BE" baseline="0" dirty="0" smtClean="0"/>
              <a:t>!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5654B0-3C53-4EA8-83D6-E29E38500EC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7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nl-BE" dirty="0" smtClean="0"/>
              <a:t>Using a sample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observe</a:t>
            </a:r>
            <a:r>
              <a:rPr lang="nl-BE" dirty="0" smtClean="0"/>
              <a:t> the </a:t>
            </a:r>
            <a:r>
              <a:rPr lang="nl-BE" dirty="0" err="1" smtClean="0"/>
              <a:t>world</a:t>
            </a:r>
            <a:r>
              <a:rPr lang="nl-BE" dirty="0" smtClean="0"/>
              <a:t> </a:t>
            </a:r>
            <a:r>
              <a:rPr lang="nl-BE" dirty="0" err="1" smtClean="0"/>
              <a:t>around</a:t>
            </a:r>
            <a:r>
              <a:rPr lang="nl-BE" dirty="0" smtClean="0"/>
              <a:t> </a:t>
            </a:r>
            <a:r>
              <a:rPr lang="nl-BE" dirty="0" err="1" smtClean="0"/>
              <a:t>us</a:t>
            </a:r>
            <a:r>
              <a:rPr lang="nl-BE" dirty="0" smtClean="0"/>
              <a:t>,</a:t>
            </a:r>
            <a:r>
              <a:rPr lang="nl-BE" baseline="0" dirty="0" smtClean="0"/>
              <a:t> is in </a:t>
            </a:r>
            <a:r>
              <a:rPr lang="nl-BE" baseline="0" dirty="0" err="1" smtClean="0"/>
              <a:t>many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ways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similar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watching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world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around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us</a:t>
            </a:r>
            <a:r>
              <a:rPr lang="nl-BE" baseline="0" dirty="0" smtClean="0"/>
              <a:t> on the basis of … a picture.</a:t>
            </a:r>
            <a:endParaRPr lang="nl-BE" dirty="0" smtClean="0"/>
          </a:p>
          <a:p>
            <a:endParaRPr lang="nl-BE" dirty="0" smtClean="0"/>
          </a:p>
          <a:p>
            <a:r>
              <a:rPr lang="nl-BE" dirty="0" smtClean="0"/>
              <a:t>First of </a:t>
            </a:r>
            <a:r>
              <a:rPr lang="nl-BE" dirty="0" err="1" smtClean="0"/>
              <a:t>all</a:t>
            </a:r>
            <a:r>
              <a:rPr lang="nl-BE" dirty="0" smtClean="0"/>
              <a:t>, the more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you</a:t>
            </a:r>
            <a:r>
              <a:rPr lang="nl-BE" baseline="0" dirty="0" smtClean="0"/>
              <a:t> zoom in on a detail, the more </a:t>
            </a:r>
            <a:r>
              <a:rPr lang="nl-BE" baseline="0" dirty="0" err="1" smtClean="0"/>
              <a:t>blurred</a:t>
            </a:r>
            <a:r>
              <a:rPr lang="nl-BE" baseline="0" dirty="0" smtClean="0"/>
              <a:t> the picture </a:t>
            </a:r>
            <a:r>
              <a:rPr lang="nl-BE" baseline="0" dirty="0" err="1" smtClean="0"/>
              <a:t>gets</a:t>
            </a:r>
            <a:r>
              <a:rPr lang="nl-BE" baseline="0" dirty="0" smtClean="0"/>
              <a:t>. The </a:t>
            </a:r>
            <a:r>
              <a:rPr lang="nl-BE" baseline="0" dirty="0" err="1" smtClean="0"/>
              <a:t>same</a:t>
            </a:r>
            <a:r>
              <a:rPr lang="nl-BE" baseline="0" dirty="0" smtClean="0"/>
              <a:t> is most of the time </a:t>
            </a:r>
            <a:r>
              <a:rPr lang="nl-BE" baseline="0" dirty="0" err="1" smtClean="0"/>
              <a:t>true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a sample </a:t>
            </a:r>
            <a:r>
              <a:rPr lang="nl-BE" baseline="0" dirty="0" err="1" smtClean="0"/>
              <a:t>estimate</a:t>
            </a:r>
            <a:r>
              <a:rPr lang="nl-BE" baseline="0" dirty="0" smtClean="0"/>
              <a:t>: </a:t>
            </a:r>
            <a:r>
              <a:rPr lang="nl-BE" baseline="0" dirty="0" err="1" smtClean="0"/>
              <a:t>zooming</a:t>
            </a:r>
            <a:r>
              <a:rPr lang="nl-BE" baseline="0" dirty="0" smtClean="0"/>
              <a:t> in on a </a:t>
            </a:r>
            <a:r>
              <a:rPr lang="nl-BE" baseline="0" dirty="0" err="1" smtClean="0"/>
              <a:t>specific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subpopulation</a:t>
            </a:r>
            <a:r>
              <a:rPr lang="nl-BE" baseline="0" dirty="0" smtClean="0"/>
              <a:t> does </a:t>
            </a:r>
            <a:r>
              <a:rPr lang="nl-BE" baseline="0" dirty="0" err="1" smtClean="0"/>
              <a:t>not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necessarily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result</a:t>
            </a:r>
            <a:r>
              <a:rPr lang="nl-BE" baseline="0" dirty="0" smtClean="0"/>
              <a:t> in </a:t>
            </a:r>
            <a:r>
              <a:rPr lang="nl-BE" baseline="0" dirty="0" err="1" smtClean="0"/>
              <a:t>gaining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much</a:t>
            </a:r>
            <a:r>
              <a:rPr lang="nl-BE" baseline="0" dirty="0" smtClean="0"/>
              <a:t> more </a:t>
            </a:r>
            <a:r>
              <a:rPr lang="nl-BE" baseline="0" dirty="0" err="1" smtClean="0"/>
              <a:t>insight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into</a:t>
            </a:r>
            <a:r>
              <a:rPr lang="nl-BE" baseline="0" dirty="0" smtClean="0"/>
              <a:t> the details of the </a:t>
            </a:r>
            <a:r>
              <a:rPr lang="nl-BE" baseline="0" dirty="0" err="1" smtClean="0"/>
              <a:t>world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around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us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because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our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estimate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will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less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precise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than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a </a:t>
            </a:r>
            <a:r>
              <a:rPr lang="nl-BE" baseline="0" dirty="0" err="1" smtClean="0"/>
              <a:t>larger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subgroup</a:t>
            </a:r>
            <a:r>
              <a:rPr lang="nl-BE" baseline="0" dirty="0" smtClean="0"/>
              <a:t>.</a:t>
            </a:r>
          </a:p>
          <a:p>
            <a:endParaRPr lang="nl-BE" baseline="0" dirty="0" smtClean="0"/>
          </a:p>
          <a:p>
            <a:r>
              <a:rPr lang="nl-BE" baseline="0" dirty="0" smtClean="0"/>
              <a:t>Second,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a picture, the </a:t>
            </a:r>
            <a:r>
              <a:rPr lang="nl-BE" baseline="0" dirty="0" err="1" smtClean="0"/>
              <a:t>quality</a:t>
            </a:r>
            <a:r>
              <a:rPr lang="nl-BE" baseline="0" dirty="0" smtClean="0"/>
              <a:t> of the </a:t>
            </a:r>
            <a:r>
              <a:rPr lang="nl-BE" baseline="0" dirty="0" err="1" smtClean="0"/>
              <a:t>method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taking</a:t>
            </a:r>
            <a:r>
              <a:rPr lang="nl-BE" baseline="0" dirty="0" smtClean="0"/>
              <a:t> the picture is </a:t>
            </a:r>
            <a:r>
              <a:rPr lang="nl-BE" baseline="0" dirty="0" err="1" smtClean="0"/>
              <a:t>crucial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quality</a:t>
            </a:r>
            <a:r>
              <a:rPr lang="nl-BE" baseline="0" dirty="0" smtClean="0"/>
              <a:t> of the picture </a:t>
            </a:r>
            <a:r>
              <a:rPr lang="nl-BE" baseline="0" dirty="0" err="1" smtClean="0"/>
              <a:t>itself</a:t>
            </a:r>
            <a:r>
              <a:rPr lang="nl-BE" baseline="0" dirty="0" smtClean="0"/>
              <a:t>: the </a:t>
            </a:r>
            <a:r>
              <a:rPr lang="nl-BE" baseline="0" dirty="0" err="1" smtClean="0"/>
              <a:t>higher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resolution</a:t>
            </a:r>
            <a:r>
              <a:rPr lang="nl-BE" baseline="0" dirty="0" smtClean="0"/>
              <a:t>, the </a:t>
            </a:r>
            <a:r>
              <a:rPr lang="nl-BE" baseline="0" dirty="0" err="1" smtClean="0"/>
              <a:t>sharper</a:t>
            </a:r>
            <a:r>
              <a:rPr lang="nl-BE" baseline="0" dirty="0" smtClean="0"/>
              <a:t> the image </a:t>
            </a:r>
            <a:r>
              <a:rPr lang="nl-BE" baseline="0" dirty="0" err="1" smtClean="0"/>
              <a:t>will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be</a:t>
            </a:r>
            <a:r>
              <a:rPr lang="nl-BE" baseline="0" dirty="0" smtClean="0"/>
              <a:t>. The </a:t>
            </a:r>
            <a:r>
              <a:rPr lang="nl-BE" baseline="0" dirty="0" err="1" smtClean="0"/>
              <a:t>same</a:t>
            </a:r>
            <a:r>
              <a:rPr lang="nl-BE" baseline="0" dirty="0" smtClean="0"/>
              <a:t> is </a:t>
            </a:r>
            <a:r>
              <a:rPr lang="nl-BE" baseline="0" dirty="0" err="1" smtClean="0"/>
              <a:t>true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sample </a:t>
            </a:r>
            <a:r>
              <a:rPr lang="nl-BE" baseline="0" dirty="0" err="1" smtClean="0"/>
              <a:t>estimates</a:t>
            </a:r>
            <a:r>
              <a:rPr lang="nl-BE" baseline="0" dirty="0" smtClean="0"/>
              <a:t>: the </a:t>
            </a:r>
            <a:r>
              <a:rPr lang="nl-BE" baseline="0" dirty="0" err="1" smtClean="0"/>
              <a:t>better</a:t>
            </a:r>
            <a:r>
              <a:rPr lang="nl-BE" baseline="0" dirty="0" smtClean="0"/>
              <a:t> the sample design </a:t>
            </a:r>
            <a:r>
              <a:rPr lang="nl-BE" baseline="0" dirty="0" err="1" smtClean="0"/>
              <a:t>ensures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all</a:t>
            </a:r>
            <a:r>
              <a:rPr lang="nl-BE" baseline="0" dirty="0" smtClean="0"/>
              <a:t> </a:t>
            </a:r>
            <a:r>
              <a:rPr lang="nl-BE" baseline="0" dirty="0" err="1" smtClean="0"/>
              <a:t>parts</a:t>
            </a:r>
            <a:r>
              <a:rPr lang="nl-BE" baseline="0" dirty="0" smtClean="0"/>
              <a:t> of the </a:t>
            </a:r>
            <a:r>
              <a:rPr lang="nl-BE" baseline="0" dirty="0" err="1" smtClean="0"/>
              <a:t>population</a:t>
            </a:r>
            <a:r>
              <a:rPr lang="nl-BE" baseline="0" dirty="0" smtClean="0"/>
              <a:t> are </a:t>
            </a:r>
            <a:r>
              <a:rPr lang="nl-BE" baseline="0" dirty="0" err="1" smtClean="0"/>
              <a:t>represented</a:t>
            </a:r>
            <a:r>
              <a:rPr lang="nl-BE" baseline="0" dirty="0" smtClean="0"/>
              <a:t> in the survey, the more </a:t>
            </a:r>
            <a:r>
              <a:rPr lang="nl-BE" baseline="0" dirty="0" err="1" smtClean="0"/>
              <a:t>precise</a:t>
            </a:r>
            <a:r>
              <a:rPr lang="nl-BE" baseline="0" dirty="0" smtClean="0"/>
              <a:t> the sample </a:t>
            </a:r>
            <a:r>
              <a:rPr lang="nl-BE" baseline="0" dirty="0" err="1" smtClean="0"/>
              <a:t>estimates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will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be</a:t>
            </a:r>
            <a:r>
              <a:rPr lang="nl-BE" baseline="0" dirty="0" smtClean="0"/>
              <a:t>.</a:t>
            </a:r>
          </a:p>
          <a:p>
            <a:endParaRPr lang="nl-BE" baseline="0" dirty="0" smtClean="0"/>
          </a:p>
          <a:p>
            <a:r>
              <a:rPr lang="nl-BE" baseline="0" dirty="0" err="1" smtClean="0"/>
              <a:t>However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there</a:t>
            </a:r>
            <a:r>
              <a:rPr lang="nl-BE" baseline="0" dirty="0" smtClean="0"/>
              <a:t> is </a:t>
            </a:r>
            <a:r>
              <a:rPr lang="nl-BE" baseline="0" dirty="0" err="1" smtClean="0"/>
              <a:t>an</a:t>
            </a:r>
            <a:r>
              <a:rPr lang="nl-BE" baseline="0" dirty="0" smtClean="0"/>
              <a:t> important </a:t>
            </a:r>
            <a:r>
              <a:rPr lang="nl-BE" baseline="0" dirty="0" err="1" smtClean="0"/>
              <a:t>difference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between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using</a:t>
            </a:r>
            <a:r>
              <a:rPr lang="nl-BE" baseline="0" dirty="0" smtClean="0"/>
              <a:t> a picture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observing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world</a:t>
            </a:r>
            <a:r>
              <a:rPr lang="nl-BE" baseline="0" dirty="0" smtClean="0"/>
              <a:t> and </a:t>
            </a:r>
            <a:r>
              <a:rPr lang="nl-BE" baseline="0" dirty="0" err="1" smtClean="0"/>
              <a:t>using</a:t>
            </a:r>
            <a:r>
              <a:rPr lang="nl-BE" baseline="0" dirty="0" smtClean="0"/>
              <a:t> a sample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telling </a:t>
            </a:r>
            <a:r>
              <a:rPr lang="nl-BE" baseline="0" dirty="0" err="1" smtClean="0"/>
              <a:t>us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how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this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world</a:t>
            </a:r>
            <a:r>
              <a:rPr lang="nl-BE" baseline="0" dirty="0" smtClean="0"/>
              <a:t> looks </a:t>
            </a:r>
            <a:r>
              <a:rPr lang="nl-BE" baseline="0" dirty="0" err="1" smtClean="0"/>
              <a:t>like</a:t>
            </a:r>
            <a:r>
              <a:rPr lang="nl-BE" baseline="0" dirty="0" smtClean="0"/>
              <a:t>: In the case of a picture </a:t>
            </a:r>
            <a:r>
              <a:rPr lang="nl-BE" baseline="0" dirty="0" err="1" smtClean="0"/>
              <a:t>it</a:t>
            </a:r>
            <a:r>
              <a:rPr lang="nl-BE" baseline="0" dirty="0" smtClean="0"/>
              <a:t> is easy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observe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precision</a:t>
            </a:r>
            <a:r>
              <a:rPr lang="nl-BE" baseline="0" dirty="0" smtClean="0"/>
              <a:t> of the image we get. </a:t>
            </a:r>
            <a:r>
              <a:rPr lang="nl-BE" baseline="0" dirty="0" err="1" smtClean="0"/>
              <a:t>This</a:t>
            </a:r>
            <a:r>
              <a:rPr lang="nl-BE" baseline="0" dirty="0" smtClean="0"/>
              <a:t> is </a:t>
            </a:r>
            <a:r>
              <a:rPr lang="nl-BE" baseline="0" dirty="0" err="1" smtClean="0"/>
              <a:t>not</a:t>
            </a:r>
            <a:r>
              <a:rPr lang="nl-BE" baseline="0" dirty="0" smtClean="0"/>
              <a:t> the case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a sample </a:t>
            </a:r>
            <a:r>
              <a:rPr lang="nl-BE" baseline="0" dirty="0" err="1" smtClean="0"/>
              <a:t>estimate</a:t>
            </a:r>
            <a:r>
              <a:rPr lang="nl-BE" baseline="0" dirty="0" smtClean="0"/>
              <a:t>: in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case </a:t>
            </a:r>
            <a:r>
              <a:rPr lang="nl-BE" baseline="0" dirty="0" err="1" smtClean="0"/>
              <a:t>there</a:t>
            </a:r>
            <a:r>
              <a:rPr lang="nl-BE" baseline="0" dirty="0" smtClean="0"/>
              <a:t> is </a:t>
            </a:r>
            <a:r>
              <a:rPr lang="nl-BE" baseline="0" dirty="0" err="1" smtClean="0"/>
              <a:t>only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one</a:t>
            </a:r>
            <a:r>
              <a:rPr lang="nl-BE" baseline="0" dirty="0" smtClean="0"/>
              <a:t> way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find</a:t>
            </a:r>
            <a:r>
              <a:rPr lang="nl-BE" baseline="0" dirty="0" smtClean="0"/>
              <a:t> out the </a:t>
            </a:r>
            <a:r>
              <a:rPr lang="nl-BE" baseline="0" dirty="0" err="1" smtClean="0"/>
              <a:t>precision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is: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calculate</a:t>
            </a:r>
            <a:r>
              <a:rPr lang="nl-BE" baseline="0" dirty="0" smtClean="0"/>
              <a:t> the sampling </a:t>
            </a:r>
            <a:r>
              <a:rPr lang="nl-BE" baseline="0" dirty="0" err="1" smtClean="0"/>
              <a:t>variance</a:t>
            </a:r>
            <a:r>
              <a:rPr lang="nl-BE" baseline="0" dirty="0" smtClean="0"/>
              <a:t>.</a:t>
            </a:r>
          </a:p>
          <a:p>
            <a:endParaRPr lang="nl-BE" baseline="0" dirty="0" smtClean="0"/>
          </a:p>
          <a:p>
            <a:r>
              <a:rPr lang="nl-BE" baseline="0" dirty="0" smtClean="0"/>
              <a:t>And </a:t>
            </a:r>
            <a:r>
              <a:rPr lang="nl-BE" baseline="0" dirty="0" err="1" smtClean="0"/>
              <a:t>it</a:t>
            </a:r>
            <a:r>
              <a:rPr lang="nl-BE" baseline="0" dirty="0" smtClean="0"/>
              <a:t> is </a:t>
            </a:r>
            <a:r>
              <a:rPr lang="nl-BE" baseline="0" dirty="0" err="1" smtClean="0"/>
              <a:t>precisely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because</a:t>
            </a:r>
            <a:r>
              <a:rPr lang="nl-BE" baseline="0" dirty="0" smtClean="0"/>
              <a:t> we </a:t>
            </a:r>
            <a:r>
              <a:rPr lang="nl-BE" baseline="0" dirty="0" err="1" smtClean="0"/>
              <a:t>cannot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directly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observe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precision</a:t>
            </a:r>
            <a:r>
              <a:rPr lang="nl-BE" baseline="0" dirty="0" smtClean="0"/>
              <a:t> of a sample </a:t>
            </a:r>
            <a:r>
              <a:rPr lang="nl-BE" baseline="0" dirty="0" err="1" smtClean="0"/>
              <a:t>estimate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without </a:t>
            </a:r>
            <a:r>
              <a:rPr lang="nl-BE" baseline="0" dirty="0" err="1" smtClean="0"/>
              <a:t>an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estimate</a:t>
            </a:r>
            <a:r>
              <a:rPr lang="nl-BE" baseline="0" dirty="0" smtClean="0"/>
              <a:t> of </a:t>
            </a:r>
            <a:r>
              <a:rPr lang="nl-BE" baseline="0" dirty="0" err="1" smtClean="0"/>
              <a:t>its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precision</a:t>
            </a:r>
            <a:r>
              <a:rPr lang="nl-BE" baseline="0" dirty="0" smtClean="0"/>
              <a:t>, a point </a:t>
            </a:r>
            <a:r>
              <a:rPr lang="nl-BE" baseline="0" dirty="0" err="1" smtClean="0"/>
              <a:t>estimate</a:t>
            </a:r>
            <a:r>
              <a:rPr lang="nl-BE" baseline="0" dirty="0" smtClean="0"/>
              <a:t> is </a:t>
            </a:r>
            <a:r>
              <a:rPr lang="nl-BE" baseline="0" dirty="0" err="1" smtClean="0"/>
              <a:t>pointless</a:t>
            </a:r>
            <a:r>
              <a:rPr lang="nl-BE" baseline="0" dirty="0" smtClean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36C27-1AC5-47A2-8475-9069BBE6005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36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3413" y="1458913"/>
            <a:ext cx="7870825" cy="1524000"/>
          </a:xfrm>
        </p:spPr>
        <p:txBody>
          <a:bodyPr anchor="b"/>
          <a:lstStyle>
            <a:lvl1pPr algn="l">
              <a:defRPr sz="4500" b="1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33413" y="3173413"/>
            <a:ext cx="7870825" cy="1270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7E002F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pic>
        <p:nvPicPr>
          <p:cNvPr id="18491" name="Picture 59" descr="gol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6286500"/>
            <a:ext cx="8315325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92" name="Picture 60" descr="logo_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6219825"/>
            <a:ext cx="2851150" cy="33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380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870825" cy="635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413" y="1412777"/>
            <a:ext cx="7870825" cy="1631216"/>
          </a:xfrm>
        </p:spPr>
        <p:txBody>
          <a:bodyPr>
            <a:spAutoFit/>
          </a:bodyPr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472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492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413" y="2411413"/>
            <a:ext cx="3859212" cy="355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411413"/>
            <a:ext cx="3859213" cy="355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920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97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659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003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3307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9262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447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7325" y="1395413"/>
            <a:ext cx="1966913" cy="45704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3413" y="1395413"/>
            <a:ext cx="5751512" cy="45704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271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413" y="1395413"/>
            <a:ext cx="7870825" cy="63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33413" y="2411413"/>
            <a:ext cx="7870825" cy="3554412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633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1" name="Picture 77" descr="gol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3" y="6286500"/>
            <a:ext cx="8315325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3413" y="1395413"/>
            <a:ext cx="7870825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3413" y="2411413"/>
            <a:ext cx="7870825" cy="355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98" name="Rectangle 74"/>
          <p:cNvSpPr>
            <a:spLocks noChangeArrowheads="1"/>
          </p:cNvSpPr>
          <p:nvPr/>
        </p:nvSpPr>
        <p:spPr bwMode="auto">
          <a:xfrm>
            <a:off x="9950450" y="6483350"/>
            <a:ext cx="18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nl-BE" dirty="0"/>
          </a:p>
        </p:txBody>
      </p:sp>
      <p:sp>
        <p:nvSpPr>
          <p:cNvPr id="1099" name="Text Box 75"/>
          <p:cNvSpPr txBox="1">
            <a:spLocks noChangeArrowheads="1"/>
          </p:cNvSpPr>
          <p:nvPr/>
        </p:nvSpPr>
        <p:spPr bwMode="auto">
          <a:xfrm>
            <a:off x="7616825" y="6372225"/>
            <a:ext cx="889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spcBef>
                <a:spcPct val="50000"/>
              </a:spcBef>
            </a:pPr>
            <a:fld id="{712C3907-C17A-4860-8ACC-CBF5AB69FDA9}" type="slidenum">
              <a:rPr lang="en-US">
                <a:solidFill>
                  <a:schemeClr val="bg1"/>
                </a:solidFill>
                <a:latin typeface="Verdana" pitchFamily="1" charset="0"/>
              </a:rPr>
              <a:pPr algn="r">
                <a:spcBef>
                  <a:spcPct val="50000"/>
                </a:spcBef>
              </a:pPr>
              <a:t>‹#›</a:t>
            </a:fld>
            <a:endParaRPr lang="en-US" dirty="0"/>
          </a:p>
        </p:txBody>
      </p:sp>
      <p:pic>
        <p:nvPicPr>
          <p:cNvPr id="1100" name="Picture 76" descr="logo_u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506413"/>
            <a:ext cx="793750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2" name="Picture 78" descr="logo_ua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6219825"/>
            <a:ext cx="2851150" cy="33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85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</p:sldLayoutIdLst>
  <p:timing>
    <p:tnLst>
      <p:par>
        <p:cTn id="1" dur="indefinite" restart="never" nodeType="tmRoot"/>
      </p:par>
    </p:tnLst>
  </p:timing>
  <p:txStyles>
    <p:titleStyle>
      <a:lvl1pPr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500">
          <a:solidFill>
            <a:srgbClr val="003D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-"/>
        <a:defRPr sz="2200">
          <a:solidFill>
            <a:srgbClr val="003D6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3D6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-"/>
        <a:defRPr sz="1600">
          <a:solidFill>
            <a:srgbClr val="003D6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003D6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003D6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003D6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003D6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003D62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timgoedeme.com/eu-silc-standard-errors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timgoedeme.com/eu-silc-standard-errors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Lorena.ZardoTrindade@uantwerpen.be" TargetMode="External"/><Relationship Id="rId2" Type="http://schemas.openxmlformats.org/officeDocument/2006/relationships/hyperlink" Target="mailto:Tim.goedeme@uantwerpen.b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42938" y="489793"/>
            <a:ext cx="7870825" cy="1643063"/>
          </a:xfrm>
        </p:spPr>
        <p:txBody>
          <a:bodyPr/>
          <a:lstStyle/>
          <a:p>
            <a:r>
              <a:rPr lang="en-GB" sz="4000" dirty="0"/>
              <a:t>Variance estimation for complex survey data and microsimulation</a:t>
            </a:r>
            <a:endParaRPr lang="en-US" sz="4000" dirty="0" smtClean="0"/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642938" y="2143125"/>
            <a:ext cx="7870825" cy="1270000"/>
          </a:xfrm>
        </p:spPr>
        <p:txBody>
          <a:bodyPr/>
          <a:lstStyle/>
          <a:p>
            <a:endParaRPr lang="nl-BE" dirty="0" smtClean="0"/>
          </a:p>
          <a:p>
            <a:endParaRPr lang="nl-BE" dirty="0"/>
          </a:p>
          <a:p>
            <a:r>
              <a:rPr lang="nl-BE" dirty="0" smtClean="0"/>
              <a:t>Tim </a:t>
            </a:r>
            <a:r>
              <a:rPr lang="nl-BE" dirty="0"/>
              <a:t>Goedemé</a:t>
            </a:r>
          </a:p>
          <a:p>
            <a:r>
              <a:rPr lang="nl-BE" dirty="0"/>
              <a:t>Lorena Zardo Trindade</a:t>
            </a:r>
          </a:p>
          <a:p>
            <a:r>
              <a:rPr lang="nl-BE" dirty="0"/>
              <a:t>Herman </a:t>
            </a:r>
            <a:r>
              <a:rPr lang="nl-BE" dirty="0" err="1"/>
              <a:t>Deleeck</a:t>
            </a:r>
            <a:r>
              <a:rPr lang="nl-BE" dirty="0"/>
              <a:t> Centre </a:t>
            </a:r>
            <a:r>
              <a:rPr lang="nl-BE" dirty="0" err="1"/>
              <a:t>for</a:t>
            </a:r>
            <a:r>
              <a:rPr lang="nl-BE" dirty="0"/>
              <a:t> Social Policy</a:t>
            </a:r>
          </a:p>
          <a:p>
            <a:endParaRPr lang="nl-BE" dirty="0"/>
          </a:p>
          <a:p>
            <a:r>
              <a:rPr lang="nl-BE" dirty="0"/>
              <a:t>18 </a:t>
            </a:r>
            <a:r>
              <a:rPr lang="nl-BE" dirty="0" err="1"/>
              <a:t>January</a:t>
            </a:r>
            <a:r>
              <a:rPr lang="nl-BE" dirty="0"/>
              <a:t> 2018</a:t>
            </a:r>
          </a:p>
          <a:p>
            <a:r>
              <a:rPr lang="nl-NL" dirty="0"/>
              <a:t>EUROMOD Winter School, University of </a:t>
            </a:r>
            <a:r>
              <a:rPr lang="nl-NL" dirty="0" err="1"/>
              <a:t>Antwerp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539552" y="2924944"/>
            <a:ext cx="8072438" cy="108012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GB" sz="2400" baseline="-25000">
              <a:latin typeface="Times New Roman" pitchFamily="18" charset="0"/>
            </a:endParaRPr>
          </a:p>
        </p:txBody>
      </p:sp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Conclusion</a:t>
            </a:r>
            <a:endParaRPr lang="nl-BE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539552" y="1484784"/>
            <a:ext cx="7870825" cy="3554412"/>
          </a:xfrm>
        </p:spPr>
        <p:txBody>
          <a:bodyPr/>
          <a:lstStyle/>
          <a:p>
            <a:r>
              <a:rPr lang="nl-BE" dirty="0" err="1" smtClean="0"/>
              <a:t>Statistics</a:t>
            </a:r>
            <a:r>
              <a:rPr lang="nl-BE" dirty="0" smtClean="0"/>
              <a:t> &amp; samples are a </a:t>
            </a:r>
            <a:r>
              <a:rPr lang="nl-BE" dirty="0" err="1" smtClean="0"/>
              <a:t>powerful</a:t>
            </a:r>
            <a:r>
              <a:rPr lang="nl-BE" dirty="0" smtClean="0"/>
              <a:t> tool</a:t>
            </a:r>
          </a:p>
          <a:p>
            <a:pPr lvl="1"/>
            <a:r>
              <a:rPr lang="nl-BE" dirty="0" err="1" smtClean="0"/>
              <a:t>Need</a:t>
            </a:r>
            <a:r>
              <a:rPr lang="nl-BE" dirty="0" smtClean="0"/>
              <a:t> </a:t>
            </a:r>
            <a:r>
              <a:rPr lang="nl-BE" dirty="0" err="1" smtClean="0"/>
              <a:t>limited</a:t>
            </a:r>
            <a:r>
              <a:rPr lang="nl-BE" dirty="0" smtClean="0"/>
              <a:t> </a:t>
            </a:r>
            <a:r>
              <a:rPr lang="nl-BE" dirty="0" err="1" smtClean="0"/>
              <a:t>number</a:t>
            </a:r>
            <a:r>
              <a:rPr lang="nl-BE" dirty="0" smtClean="0"/>
              <a:t> of </a:t>
            </a:r>
            <a:r>
              <a:rPr lang="nl-BE" dirty="0" err="1" smtClean="0"/>
              <a:t>observations</a:t>
            </a:r>
            <a:endParaRPr lang="nl-BE" dirty="0" smtClean="0"/>
          </a:p>
          <a:p>
            <a:pPr lvl="1"/>
            <a:r>
              <a:rPr lang="nl-BE" dirty="0" smtClean="0"/>
              <a:t>Point </a:t>
            </a:r>
            <a:r>
              <a:rPr lang="nl-BE" dirty="0" err="1" smtClean="0"/>
              <a:t>estimate</a:t>
            </a:r>
            <a:r>
              <a:rPr lang="nl-BE" dirty="0" smtClean="0"/>
              <a:t> </a:t>
            </a:r>
            <a:r>
              <a:rPr lang="nl-BE" i="1" dirty="0" smtClean="0"/>
              <a:t>and </a:t>
            </a:r>
            <a:r>
              <a:rPr lang="nl-BE" dirty="0" err="1" smtClean="0"/>
              <a:t>estimate</a:t>
            </a:r>
            <a:r>
              <a:rPr lang="nl-BE" dirty="0" smtClean="0"/>
              <a:t> of </a:t>
            </a:r>
            <a:r>
              <a:rPr lang="nl-BE" dirty="0" err="1" smtClean="0"/>
              <a:t>precision</a:t>
            </a:r>
            <a:endParaRPr lang="nl-BE" dirty="0" smtClean="0"/>
          </a:p>
          <a:p>
            <a:pPr lvl="1"/>
            <a:endParaRPr lang="nl-BE" dirty="0" smtClean="0"/>
          </a:p>
          <a:p>
            <a:pPr lvl="1"/>
            <a:endParaRPr lang="nl-BE" sz="1000" dirty="0" smtClean="0">
              <a:solidFill>
                <a:schemeClr val="tx1">
                  <a:lumMod val="10000"/>
                </a:schemeClr>
              </a:solidFill>
            </a:endParaRPr>
          </a:p>
          <a:p>
            <a:pPr lvl="1">
              <a:buFontTx/>
              <a:buNone/>
            </a:pPr>
            <a:r>
              <a:rPr lang="nl-BE" dirty="0" err="1" smtClean="0"/>
              <a:t>However</a:t>
            </a:r>
            <a:r>
              <a:rPr lang="nl-BE" dirty="0" smtClean="0"/>
              <a:t>, without </a:t>
            </a:r>
            <a:r>
              <a:rPr lang="nl-BE" dirty="0" err="1" smtClean="0"/>
              <a:t>an</a:t>
            </a:r>
            <a:r>
              <a:rPr lang="nl-BE" dirty="0" smtClean="0"/>
              <a:t> </a:t>
            </a:r>
            <a:r>
              <a:rPr lang="nl-BE" dirty="0" err="1" smtClean="0"/>
              <a:t>estimate</a:t>
            </a:r>
            <a:r>
              <a:rPr lang="nl-BE" dirty="0" smtClean="0"/>
              <a:t> of </a:t>
            </a:r>
            <a:r>
              <a:rPr lang="nl-BE" dirty="0" err="1" smtClean="0"/>
              <a:t>its</a:t>
            </a:r>
            <a:r>
              <a:rPr lang="nl-BE" dirty="0" smtClean="0"/>
              <a:t> </a:t>
            </a:r>
            <a:r>
              <a:rPr lang="nl-BE" dirty="0" err="1" smtClean="0"/>
              <a:t>precision</a:t>
            </a:r>
            <a:r>
              <a:rPr lang="nl-BE" dirty="0" smtClean="0"/>
              <a:t>, a point </a:t>
            </a:r>
            <a:r>
              <a:rPr lang="nl-BE" dirty="0" err="1" smtClean="0"/>
              <a:t>estimate</a:t>
            </a:r>
            <a:r>
              <a:rPr lang="nl-BE" dirty="0" smtClean="0"/>
              <a:t> is </a:t>
            </a:r>
            <a:r>
              <a:rPr lang="nl-BE" dirty="0" err="1" smtClean="0"/>
              <a:t>pointless</a:t>
            </a:r>
            <a:r>
              <a:rPr lang="nl-BE" dirty="0" smtClean="0"/>
              <a:t>…</a:t>
            </a:r>
          </a:p>
          <a:p>
            <a:endParaRPr lang="nl-BE" dirty="0" smtClean="0"/>
          </a:p>
          <a:p>
            <a:r>
              <a:rPr lang="nl-BE" dirty="0" smtClean="0"/>
              <a:t>… at </a:t>
            </a:r>
            <a:r>
              <a:rPr lang="nl-BE" dirty="0" err="1" smtClean="0"/>
              <a:t>least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evidence-based</a:t>
            </a:r>
            <a:r>
              <a:rPr lang="nl-BE" dirty="0" smtClean="0"/>
              <a:t> policy-making</a:t>
            </a:r>
          </a:p>
        </p:txBody>
      </p:sp>
    </p:spTree>
    <p:extLst>
      <p:ext uri="{BB962C8B-B14F-4D97-AF65-F5344CB8AC3E}">
        <p14:creationId xmlns:p14="http://schemas.microsoft.com/office/powerpoint/2010/main" val="44183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Requirements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413" y="1412777"/>
            <a:ext cx="7870825" cy="5115246"/>
          </a:xfrm>
        </p:spPr>
        <p:txBody>
          <a:bodyPr/>
          <a:lstStyle/>
          <a:p>
            <a:r>
              <a:rPr lang="en-GB" dirty="0" smtClean="0"/>
              <a:t>Estimating the sampling variance requires:</a:t>
            </a:r>
          </a:p>
          <a:p>
            <a:endParaRPr lang="en-GB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nl-BE" dirty="0" smtClean="0"/>
              <a:t>Sound sample designs</a:t>
            </a:r>
            <a:endParaRPr lang="en-GB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Good documentation of the sample (design)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Access to high-quality microdata with sufficient information on weighting, imputation and sample design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nl-BE" dirty="0" smtClean="0"/>
              <a:t>Adequate and consistent sample design variables</a:t>
            </a:r>
            <a:endParaRPr lang="en-GB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>Adequate software, estimation methods, skills and expertise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05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972" y="3402541"/>
            <a:ext cx="6927428" cy="2378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Requirements</a:t>
            </a:r>
            <a:endParaRPr lang="en-GB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972" y="1494110"/>
            <a:ext cx="6423372" cy="1780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96136" y="1916832"/>
            <a:ext cx="3096344" cy="39703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 smtClean="0">
                <a:solidFill>
                  <a:schemeClr val="tx1">
                    <a:lumMod val="10000"/>
                  </a:schemeClr>
                </a:solidFill>
              </a:rPr>
              <a:t>Standard error of difference is much smaller with consistent SD variables.</a:t>
            </a:r>
          </a:p>
          <a:p>
            <a:pPr marL="342900" indent="-342900">
              <a:buAutoNum type="arabicPeriod"/>
            </a:pPr>
            <a:endParaRPr lang="en-GB" dirty="0" smtClean="0">
              <a:solidFill>
                <a:schemeClr val="tx1">
                  <a:lumMod val="10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en-GB" dirty="0">
              <a:solidFill>
                <a:schemeClr val="tx1">
                  <a:lumMod val="1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GB" dirty="0" smtClean="0">
                <a:solidFill>
                  <a:schemeClr val="tx1">
                    <a:lumMod val="10000"/>
                  </a:schemeClr>
                </a:solidFill>
              </a:rPr>
              <a:t>Difference with 2011: the longer the time-span, the weaker the covariance (and the larger the standard error) will be</a:t>
            </a:r>
          </a:p>
          <a:p>
            <a:endParaRPr lang="en-GB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2267744" y="2852936"/>
            <a:ext cx="2808312" cy="288032"/>
          </a:xfrm>
          <a:prstGeom prst="ellips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67744" y="4869160"/>
            <a:ext cx="2808312" cy="288032"/>
          </a:xfrm>
          <a:prstGeom prst="ellips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ight Arrow 5"/>
          <p:cNvSpPr/>
          <p:nvPr/>
        </p:nvSpPr>
        <p:spPr bwMode="auto">
          <a:xfrm rot="10800000">
            <a:off x="2483768" y="4509120"/>
            <a:ext cx="2152910" cy="40301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09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Communication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413" y="1412777"/>
            <a:ext cx="7870825" cy="3927229"/>
          </a:xfrm>
        </p:spPr>
        <p:txBody>
          <a:bodyPr/>
          <a:lstStyle/>
          <a:p>
            <a:endParaRPr lang="nl-BE" dirty="0" smtClean="0"/>
          </a:p>
          <a:p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researchers</a:t>
            </a:r>
            <a:endParaRPr lang="nl-BE" dirty="0" smtClean="0"/>
          </a:p>
          <a:p>
            <a:endParaRPr lang="en-GB" dirty="0" smtClean="0"/>
          </a:p>
          <a:p>
            <a:r>
              <a:rPr lang="en-GB" dirty="0" smtClean="0"/>
              <a:t>To policy-makers and politicians</a:t>
            </a:r>
          </a:p>
          <a:p>
            <a:endParaRPr lang="en-GB" dirty="0"/>
          </a:p>
          <a:p>
            <a:r>
              <a:rPr lang="en-GB" dirty="0" smtClean="0"/>
              <a:t>To the wider public</a:t>
            </a:r>
          </a:p>
          <a:p>
            <a:endParaRPr lang="nl-BE" dirty="0" smtClean="0"/>
          </a:p>
          <a:p>
            <a:endParaRPr lang="nl-BE" dirty="0"/>
          </a:p>
          <a:p>
            <a:r>
              <a:rPr lang="nl-BE" dirty="0" err="1"/>
              <a:t>I</a:t>
            </a:r>
            <a:r>
              <a:rPr lang="nl-BE" dirty="0" err="1" smtClean="0"/>
              <a:t>mprove</a:t>
            </a:r>
            <a:r>
              <a:rPr lang="nl-BE" dirty="0" smtClean="0"/>
              <a:t> awareness of </a:t>
            </a:r>
            <a:r>
              <a:rPr lang="nl-BE" dirty="0" err="1" smtClean="0"/>
              <a:t>both</a:t>
            </a:r>
            <a:r>
              <a:rPr lang="nl-BE" dirty="0" smtClean="0"/>
              <a:t> sampling </a:t>
            </a:r>
            <a:r>
              <a:rPr lang="nl-BE" dirty="0" err="1" smtClean="0"/>
              <a:t>and</a:t>
            </a:r>
            <a:r>
              <a:rPr lang="nl-BE" dirty="0" smtClean="0"/>
              <a:t> non-sampling </a:t>
            </a:r>
            <a:r>
              <a:rPr lang="nl-BE" dirty="0" err="1" smtClean="0"/>
              <a:t>errors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35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Communication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413" y="1412777"/>
            <a:ext cx="7870825" cy="3588675"/>
          </a:xfrm>
        </p:spPr>
        <p:txBody>
          <a:bodyPr/>
          <a:lstStyle/>
          <a:p>
            <a:pPr marL="0" indent="0">
              <a:buNone/>
            </a:pPr>
            <a:r>
              <a:rPr lang="nl-BE" b="1" dirty="0" err="1" smtClean="0"/>
              <a:t>Measures</a:t>
            </a:r>
            <a:r>
              <a:rPr lang="nl-BE" b="1" dirty="0" smtClean="0"/>
              <a:t> of </a:t>
            </a:r>
            <a:r>
              <a:rPr lang="nl-BE" b="1" dirty="0" err="1" smtClean="0"/>
              <a:t>statistical</a:t>
            </a:r>
            <a:r>
              <a:rPr lang="nl-BE" b="1" dirty="0" smtClean="0"/>
              <a:t> </a:t>
            </a:r>
            <a:r>
              <a:rPr lang="nl-BE" b="1" dirty="0" err="1" smtClean="0"/>
              <a:t>reliability</a:t>
            </a:r>
            <a:endParaRPr lang="nl-BE" b="1" dirty="0" smtClean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err="1" smtClean="0"/>
              <a:t>Confidence</a:t>
            </a:r>
            <a:r>
              <a:rPr lang="nl-BE" dirty="0" smtClean="0"/>
              <a:t> interval &gt; standard error</a:t>
            </a:r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Standard error &gt; </a:t>
            </a:r>
            <a:r>
              <a:rPr lang="nl-BE" dirty="0" err="1" smtClean="0"/>
              <a:t>degrees</a:t>
            </a:r>
            <a:r>
              <a:rPr lang="nl-BE" dirty="0" smtClean="0"/>
              <a:t> of </a:t>
            </a:r>
            <a:r>
              <a:rPr lang="nl-BE" dirty="0" err="1" smtClean="0"/>
              <a:t>freedom</a:t>
            </a:r>
            <a:endParaRPr lang="nl-BE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err="1" smtClean="0"/>
              <a:t>Degrees</a:t>
            </a:r>
            <a:r>
              <a:rPr lang="nl-BE" dirty="0" smtClean="0"/>
              <a:t> of </a:t>
            </a:r>
            <a:r>
              <a:rPr lang="nl-BE" dirty="0" err="1" smtClean="0"/>
              <a:t>freedom</a:t>
            </a:r>
            <a:r>
              <a:rPr lang="nl-BE" dirty="0" smtClean="0"/>
              <a:t> &gt; </a:t>
            </a:r>
            <a:r>
              <a:rPr lang="nl-BE" dirty="0" err="1" smtClean="0"/>
              <a:t>number</a:t>
            </a:r>
            <a:r>
              <a:rPr lang="nl-BE" dirty="0" smtClean="0"/>
              <a:t> of </a:t>
            </a:r>
            <a:r>
              <a:rPr lang="nl-BE" dirty="0" err="1" smtClean="0"/>
              <a:t>observations</a:t>
            </a:r>
            <a:endParaRPr lang="nl-BE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7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092280" y="5589240"/>
            <a:ext cx="2204046" cy="553998"/>
          </a:xfrm>
          <a:effectLst/>
        </p:spPr>
        <p:txBody>
          <a:bodyPr/>
          <a:lstStyle/>
          <a:p>
            <a:pPr marL="0" indent="0">
              <a:buNone/>
            </a:pPr>
            <a:r>
              <a:rPr lang="nl-BE" sz="1800" dirty="0" err="1" smtClean="0"/>
              <a:t>Grooves</a:t>
            </a:r>
            <a:r>
              <a:rPr lang="nl-BE" sz="1800" dirty="0" smtClean="0"/>
              <a:t> et al., 2009, p. 48</a:t>
            </a:r>
            <a:endParaRPr lang="en-GB" sz="1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242"/>
            <a:ext cx="5796136" cy="6935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995936" y="5836371"/>
            <a:ext cx="220404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003D6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rgbClr val="003D62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003D62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1600">
                <a:solidFill>
                  <a:srgbClr val="003D62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nl-BE" sz="1800" kern="0" dirty="0" err="1" smtClean="0"/>
              <a:t>Computational</a:t>
            </a:r>
            <a:r>
              <a:rPr lang="nl-BE" sz="1800" kern="0" dirty="0" smtClean="0"/>
              <a:t> error</a:t>
            </a:r>
            <a:endParaRPr lang="en-GB" sz="1800" kern="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43718" y="5866239"/>
            <a:ext cx="220404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003D6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rgbClr val="003D62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003D62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1600">
                <a:solidFill>
                  <a:srgbClr val="003D62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nl-BE" sz="1800" kern="0" dirty="0" err="1" smtClean="0"/>
              <a:t>Computational</a:t>
            </a:r>
            <a:r>
              <a:rPr lang="nl-BE" sz="1800" kern="0" dirty="0" smtClean="0"/>
              <a:t> error</a:t>
            </a:r>
            <a:endParaRPr lang="en-GB" sz="1800" kern="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5496" y="1844824"/>
            <a:ext cx="220404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003D6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rgbClr val="003D62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003D62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1600">
                <a:solidFill>
                  <a:srgbClr val="003D62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nl-BE" sz="1800" kern="0" dirty="0" smtClean="0"/>
              <a:t>Mode of data </a:t>
            </a:r>
            <a:r>
              <a:rPr lang="nl-BE" sz="1800" kern="0" dirty="0" err="1" smtClean="0"/>
              <a:t>collection</a:t>
            </a:r>
            <a:endParaRPr lang="en-GB" sz="1800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724128" y="3393388"/>
            <a:ext cx="220404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003D6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rgbClr val="003D62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003D62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-"/>
              <a:defRPr sz="1600">
                <a:solidFill>
                  <a:srgbClr val="003D62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3D62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nl-BE" sz="1800" kern="0" dirty="0" smtClean="0"/>
              <a:t>Mode of data </a:t>
            </a:r>
            <a:r>
              <a:rPr lang="nl-BE" sz="1800" kern="0" dirty="0" err="1" smtClean="0"/>
              <a:t>collection</a:t>
            </a:r>
            <a:endParaRPr lang="en-GB" sz="1800" kern="0" dirty="0"/>
          </a:p>
        </p:txBody>
      </p:sp>
    </p:spTree>
    <p:extLst>
      <p:ext uri="{BB962C8B-B14F-4D97-AF65-F5344CB8AC3E}">
        <p14:creationId xmlns:p14="http://schemas.microsoft.com/office/powerpoint/2010/main" val="201223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Comparability</a:t>
            </a:r>
            <a:r>
              <a:rPr lang="nl-BE" dirty="0" smtClean="0"/>
              <a:t> of </a:t>
            </a:r>
            <a:r>
              <a:rPr lang="nl-BE" dirty="0" err="1" smtClean="0"/>
              <a:t>income</a:t>
            </a:r>
            <a:r>
              <a:rPr lang="nl-BE" dirty="0" smtClean="0"/>
              <a:t>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413" y="1412777"/>
            <a:ext cx="7870825" cy="5096780"/>
          </a:xfrm>
        </p:spPr>
        <p:txBody>
          <a:bodyPr/>
          <a:lstStyle/>
          <a:p>
            <a:endParaRPr lang="nl-BE" sz="2400" dirty="0" smtClean="0"/>
          </a:p>
          <a:p>
            <a:r>
              <a:rPr lang="nl-BE" sz="2400" dirty="0" err="1" smtClean="0"/>
              <a:t>MetaSILC</a:t>
            </a:r>
            <a:r>
              <a:rPr lang="nl-BE" sz="2400" dirty="0" smtClean="0"/>
              <a:t> </a:t>
            </a:r>
            <a:r>
              <a:rPr lang="nl-BE" sz="2400" dirty="0" smtClean="0"/>
              <a:t>2015: </a:t>
            </a:r>
            <a:r>
              <a:rPr lang="en-GB" sz="2400" dirty="0"/>
              <a:t>An assessment of the content and cross-country comparability of the EU-SILC benefit </a:t>
            </a:r>
            <a:r>
              <a:rPr lang="en-GB" sz="2400" dirty="0" smtClean="0"/>
              <a:t>variables</a:t>
            </a:r>
          </a:p>
          <a:p>
            <a:endParaRPr lang="nl-BE" sz="2400" dirty="0"/>
          </a:p>
          <a:p>
            <a:endParaRPr lang="nl-BE" sz="2400" dirty="0" smtClean="0"/>
          </a:p>
          <a:p>
            <a:r>
              <a:rPr lang="nl-BE" sz="2400" dirty="0" smtClean="0"/>
              <a:t>EU-SILC </a:t>
            </a:r>
            <a:r>
              <a:rPr lang="nl-BE" sz="2400" dirty="0" smtClean="0"/>
              <a:t>2015 (and smaller database </a:t>
            </a:r>
            <a:r>
              <a:rPr lang="nl-BE" sz="2400" dirty="0" err="1" smtClean="0"/>
              <a:t>for</a:t>
            </a:r>
            <a:r>
              <a:rPr lang="nl-BE" sz="2400" dirty="0" smtClean="0"/>
              <a:t> 2010)</a:t>
            </a:r>
          </a:p>
          <a:p>
            <a:endParaRPr lang="nl-BE" sz="2400" dirty="0"/>
          </a:p>
          <a:p>
            <a:endParaRPr lang="nl-BE" sz="2400" dirty="0" smtClean="0"/>
          </a:p>
          <a:p>
            <a:r>
              <a:rPr lang="nl-BE" sz="2400" dirty="0" err="1" smtClean="0"/>
              <a:t>Funding</a:t>
            </a:r>
            <a:r>
              <a:rPr lang="nl-BE" sz="2400" dirty="0" smtClean="0"/>
              <a:t>: Net-SILC 3</a:t>
            </a:r>
            <a:endParaRPr lang="nl-BE" sz="2400" dirty="0" smtClean="0"/>
          </a:p>
          <a:p>
            <a:endParaRPr lang="nl-BE" sz="2400" dirty="0" smtClean="0"/>
          </a:p>
          <a:p>
            <a:pPr marL="0" indent="0">
              <a:buNone/>
            </a:pP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3556400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MetaSILC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Knowledge of content (aggregation) and comparability of income variables is key</a:t>
            </a:r>
          </a:p>
          <a:p>
            <a:endParaRPr lang="en-GB" dirty="0"/>
          </a:p>
          <a:p>
            <a:r>
              <a:rPr lang="en-GB" dirty="0" smtClean="0"/>
              <a:t>Description of target variables in Doc065 &amp; Quality reports not sufficiently detailed for: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Identifying exact classification of all income components in all countries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Evaluating level of cross-country comparability (‘correct’ classification) depends also on question)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289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413" y="1412777"/>
            <a:ext cx="7870825" cy="5613845"/>
          </a:xfrm>
        </p:spPr>
        <p:txBody>
          <a:bodyPr/>
          <a:lstStyle/>
          <a:p>
            <a:r>
              <a:rPr lang="en-GB" sz="1800" dirty="0"/>
              <a:t>Online questionnaire </a:t>
            </a:r>
            <a:r>
              <a:rPr lang="en-GB" sz="1800" dirty="0" smtClean="0"/>
              <a:t>among NSIs in </a:t>
            </a:r>
            <a:r>
              <a:rPr lang="en-GB" sz="1800" dirty="0"/>
              <a:t>2 rounds</a:t>
            </a:r>
          </a:p>
          <a:p>
            <a:endParaRPr lang="en-GB" sz="1400" dirty="0"/>
          </a:p>
          <a:p>
            <a:r>
              <a:rPr lang="en-GB" sz="1800" dirty="0"/>
              <a:t>Questions on all 34 income variables</a:t>
            </a:r>
          </a:p>
          <a:p>
            <a:pPr lvl="2"/>
            <a:endParaRPr lang="nl-BE" sz="1400" dirty="0"/>
          </a:p>
          <a:p>
            <a:pPr marL="457200" indent="-457200"/>
            <a:r>
              <a:rPr lang="en-US" sz="1800" dirty="0"/>
              <a:t>For each of the income components</a:t>
            </a:r>
          </a:p>
          <a:p>
            <a:pPr lvl="2"/>
            <a:r>
              <a:rPr lang="en-US" sz="1800" dirty="0"/>
              <a:t>official name (national language) and the equivalent name in English</a:t>
            </a:r>
          </a:p>
          <a:p>
            <a:pPr lvl="2"/>
            <a:r>
              <a:rPr lang="en-US" sz="1800" dirty="0"/>
              <a:t>the target variable code and name</a:t>
            </a:r>
          </a:p>
          <a:p>
            <a:pPr lvl="2"/>
            <a:r>
              <a:rPr lang="en-US" sz="1800" dirty="0"/>
              <a:t>the source of the income information used (register data, questionnaire, imputation)</a:t>
            </a:r>
          </a:p>
          <a:p>
            <a:pPr lvl="2"/>
            <a:r>
              <a:rPr lang="en-US" sz="1800" dirty="0"/>
              <a:t>information on gross-net </a:t>
            </a:r>
            <a:r>
              <a:rPr lang="en-US" sz="1800" dirty="0" smtClean="0"/>
              <a:t>collection</a:t>
            </a:r>
          </a:p>
          <a:p>
            <a:pPr lvl="2"/>
            <a:r>
              <a:rPr lang="en-US" sz="1800" dirty="0" smtClean="0"/>
              <a:t>changes </a:t>
            </a:r>
            <a:r>
              <a:rPr lang="en-US" sz="1800" dirty="0"/>
              <a:t>between wave 2010 and wave 2015 </a:t>
            </a:r>
          </a:p>
          <a:p>
            <a:pPr lvl="2"/>
            <a:r>
              <a:rPr lang="en-US" sz="1800" dirty="0"/>
              <a:t>changes planned for future waves</a:t>
            </a:r>
          </a:p>
          <a:p>
            <a:pPr lvl="2"/>
            <a:r>
              <a:rPr lang="en-US" sz="1800" dirty="0"/>
              <a:t>additional questions on data processing of specific variables (HY030, PY050, PY021) </a:t>
            </a:r>
          </a:p>
          <a:p>
            <a:pPr marL="1033200" lvl="2" indent="-457200"/>
            <a:endParaRPr lang="nl-BE" sz="1800" dirty="0"/>
          </a:p>
          <a:p>
            <a:pPr marL="457200" indent="-457200"/>
            <a:endParaRPr lang="nl-BE" sz="1800" dirty="0"/>
          </a:p>
          <a:p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87569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MetaSILC</a:t>
            </a:r>
            <a:endParaRPr lang="nl-BE" dirty="0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3413" y="1412777"/>
            <a:ext cx="7870825" cy="3182410"/>
          </a:xfrm>
        </p:spPr>
        <p:txBody>
          <a:bodyPr/>
          <a:lstStyle/>
          <a:p>
            <a:endParaRPr lang="nl-BE" dirty="0" smtClean="0"/>
          </a:p>
          <a:p>
            <a:r>
              <a:rPr lang="nl-BE" dirty="0" smtClean="0"/>
              <a:t>Excel database</a:t>
            </a:r>
          </a:p>
          <a:p>
            <a:endParaRPr lang="nl-BE" dirty="0"/>
          </a:p>
          <a:p>
            <a:r>
              <a:rPr lang="nl-BE" dirty="0" err="1" smtClean="0"/>
              <a:t>Detailed</a:t>
            </a:r>
            <a:r>
              <a:rPr lang="nl-BE" dirty="0" smtClean="0"/>
              <a:t> report</a:t>
            </a:r>
          </a:p>
          <a:p>
            <a:endParaRPr lang="nl-BE" dirty="0"/>
          </a:p>
          <a:p>
            <a:r>
              <a:rPr lang="nl-BE" dirty="0" smtClean="0"/>
              <a:t>Summary paper</a:t>
            </a:r>
          </a:p>
          <a:p>
            <a:endParaRPr lang="nl-BE" dirty="0"/>
          </a:p>
          <a:p>
            <a:pPr marL="0" indent="0">
              <a:buNone/>
            </a:pPr>
            <a:r>
              <a:rPr lang="nl-BE" dirty="0" err="1" smtClean="0"/>
              <a:t>Available</a:t>
            </a:r>
            <a:r>
              <a:rPr lang="nl-BE" dirty="0" smtClean="0"/>
              <a:t>: end 2018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7761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60176" y="404664"/>
            <a:ext cx="7870825" cy="635000"/>
          </a:xfrm>
        </p:spPr>
        <p:txBody>
          <a:bodyPr/>
          <a:lstStyle/>
          <a:p>
            <a:r>
              <a:rPr lang="en-US" dirty="0"/>
              <a:t>Database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71788" y="1412776"/>
            <a:ext cx="3859213" cy="3554412"/>
          </a:xfrm>
        </p:spPr>
        <p:txBody>
          <a:bodyPr/>
          <a:lstStyle/>
          <a:p>
            <a:r>
              <a:rPr lang="en-GB" sz="1800" dirty="0"/>
              <a:t>Excel file with information on </a:t>
            </a:r>
            <a:r>
              <a:rPr lang="en-GB" sz="1800" dirty="0" smtClean="0"/>
              <a:t>26 </a:t>
            </a:r>
            <a:r>
              <a:rPr lang="en-GB" sz="1800" dirty="0"/>
              <a:t>countries</a:t>
            </a:r>
          </a:p>
          <a:p>
            <a:endParaRPr lang="en-GB" sz="1800" dirty="0"/>
          </a:p>
          <a:p>
            <a:r>
              <a:rPr lang="en-GB" sz="1800" dirty="0"/>
              <a:t>The exact composition of all income variables of EU-SILC cross-sectional 2015 wave </a:t>
            </a:r>
          </a:p>
          <a:p>
            <a:pPr marL="576000" lvl="2" indent="-216000"/>
            <a:r>
              <a:rPr lang="en-GB" sz="1800" dirty="0"/>
              <a:t>34 variables, over 2000 income components</a:t>
            </a:r>
          </a:p>
          <a:p>
            <a:pPr marL="576000" lvl="2" indent="-216000"/>
            <a:endParaRPr lang="en-GB" sz="1800" dirty="0"/>
          </a:p>
          <a:p>
            <a:pPr lvl="0"/>
            <a:r>
              <a:rPr lang="en-US" altLang="x-none" sz="1800" dirty="0">
                <a:ea typeface="Helvetica" charset="0"/>
                <a:cs typeface="Helvetica" charset="0"/>
              </a:rPr>
              <a:t>Latvia, Poland and Sweden</a:t>
            </a:r>
          </a:p>
          <a:p>
            <a:pPr marL="576000" lvl="2" indent="-216000"/>
            <a:r>
              <a:rPr lang="en-GB" sz="1800" dirty="0"/>
              <a:t>I</a:t>
            </a:r>
            <a:r>
              <a:rPr lang="en-US" sz="1800" dirty="0" err="1"/>
              <a:t>ncome</a:t>
            </a:r>
            <a:r>
              <a:rPr lang="en-US" sz="1800" dirty="0"/>
              <a:t> from benefits </a:t>
            </a:r>
            <a:r>
              <a:rPr lang="pt-BR" sz="1800" dirty="0"/>
              <a:t>with information </a:t>
            </a:r>
            <a:r>
              <a:rPr lang="pt-BR" sz="1800" dirty="0" smtClean="0"/>
              <a:t>only on </a:t>
            </a:r>
            <a:r>
              <a:rPr lang="en-US" sz="1800" dirty="0"/>
              <a:t>“mixed components”</a:t>
            </a:r>
            <a:endParaRPr lang="en-GB" sz="1800" dirty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3" t="4293" r="16377"/>
          <a:stretch/>
        </p:blipFill>
        <p:spPr>
          <a:xfrm>
            <a:off x="660176" y="1197446"/>
            <a:ext cx="3719960" cy="4895850"/>
          </a:xfrm>
        </p:spPr>
      </p:pic>
    </p:spTree>
    <p:extLst>
      <p:ext uri="{BB962C8B-B14F-4D97-AF65-F5344CB8AC3E}">
        <p14:creationId xmlns:p14="http://schemas.microsoft.com/office/powerpoint/2010/main" val="415671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Findings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lnSpc>
                <a:spcPct val="150000"/>
              </a:lnSpc>
              <a:buNone/>
            </a:pPr>
            <a:endParaRPr lang="en-GB" sz="1800" dirty="0" smtClean="0"/>
          </a:p>
          <a:p>
            <a:pPr marL="0" lvl="1" indent="0">
              <a:lnSpc>
                <a:spcPct val="150000"/>
              </a:lnSpc>
              <a:buNone/>
            </a:pPr>
            <a:r>
              <a:rPr lang="en-GB" sz="1800" dirty="0" smtClean="0"/>
              <a:t>Different </a:t>
            </a:r>
            <a:r>
              <a:rPr lang="en-GB" sz="1800" dirty="0"/>
              <a:t>levels of </a:t>
            </a:r>
            <a:r>
              <a:rPr lang="en-GB" sz="1800" dirty="0" smtClean="0"/>
              <a:t>aggregation</a:t>
            </a:r>
          </a:p>
          <a:p>
            <a:pPr marL="0" lvl="1" indent="0">
              <a:lnSpc>
                <a:spcPct val="150000"/>
              </a:lnSpc>
              <a:buNone/>
            </a:pPr>
            <a:r>
              <a:rPr lang="en-GB" sz="1800" dirty="0" smtClean="0"/>
              <a:t>Most survey data, but significant amount of register</a:t>
            </a:r>
          </a:p>
          <a:p>
            <a:pPr marL="0" lvl="1" indent="0">
              <a:lnSpc>
                <a:spcPct val="150000"/>
              </a:lnSpc>
              <a:buNone/>
            </a:pPr>
            <a:r>
              <a:rPr lang="en-GB" sz="1800" dirty="0" smtClean="0"/>
              <a:t>Net-to-gross </a:t>
            </a:r>
            <a:r>
              <a:rPr lang="en-GB" sz="1800" dirty="0"/>
              <a:t>procedures </a:t>
            </a:r>
            <a:r>
              <a:rPr lang="en-GB" sz="1800" dirty="0" smtClean="0"/>
              <a:t>are not consistent across countries</a:t>
            </a:r>
          </a:p>
          <a:p>
            <a:pPr marL="0" lvl="1" indent="0">
              <a:lnSpc>
                <a:spcPct val="150000"/>
              </a:lnSpc>
              <a:buNone/>
            </a:pPr>
            <a:r>
              <a:rPr lang="en-GB" sz="1800" dirty="0" smtClean="0"/>
              <a:t>Comparability issues across time </a:t>
            </a:r>
          </a:p>
          <a:p>
            <a:pPr marL="0" lvl="1" indent="0">
              <a:lnSpc>
                <a:spcPct val="150000"/>
              </a:lnSpc>
              <a:buNone/>
            </a:pPr>
            <a:r>
              <a:rPr lang="en-GB" sz="1800" dirty="0" smtClean="0"/>
              <a:t>Comparability issues across countries</a:t>
            </a:r>
          </a:p>
          <a:p>
            <a:pPr marL="0" lvl="1" indent="0">
              <a:lnSpc>
                <a:spcPct val="150000"/>
              </a:lnSpc>
              <a:buNone/>
            </a:pPr>
            <a:r>
              <a:rPr lang="en-GB" sz="1800" dirty="0" smtClean="0"/>
              <a:t>Difference between information in </a:t>
            </a:r>
            <a:r>
              <a:rPr lang="en-GB" sz="1800" dirty="0" err="1" smtClean="0"/>
              <a:t>MetaSILC</a:t>
            </a:r>
            <a:r>
              <a:rPr lang="en-GB" sz="1800" dirty="0" smtClean="0"/>
              <a:t> 2015 and other sources (</a:t>
            </a:r>
            <a:r>
              <a:rPr lang="en-GB" sz="1800" dirty="0" err="1" smtClean="0"/>
              <a:t>Euromod</a:t>
            </a:r>
            <a:r>
              <a:rPr lang="en-GB" sz="1800" dirty="0" smtClean="0"/>
              <a:t> Reports, MISSOC, Quality reports)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925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MetaSILC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413" y="1412777"/>
            <a:ext cx="7870825" cy="2523768"/>
          </a:xfrm>
        </p:spPr>
        <p:txBody>
          <a:bodyPr/>
          <a:lstStyle/>
          <a:p>
            <a:r>
              <a:rPr lang="nl-BE" sz="2400" dirty="0" smtClean="0"/>
              <a:t>Net-SILC 3 (2016-2020)</a:t>
            </a:r>
          </a:p>
          <a:p>
            <a:pPr lvl="1"/>
            <a:endParaRPr lang="nl-BE" dirty="0" smtClean="0"/>
          </a:p>
          <a:p>
            <a:pPr lvl="1"/>
            <a:endParaRPr lang="nl-BE" dirty="0" smtClean="0"/>
          </a:p>
          <a:p>
            <a:pPr lvl="1"/>
            <a:r>
              <a:rPr lang="nl-BE" dirty="0" smtClean="0"/>
              <a:t>+ information on health, </a:t>
            </a:r>
            <a:r>
              <a:rPr lang="nl-BE" dirty="0" err="1" smtClean="0"/>
              <a:t>housing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production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own</a:t>
            </a:r>
            <a:r>
              <a:rPr lang="nl-BE" dirty="0" smtClean="0"/>
              <a:t> </a:t>
            </a:r>
            <a:r>
              <a:rPr lang="nl-BE" dirty="0" err="1" smtClean="0"/>
              <a:t>consumption</a:t>
            </a:r>
            <a:endParaRPr lang="nl-BE" dirty="0" smtClean="0"/>
          </a:p>
          <a:p>
            <a:pPr lvl="1"/>
            <a:endParaRPr lang="nl-BE" dirty="0" smtClean="0"/>
          </a:p>
          <a:p>
            <a:pPr lvl="1"/>
            <a:r>
              <a:rPr lang="nl-BE" dirty="0" smtClean="0"/>
              <a:t>+ </a:t>
            </a:r>
            <a:r>
              <a:rPr lang="nl-BE" dirty="0" err="1" smtClean="0"/>
              <a:t>outlier</a:t>
            </a:r>
            <a:r>
              <a:rPr lang="nl-BE" dirty="0" smtClean="0"/>
              <a:t> </a:t>
            </a:r>
            <a:r>
              <a:rPr lang="nl-BE" dirty="0" smtClean="0"/>
              <a:t>treatment; </a:t>
            </a:r>
            <a:r>
              <a:rPr lang="nl-BE" dirty="0" err="1" smtClean="0"/>
              <a:t>imputation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2377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The sampling variance is an important challenge to indicators for evidence-based policy-making</a:t>
            </a:r>
          </a:p>
          <a:p>
            <a:endParaRPr lang="en-GB" dirty="0"/>
          </a:p>
          <a:p>
            <a:endParaRPr lang="nl-BE" dirty="0"/>
          </a:p>
          <a:p>
            <a:r>
              <a:rPr lang="nl-BE" dirty="0" err="1" smtClean="0"/>
              <a:t>Increases</a:t>
            </a:r>
            <a:r>
              <a:rPr lang="nl-BE" dirty="0" smtClean="0"/>
              <a:t> awareness of </a:t>
            </a:r>
            <a:r>
              <a:rPr lang="nl-BE" dirty="0" err="1" smtClean="0"/>
              <a:t>both</a:t>
            </a:r>
            <a:r>
              <a:rPr lang="nl-BE" dirty="0" smtClean="0"/>
              <a:t> sampling </a:t>
            </a:r>
            <a:r>
              <a:rPr lang="nl-BE" dirty="0" err="1" smtClean="0"/>
              <a:t>and</a:t>
            </a:r>
            <a:r>
              <a:rPr lang="nl-BE" dirty="0" smtClean="0"/>
              <a:t> non-sampling </a:t>
            </a:r>
            <a:r>
              <a:rPr lang="nl-BE" dirty="0" err="1" smtClean="0"/>
              <a:t>errors</a:t>
            </a:r>
            <a:endParaRPr lang="en-GB" dirty="0" smtClean="0"/>
          </a:p>
          <a:p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725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413" y="1412777"/>
            <a:ext cx="7870825" cy="4265783"/>
          </a:xfrm>
        </p:spPr>
        <p:txBody>
          <a:bodyPr/>
          <a:lstStyle/>
          <a:p>
            <a:pPr marL="0" indent="0">
              <a:buNone/>
            </a:pPr>
            <a:r>
              <a:rPr lang="nl-BE" sz="2200" b="1" dirty="0" err="1" smtClean="0"/>
              <a:t>Key</a:t>
            </a:r>
            <a:r>
              <a:rPr lang="nl-BE" sz="2200" b="1" dirty="0" smtClean="0"/>
              <a:t> </a:t>
            </a:r>
            <a:r>
              <a:rPr lang="nl-BE" sz="2200" b="1" dirty="0" err="1" smtClean="0"/>
              <a:t>messages</a:t>
            </a:r>
            <a:endParaRPr lang="nl-BE" sz="2200" b="1" dirty="0" smtClean="0"/>
          </a:p>
          <a:p>
            <a:pPr marL="0" indent="0">
              <a:buNone/>
            </a:pPr>
            <a:endParaRPr lang="en-GB" sz="2200" dirty="0" smtClean="0"/>
          </a:p>
          <a:p>
            <a:pPr marL="457200" indent="-457200">
              <a:buFont typeface="Verdana" pitchFamily="34" charset="0"/>
              <a:buAutoNum type="arabicPeriod"/>
            </a:pPr>
            <a:r>
              <a:rPr lang="en-GB" sz="2200" dirty="0" smtClean="0"/>
              <a:t>If estimates are based on samples -&gt; estimate and report SEs, CIs &amp; p-values</a:t>
            </a:r>
          </a:p>
          <a:p>
            <a:pPr marL="457200" indent="-457200">
              <a:buFont typeface="Verdana" pitchFamily="34" charset="0"/>
              <a:buAutoNum type="arabicPeriod"/>
            </a:pPr>
            <a:endParaRPr lang="en-GB" sz="2200" dirty="0" smtClean="0"/>
          </a:p>
          <a:p>
            <a:pPr marL="457200" indent="-457200">
              <a:buFont typeface="Verdana" pitchFamily="34" charset="0"/>
              <a:buAutoNum type="arabicPeriod"/>
            </a:pPr>
            <a:r>
              <a:rPr lang="en-GB" sz="2200" dirty="0" smtClean="0"/>
              <a:t>Always take as much as possible account of sample design when estimating SEs, CIs &amp; p-values</a:t>
            </a:r>
          </a:p>
          <a:p>
            <a:pPr marL="457200" indent="-457200">
              <a:buFont typeface="Verdana" pitchFamily="34" charset="0"/>
              <a:buAutoNum type="arabicPeriod"/>
            </a:pPr>
            <a:endParaRPr lang="en-GB" sz="2200" dirty="0" smtClean="0"/>
          </a:p>
          <a:p>
            <a:pPr marL="457200" indent="-457200">
              <a:buFont typeface="Verdana" pitchFamily="34" charset="0"/>
              <a:buAutoNum type="arabicPeriod"/>
            </a:pPr>
            <a:r>
              <a:rPr lang="en-GB" sz="2200" dirty="0" smtClean="0"/>
              <a:t>Never delete observations from the dataset</a:t>
            </a:r>
          </a:p>
          <a:p>
            <a:pPr marL="457200" indent="-457200">
              <a:buFont typeface="Verdana" pitchFamily="34" charset="0"/>
              <a:buAutoNum type="arabicPeriod"/>
            </a:pPr>
            <a:endParaRPr lang="en-GB" sz="2200" dirty="0" smtClean="0"/>
          </a:p>
          <a:p>
            <a:pPr marL="457200" indent="-457200">
              <a:buFont typeface="Verdana" pitchFamily="34" charset="0"/>
              <a:buAutoNum type="arabicPeriod"/>
            </a:pPr>
            <a:r>
              <a:rPr lang="en-GB" sz="2200" dirty="0" smtClean="0"/>
              <a:t>Never simply compare confidence intervals</a:t>
            </a:r>
          </a:p>
        </p:txBody>
      </p:sp>
    </p:spTree>
    <p:extLst>
      <p:ext uri="{BB962C8B-B14F-4D97-AF65-F5344CB8AC3E}">
        <p14:creationId xmlns:p14="http://schemas.microsoft.com/office/powerpoint/2010/main" val="306011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089" y="-98209"/>
            <a:ext cx="9362609" cy="7055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501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Literature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633413" y="1412777"/>
            <a:ext cx="7870825" cy="4062651"/>
          </a:xfrm>
        </p:spPr>
        <p:txBody>
          <a:bodyPr/>
          <a:lstStyle/>
          <a:p>
            <a:r>
              <a:rPr lang="en-US" sz="2000" dirty="0" smtClean="0"/>
              <a:t>Goedemé, T. (2013) ‘How much confidence can we have in EU-SILC?’, </a:t>
            </a:r>
            <a:r>
              <a:rPr lang="en-US" sz="2000" i="1" dirty="0" smtClean="0"/>
              <a:t>Social indicators research</a:t>
            </a:r>
            <a:r>
              <a:rPr lang="en-US" sz="2000" dirty="0" smtClean="0"/>
              <a:t>, 110(1): 89-110, doi:10.1007/s11205-011-9918-2</a:t>
            </a:r>
          </a:p>
          <a:p>
            <a:endParaRPr lang="en-US" sz="2000" dirty="0" smtClean="0"/>
          </a:p>
          <a:p>
            <a:r>
              <a:rPr lang="en-US" sz="2000" dirty="0" smtClean="0"/>
              <a:t>Heeringa, S. G., West, B. T. and Berglund, P. A. (2010), Applied Survey Data Analysis, Boca Raton: Chapman &amp; Hall/CRC, 467p.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Wolter</a:t>
            </a:r>
            <a:r>
              <a:rPr lang="en-US" sz="2000" dirty="0" smtClean="0"/>
              <a:t>, K. M. (2007), Introduction to Variance Estimation, New York: Springer, 447p.</a:t>
            </a:r>
          </a:p>
          <a:p>
            <a:endParaRPr lang="en-US" sz="2000" dirty="0"/>
          </a:p>
          <a:p>
            <a:r>
              <a:rPr lang="en-GB" sz="2000" dirty="0">
                <a:hlinkClick r:id="rId2"/>
              </a:rPr>
              <a:t>https://timgoedeme.com/eu-silc-standard-errors</a:t>
            </a:r>
            <a:r>
              <a:rPr lang="en-GB" sz="2000" dirty="0" smtClean="0">
                <a:hlinkClick r:id="rId2"/>
              </a:rPr>
              <a:t>/</a:t>
            </a:r>
            <a:r>
              <a:rPr lang="en-GB" sz="20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7854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Resources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413" y="1412777"/>
            <a:ext cx="7870825" cy="5416868"/>
          </a:xfrm>
        </p:spPr>
        <p:txBody>
          <a:bodyPr/>
          <a:lstStyle/>
          <a:p>
            <a:pPr marL="0" indent="0">
              <a:buNone/>
            </a:pPr>
            <a:r>
              <a:rPr lang="nl-BE" b="1" dirty="0" smtClean="0"/>
              <a:t>Background </a:t>
            </a:r>
            <a:r>
              <a:rPr lang="nl-BE" b="1" dirty="0" err="1" smtClean="0"/>
              <a:t>materials</a:t>
            </a:r>
            <a:endParaRPr lang="nl-BE" b="1" dirty="0" smtClean="0"/>
          </a:p>
          <a:p>
            <a:pPr marL="0" indent="0">
              <a:buNone/>
            </a:pPr>
            <a:endParaRPr lang="nl-BE" dirty="0"/>
          </a:p>
          <a:p>
            <a:r>
              <a:rPr lang="nl-BE" dirty="0" err="1" smtClean="0"/>
              <a:t>Handouts</a:t>
            </a:r>
            <a:endParaRPr lang="nl-BE" dirty="0" smtClean="0"/>
          </a:p>
          <a:p>
            <a:endParaRPr lang="nl-BE" dirty="0"/>
          </a:p>
          <a:p>
            <a:r>
              <a:rPr lang="nl-BE" dirty="0" smtClean="0"/>
              <a:t>Do-files &amp; </a:t>
            </a:r>
            <a:r>
              <a:rPr lang="nl-BE" dirty="0" err="1" smtClean="0"/>
              <a:t>exercises</a:t>
            </a:r>
            <a:endParaRPr lang="nl-BE" dirty="0" smtClean="0"/>
          </a:p>
          <a:p>
            <a:endParaRPr lang="nl-BE" dirty="0"/>
          </a:p>
          <a:p>
            <a:r>
              <a:rPr lang="nl-BE" dirty="0">
                <a:hlinkClick r:id="rId2"/>
              </a:rPr>
              <a:t>https://timgoedeme.com/eu-silc-standard-errors</a:t>
            </a:r>
            <a:r>
              <a:rPr lang="nl-BE" dirty="0" smtClean="0">
                <a:hlinkClick r:id="rId2"/>
              </a:rPr>
              <a:t>/</a:t>
            </a:r>
            <a:r>
              <a:rPr lang="nl-BE" dirty="0" smtClean="0"/>
              <a:t> (papers, do-files, </a:t>
            </a:r>
            <a:r>
              <a:rPr lang="nl-BE" dirty="0" err="1" smtClean="0"/>
              <a:t>csv</a:t>
            </a:r>
            <a:r>
              <a:rPr lang="nl-BE" dirty="0" smtClean="0"/>
              <a:t>-files)</a:t>
            </a:r>
          </a:p>
          <a:p>
            <a:endParaRPr lang="nl-BE" dirty="0"/>
          </a:p>
          <a:p>
            <a:r>
              <a:rPr lang="en-US" dirty="0" err="1"/>
              <a:t>Heeringa</a:t>
            </a:r>
            <a:r>
              <a:rPr lang="en-US" dirty="0"/>
              <a:t>, S. G., West, B. T., &amp; Berglund, P. A. (2010). Applied Survey Data Analysis. Boca Raton: Chapman &amp; </a:t>
            </a:r>
            <a:r>
              <a:rPr lang="en-US" dirty="0" smtClean="0"/>
              <a:t>Hall/CRC</a:t>
            </a:r>
            <a:endParaRPr lang="nl-BE" dirty="0" smtClean="0"/>
          </a:p>
          <a:p>
            <a:endParaRPr lang="nl-BE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034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Contact details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413" y="1412777"/>
            <a:ext cx="7870825" cy="3182410"/>
          </a:xfrm>
        </p:spPr>
        <p:txBody>
          <a:bodyPr/>
          <a:lstStyle/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r>
              <a:rPr lang="nl-BE" dirty="0" smtClean="0">
                <a:hlinkClick r:id="rId2"/>
              </a:rPr>
              <a:t>Tim.Goedeme@uantwerpen.be</a:t>
            </a:r>
            <a:endParaRPr lang="nl-BE" dirty="0" smtClean="0"/>
          </a:p>
          <a:p>
            <a:endParaRPr lang="nl-BE" dirty="0"/>
          </a:p>
          <a:p>
            <a:endParaRPr lang="nl-BE" dirty="0" smtClean="0">
              <a:hlinkClick r:id="rId3"/>
            </a:endParaRPr>
          </a:p>
          <a:p>
            <a:r>
              <a:rPr lang="nl-BE" dirty="0" smtClean="0">
                <a:hlinkClick r:id="rId3"/>
              </a:rPr>
              <a:t>Lorena.ZardoTrindade@uantwerpen.be</a:t>
            </a:r>
            <a:endParaRPr lang="nl-BE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510223"/>
      </p:ext>
    </p:extLst>
  </p:cSld>
  <p:clrMapOvr>
    <a:masterClrMapping/>
  </p:clrMapOvr>
</p:sld>
</file>

<file path=ppt/theme/theme1.xml><?xml version="1.0" encoding="utf-8"?>
<a:theme xmlns:a="http://schemas.openxmlformats.org/drawingml/2006/main" name="UA-layout wit">
  <a:themeElements>
    <a:clrScheme name="">
      <a:dk1>
        <a:srgbClr val="000000"/>
      </a:dk1>
      <a:lt1>
        <a:srgbClr val="FFFFFF"/>
      </a:lt1>
      <a:dk2>
        <a:srgbClr val="003D62"/>
      </a:dk2>
      <a:lt2>
        <a:srgbClr val="DDDDDD"/>
      </a:lt2>
      <a:accent1>
        <a:srgbClr val="B6C4D8"/>
      </a:accent1>
      <a:accent2>
        <a:srgbClr val="003D62"/>
      </a:accent2>
      <a:accent3>
        <a:srgbClr val="FFFFFF"/>
      </a:accent3>
      <a:accent4>
        <a:srgbClr val="000000"/>
      </a:accent4>
      <a:accent5>
        <a:srgbClr val="D7DEE9"/>
      </a:accent5>
      <a:accent6>
        <a:srgbClr val="003658"/>
      </a:accent6>
      <a:hlink>
        <a:srgbClr val="7E002F"/>
      </a:hlink>
      <a:folHlink>
        <a:srgbClr val="D9BDBD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D62"/>
        </a:dk1>
        <a:lt1>
          <a:srgbClr val="FFFFFF"/>
        </a:lt1>
        <a:dk2>
          <a:srgbClr val="003D62"/>
        </a:dk2>
        <a:lt2>
          <a:srgbClr val="DDDDDD"/>
        </a:lt2>
        <a:accent1>
          <a:srgbClr val="B6C4D8"/>
        </a:accent1>
        <a:accent2>
          <a:srgbClr val="003D62"/>
        </a:accent2>
        <a:accent3>
          <a:srgbClr val="FFFFFF"/>
        </a:accent3>
        <a:accent4>
          <a:srgbClr val="003353"/>
        </a:accent4>
        <a:accent5>
          <a:srgbClr val="D7DEE9"/>
        </a:accent5>
        <a:accent6>
          <a:srgbClr val="003658"/>
        </a:accent6>
        <a:hlink>
          <a:srgbClr val="7E002F"/>
        </a:hlink>
        <a:folHlink>
          <a:srgbClr val="D9BDB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A-layout wit" id="{E972368F-E9AB-408A-A960-7FE32AB2682E}" vid="{D6E468BE-3993-4A56-B941-99F8CEED2D5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UA-layout wit</Template>
  <TotalTime>8263</TotalTime>
  <Words>1187</Words>
  <Application>Microsoft Office PowerPoint</Application>
  <PresentationFormat>On-screen Show (4:3)</PresentationFormat>
  <Paragraphs>211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Helvetica</vt:lpstr>
      <vt:lpstr>Mangal</vt:lpstr>
      <vt:lpstr>Times New Roman</vt:lpstr>
      <vt:lpstr>Verdana</vt:lpstr>
      <vt:lpstr>UA-layout wit</vt:lpstr>
      <vt:lpstr>Variance estimation for complex survey data and microsimulation</vt:lpstr>
      <vt:lpstr>Conclusion</vt:lpstr>
      <vt:lpstr>Requirements</vt:lpstr>
      <vt:lpstr>Requirements</vt:lpstr>
      <vt:lpstr>Communication</vt:lpstr>
      <vt:lpstr>Communication</vt:lpstr>
      <vt:lpstr>PowerPoint Presentation</vt:lpstr>
      <vt:lpstr>Comparability of income variables</vt:lpstr>
      <vt:lpstr>MetaSILC</vt:lpstr>
      <vt:lpstr>Survey</vt:lpstr>
      <vt:lpstr>MetaSILC</vt:lpstr>
      <vt:lpstr>Database</vt:lpstr>
      <vt:lpstr>Findings</vt:lpstr>
      <vt:lpstr>MetaSILC</vt:lpstr>
      <vt:lpstr>Conclusion</vt:lpstr>
      <vt:lpstr>Conclusion</vt:lpstr>
      <vt:lpstr>PowerPoint Presentation</vt:lpstr>
      <vt:lpstr>Literature</vt:lpstr>
      <vt:lpstr>Resources</vt:lpstr>
      <vt:lpstr>Contact details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Onderzoek naar armoede in de Europese Unie</dc:title>
  <dc:creator>Goedeme Tim</dc:creator>
  <cp:lastModifiedBy>Goedemé Tim</cp:lastModifiedBy>
  <cp:revision>226</cp:revision>
  <dcterms:modified xsi:type="dcterms:W3CDTF">2018-01-18T13:51:21Z</dcterms:modified>
</cp:coreProperties>
</file>